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1" r:id="rId2"/>
    <p:sldId id="292" r:id="rId3"/>
    <p:sldId id="293" r:id="rId4"/>
    <p:sldId id="294" r:id="rId5"/>
    <p:sldId id="295" r:id="rId6"/>
    <p:sldId id="296" r:id="rId7"/>
    <p:sldId id="315" r:id="rId8"/>
    <p:sldId id="312" r:id="rId9"/>
    <p:sldId id="313" r:id="rId10"/>
    <p:sldId id="314"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274" r:id="rId25"/>
    <p:sldId id="275" r:id="rId26"/>
    <p:sldId id="276" r:id="rId27"/>
    <p:sldId id="277" r:id="rId28"/>
    <p:sldId id="278" r:id="rId29"/>
    <p:sldId id="280" r:id="rId30"/>
    <p:sldId id="279" r:id="rId31"/>
    <p:sldId id="281" r:id="rId32"/>
    <p:sldId id="282" r:id="rId33"/>
    <p:sldId id="283" r:id="rId34"/>
    <p:sldId id="284" r:id="rId35"/>
    <p:sldId id="285" r:id="rId36"/>
    <p:sldId id="286" r:id="rId37"/>
    <p:sldId id="287" r:id="rId38"/>
    <p:sldId id="288" r:id="rId39"/>
    <p:sldId id="289" r:id="rId40"/>
    <p:sldId id="290" r:id="rId41"/>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6" d="100"/>
          <a:sy n="66"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71EED3-4CF5-4BF3-A1CE-C00777DD5279}" type="datetimeFigureOut">
              <a:rPr lang="zh-CN" altLang="en-US"/>
              <a:pPr>
                <a:defRPr/>
              </a:pPr>
              <a:t>2020/2/13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AB9356-D492-4304-807F-F1A0799B050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B8D50-B76F-40B4-A4C9-F6AE394B8B97}" type="slidenum">
              <a:rPr lang="zh-CN" altLang="en-US" smtClean="0"/>
              <a:pPr/>
              <a:t>2</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767890-675D-470E-9B79-18E0413A6BAB}" type="slidenum">
              <a:rPr lang="zh-CN" altLang="en-US" smtClean="0"/>
              <a:pPr/>
              <a:t>15</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496C41-6826-4097-8DD0-FD352C65096D}" type="slidenum">
              <a:rPr lang="zh-CN" altLang="en-US" smtClean="0"/>
              <a:pPr/>
              <a:t>16</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E0A174-396E-4E2D-B9C1-AC8BD9256020}" type="slidenum">
              <a:rPr lang="zh-CN" altLang="en-US" smtClean="0"/>
              <a:pPr/>
              <a:t>17</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B591E-30B4-4E0D-846D-69E5DD9E9D84}" type="slidenum">
              <a:rPr lang="zh-CN" altLang="en-US" smtClean="0"/>
              <a:pPr/>
              <a:t>18</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3CA4D-6AA1-4FAB-A351-806E4E6A9E7E}" type="slidenum">
              <a:rPr lang="zh-CN" altLang="en-US" smtClean="0"/>
              <a:pPr/>
              <a:t>19</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8EBB4B-31C2-41AE-A0D4-AFA008D39FDF}" type="slidenum">
              <a:rPr lang="zh-CN" altLang="en-US" smtClean="0"/>
              <a:pPr/>
              <a:t>20</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29B240-05E5-44C8-8983-E579B478D4D5}" type="slidenum">
              <a:rPr lang="zh-CN" altLang="en-US" smtClean="0"/>
              <a:pPr/>
              <a:t>21</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DA2102-A056-4A4F-BA49-27CA89478AAE}" type="slidenum">
              <a:rPr lang="zh-CN" altLang="en-US" smtClean="0"/>
              <a:pPr/>
              <a:t>22</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14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5A0F8-3CC5-48C6-8393-A05651B38A6E}" type="slidenum">
              <a:rPr lang="zh-CN" altLang="en-US" smtClean="0"/>
              <a:pPr/>
              <a:t>23</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AE8D39-0BE9-48A6-B046-F817414AB196}" type="slidenum">
              <a:rPr lang="zh-CN" altLang="en-US" smtClean="0"/>
              <a:pPr/>
              <a:t>3</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6C0C4-B0D4-4549-B8B4-A7781ACE5D1A}" type="slidenum">
              <a:rPr lang="zh-CN" altLang="en-US" smtClean="0"/>
              <a:pPr/>
              <a:t>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A703CF-5014-4D6B-8656-0D6BEFD0EFD3}" type="slidenum">
              <a:rPr lang="zh-CN" altLang="en-US" smtClean="0"/>
              <a:pPr/>
              <a:t>5</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750CC-9658-4F1E-A44F-4369A4C0FE1A}" type="slidenum">
              <a:rPr lang="zh-CN" altLang="en-US" smtClean="0"/>
              <a:pPr/>
              <a:t>6</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63E06B-0964-45B5-ACBA-F7038FA09952}" type="slidenum">
              <a:rPr lang="zh-CN" altLang="en-US" smtClean="0"/>
              <a:pPr/>
              <a:t>11</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9D2FF-C321-4EF0-8194-4C5B65983312}" type="slidenum">
              <a:rPr lang="zh-CN" altLang="en-US" smtClean="0"/>
              <a:pPr/>
              <a:t>12</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1FDC5B-1B12-41AF-9345-DAC26A9C62CB}" type="slidenum">
              <a:rPr lang="zh-CN" altLang="en-US" smtClean="0"/>
              <a:pPr/>
              <a:t>13</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ABAAD-BCFB-4F72-9581-946DB2181767}" type="slidenum">
              <a:rPr lang="zh-CN" altLang="en-US" smtClean="0"/>
              <a:pPr/>
              <a:t>14</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D10C2FE-CA8B-48AF-B37E-1CF2423C1D6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2A2F07B-6A22-4BBB-B335-D5315107184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D13F21C-70B9-4271-AB28-9AECAEDE632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C6FF97-CD8E-4CEE-8272-C3762746B883}"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0BF2ECD-3460-4AA7-9D00-1DCA98861E7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729405F-5FE0-45EA-857C-AEB9033A0FF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336B9EC-3D3F-49F2-BB4E-A0D770672FA5}"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FAC5935-A236-45D3-B339-E85023061560}"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49699BE-AA41-4E88-AD00-B075730976C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2BB1F84-9E1A-4167-89EF-3CA2901D7F9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80977AE-37D7-4D77-A424-DE950032B1D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E571E9-BE77-4F9C-A38E-92BA18DCAE9F}"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p:txBody>
          <a:bodyPr/>
          <a:lstStyle/>
          <a:p>
            <a:pPr eaLnBrk="1" hangingPunct="1"/>
            <a:r>
              <a:rPr lang="zh-CN" altLang="en-US" sz="6000" smtClean="0">
                <a:latin typeface="华文行楷" pitchFamily="2" charset="-122"/>
                <a:ea typeface="华文行楷" pitchFamily="2" charset="-122"/>
              </a:rPr>
              <a:t>第</a:t>
            </a:r>
            <a:r>
              <a:rPr lang="zh-CN" altLang="en-US" sz="6000" smtClean="0">
                <a:latin typeface="华文行楷" pitchFamily="2" charset="-122"/>
                <a:ea typeface="华文行楷" pitchFamily="2" charset="-122"/>
              </a:rPr>
              <a:t>八</a:t>
            </a:r>
            <a:r>
              <a:rPr lang="zh-CN" altLang="en-US" sz="6000" smtClean="0">
                <a:latin typeface="华文行楷" pitchFamily="2" charset="-122"/>
                <a:ea typeface="华文行楷" pitchFamily="2" charset="-122"/>
              </a:rPr>
              <a:t>章 </a:t>
            </a:r>
            <a:r>
              <a:rPr lang="zh-CN" altLang="en-US" sz="6000" dirty="0" smtClean="0">
                <a:latin typeface="华文行楷" pitchFamily="2" charset="-122"/>
                <a:ea typeface="华文行楷" pitchFamily="2" charset="-122"/>
              </a:rPr>
              <a:t>试验设计</a:t>
            </a:r>
          </a:p>
        </p:txBody>
      </p:sp>
      <p:sp>
        <p:nvSpPr>
          <p:cNvPr id="5123" name="副标题 2"/>
          <p:cNvSpPr>
            <a:spLocks noGrp="1"/>
          </p:cNvSpPr>
          <p:nvPr>
            <p:ph type="subTitle" idx="1"/>
          </p:nvPr>
        </p:nvSpPr>
        <p:spPr/>
        <p:txBody>
          <a:bodyPr/>
          <a:lstStyle/>
          <a:p>
            <a:pPr eaLnBrk="1" hangingPunct="1"/>
            <a:r>
              <a:rPr lang="zh-CN" altLang="en-US" dirty="0" smtClean="0">
                <a:latin typeface="Narkisim" pitchFamily="34" charset="-79"/>
                <a:ea typeface="微软雅黑" pitchFamily="34" charset="-122"/>
                <a:cs typeface="Narkisim" pitchFamily="34" charset="-79"/>
              </a:rPr>
              <a:t>上海海洋大学 彭司华</a:t>
            </a:r>
            <a:endParaRPr lang="en-US" altLang="zh-CN" dirty="0" smtClean="0">
              <a:latin typeface="Narkisim" pitchFamily="34" charset="-79"/>
              <a:ea typeface="微软雅黑" pitchFamily="34" charset="-122"/>
              <a:cs typeface="Narkisim" pitchFamily="34" charset="-79"/>
            </a:endParaRPr>
          </a:p>
          <a:p>
            <a:pPr>
              <a:defRPr/>
            </a:pPr>
            <a:r>
              <a:rPr lang="en-US" altLang="zh-CN" dirty="0" smtClean="0">
                <a:solidFill>
                  <a:schemeClr val="tx2"/>
                </a:solidFill>
              </a:rPr>
              <a:t>2020</a:t>
            </a:r>
            <a:r>
              <a:rPr lang="zh-CN" altLang="en-US" dirty="0" smtClean="0">
                <a:solidFill>
                  <a:schemeClr val="tx2"/>
                </a:solidFill>
              </a:rPr>
              <a:t>年</a:t>
            </a:r>
            <a:r>
              <a:rPr lang="en-US" altLang="zh-CN" dirty="0" smtClean="0">
                <a:solidFill>
                  <a:schemeClr val="tx2"/>
                </a:solidFill>
              </a:rPr>
              <a:t>2</a:t>
            </a:r>
            <a:r>
              <a:rPr lang="zh-CN" altLang="en-US" smtClean="0">
                <a:solidFill>
                  <a:schemeClr val="tx2"/>
                </a:solidFill>
              </a:rPr>
              <a:t>月</a:t>
            </a:r>
            <a:endParaRPr lang="en-US" altLang="zh-CN"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
          <p:cNvGrpSpPr>
            <a:grpSpLocks/>
          </p:cNvGrpSpPr>
          <p:nvPr/>
        </p:nvGrpSpPr>
        <p:grpSpPr bwMode="auto">
          <a:xfrm>
            <a:off x="1763713" y="692150"/>
            <a:ext cx="5589587" cy="5181600"/>
            <a:chOff x="1973" y="618"/>
            <a:chExt cx="3521" cy="3264"/>
          </a:xfrm>
        </p:grpSpPr>
        <p:graphicFrame>
          <p:nvGraphicFramePr>
            <p:cNvPr id="2050" name="Object 2"/>
            <p:cNvGraphicFramePr>
              <a:graphicFrameLocks noChangeAspect="1"/>
            </p:cNvGraphicFramePr>
            <p:nvPr/>
          </p:nvGraphicFramePr>
          <p:xfrm>
            <a:off x="1973" y="618"/>
            <a:ext cx="3075" cy="3264"/>
          </p:xfrm>
          <a:graphic>
            <a:graphicData uri="http://schemas.openxmlformats.org/presentationml/2006/ole">
              <p:oleObj spid="_x0000_s2050" name="Worksheet" r:id="rId3" imgW="5097600" imgH="6206400" progId="">
                <p:embed/>
              </p:oleObj>
            </a:graphicData>
          </a:graphic>
        </p:graphicFrame>
        <p:sp>
          <p:nvSpPr>
            <p:cNvPr id="2057" name="Line 6"/>
            <p:cNvSpPr>
              <a:spLocks noChangeShapeType="1"/>
            </p:cNvSpPr>
            <p:nvPr/>
          </p:nvSpPr>
          <p:spPr bwMode="auto">
            <a:xfrm>
              <a:off x="5193" y="754"/>
              <a:ext cx="0" cy="2766"/>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058" name="Text Box 7"/>
            <p:cNvSpPr txBox="1">
              <a:spLocks noChangeArrowheads="1"/>
            </p:cNvSpPr>
            <p:nvPr/>
          </p:nvSpPr>
          <p:spPr bwMode="auto">
            <a:xfrm>
              <a:off x="5148" y="1298"/>
              <a:ext cx="346" cy="1406"/>
            </a:xfrm>
            <a:prstGeom prst="rect">
              <a:avLst/>
            </a:prstGeom>
            <a:noFill/>
            <a:ln w="38100">
              <a:noFill/>
              <a:miter lim="800000"/>
              <a:headEnd/>
              <a:tailEnd/>
            </a:ln>
          </p:spPr>
          <p:txBody>
            <a:bodyPr vert="eaVert">
              <a:spAutoFit/>
            </a:bodyPr>
            <a:lstStyle/>
            <a:p>
              <a:pPr eaLnBrk="0" hangingPunct="0">
                <a:spcBef>
                  <a:spcPct val="50000"/>
                </a:spcBef>
              </a:pPr>
              <a:r>
                <a:rPr kumimoji="0" lang="zh-CN" altLang="en-US" b="1"/>
                <a:t>肥力梯度的方向</a:t>
              </a:r>
            </a:p>
          </p:txBody>
        </p:sp>
      </p:grpSp>
      <p:sp>
        <p:nvSpPr>
          <p:cNvPr id="2052" name="矩形 7"/>
          <p:cNvSpPr>
            <a:spLocks noChangeArrowheads="1"/>
          </p:cNvSpPr>
          <p:nvPr/>
        </p:nvSpPr>
        <p:spPr bwMode="auto">
          <a:xfrm>
            <a:off x="1763713" y="1484313"/>
            <a:ext cx="954087" cy="461962"/>
          </a:xfrm>
          <a:prstGeom prst="rect">
            <a:avLst/>
          </a:prstGeom>
          <a:noFill/>
          <a:ln w="9525">
            <a:noFill/>
            <a:miter lim="800000"/>
            <a:headEnd/>
            <a:tailEnd/>
          </a:ln>
        </p:spPr>
        <p:txBody>
          <a:bodyPr wrap="none">
            <a:spAutoFit/>
          </a:bodyPr>
          <a:lstStyle/>
          <a:p>
            <a:r>
              <a:rPr lang="zh-CN" altLang="en-US" b="1">
                <a:latin typeface="宋体" charset="-122"/>
              </a:rPr>
              <a:t>重复</a:t>
            </a:r>
            <a:r>
              <a:rPr lang="en-US" altLang="zh-CN" b="1">
                <a:latin typeface="宋体" charset="-122"/>
              </a:rPr>
              <a:t>1</a:t>
            </a:r>
            <a:endParaRPr lang="zh-CN" altLang="en-US" b="1"/>
          </a:p>
        </p:txBody>
      </p:sp>
      <p:sp>
        <p:nvSpPr>
          <p:cNvPr id="2053" name="矩形 8"/>
          <p:cNvSpPr>
            <a:spLocks noChangeArrowheads="1"/>
          </p:cNvSpPr>
          <p:nvPr/>
        </p:nvSpPr>
        <p:spPr bwMode="auto">
          <a:xfrm>
            <a:off x="1746250" y="3573463"/>
            <a:ext cx="954088" cy="461962"/>
          </a:xfrm>
          <a:prstGeom prst="rect">
            <a:avLst/>
          </a:prstGeom>
          <a:noFill/>
          <a:ln w="9525">
            <a:noFill/>
            <a:miter lim="800000"/>
            <a:headEnd/>
            <a:tailEnd/>
          </a:ln>
        </p:spPr>
        <p:txBody>
          <a:bodyPr wrap="none">
            <a:spAutoFit/>
          </a:bodyPr>
          <a:lstStyle/>
          <a:p>
            <a:r>
              <a:rPr lang="zh-CN" altLang="en-US" b="1">
                <a:latin typeface="宋体" charset="-122"/>
              </a:rPr>
              <a:t>重复</a:t>
            </a:r>
            <a:r>
              <a:rPr lang="en-US" altLang="zh-CN" b="1">
                <a:latin typeface="宋体" charset="-122"/>
              </a:rPr>
              <a:t>3</a:t>
            </a:r>
            <a:endParaRPr lang="zh-CN" altLang="en-US" b="1"/>
          </a:p>
        </p:txBody>
      </p:sp>
      <p:sp>
        <p:nvSpPr>
          <p:cNvPr id="2054" name="矩形 9"/>
          <p:cNvSpPr>
            <a:spLocks noChangeArrowheads="1"/>
          </p:cNvSpPr>
          <p:nvPr/>
        </p:nvSpPr>
        <p:spPr bwMode="auto">
          <a:xfrm>
            <a:off x="1835150" y="2492375"/>
            <a:ext cx="954088" cy="461963"/>
          </a:xfrm>
          <a:prstGeom prst="rect">
            <a:avLst/>
          </a:prstGeom>
          <a:noFill/>
          <a:ln w="9525">
            <a:noFill/>
            <a:miter lim="800000"/>
            <a:headEnd/>
            <a:tailEnd/>
          </a:ln>
        </p:spPr>
        <p:txBody>
          <a:bodyPr wrap="none">
            <a:spAutoFit/>
          </a:bodyPr>
          <a:lstStyle/>
          <a:p>
            <a:r>
              <a:rPr lang="zh-CN" altLang="en-US" b="1">
                <a:latin typeface="宋体" charset="-122"/>
              </a:rPr>
              <a:t>重复</a:t>
            </a:r>
            <a:r>
              <a:rPr lang="en-US" altLang="zh-CN" b="1">
                <a:latin typeface="宋体" charset="-122"/>
              </a:rPr>
              <a:t>2</a:t>
            </a:r>
            <a:endParaRPr lang="zh-CN" altLang="en-US" b="1"/>
          </a:p>
        </p:txBody>
      </p:sp>
      <p:sp>
        <p:nvSpPr>
          <p:cNvPr id="2055" name="矩形 10"/>
          <p:cNvSpPr>
            <a:spLocks noChangeArrowheads="1"/>
          </p:cNvSpPr>
          <p:nvPr/>
        </p:nvSpPr>
        <p:spPr bwMode="auto">
          <a:xfrm>
            <a:off x="1763713" y="4724400"/>
            <a:ext cx="954087" cy="461963"/>
          </a:xfrm>
          <a:prstGeom prst="rect">
            <a:avLst/>
          </a:prstGeom>
          <a:noFill/>
          <a:ln w="9525">
            <a:noFill/>
            <a:miter lim="800000"/>
            <a:headEnd/>
            <a:tailEnd/>
          </a:ln>
        </p:spPr>
        <p:txBody>
          <a:bodyPr wrap="none">
            <a:spAutoFit/>
          </a:bodyPr>
          <a:lstStyle/>
          <a:p>
            <a:r>
              <a:rPr lang="zh-CN" altLang="en-US" b="1">
                <a:latin typeface="宋体" charset="-122"/>
              </a:rPr>
              <a:t>重复</a:t>
            </a:r>
            <a:r>
              <a:rPr lang="en-US" altLang="zh-CN" b="1">
                <a:latin typeface="宋体" charset="-122"/>
              </a:rPr>
              <a:t>4</a:t>
            </a:r>
            <a:endParaRPr lang="zh-CN" altLang="en-US" b="1"/>
          </a:p>
        </p:txBody>
      </p:sp>
      <p:sp>
        <p:nvSpPr>
          <p:cNvPr id="2056" name="矩形 9"/>
          <p:cNvSpPr>
            <a:spLocks noChangeArrowheads="1"/>
          </p:cNvSpPr>
          <p:nvPr/>
        </p:nvSpPr>
        <p:spPr bwMode="auto">
          <a:xfrm>
            <a:off x="2428875" y="142875"/>
            <a:ext cx="4000500" cy="461963"/>
          </a:xfrm>
          <a:prstGeom prst="rect">
            <a:avLst/>
          </a:prstGeom>
          <a:noFill/>
          <a:ln w="9525">
            <a:noFill/>
            <a:miter lim="800000"/>
            <a:headEnd/>
            <a:tailEnd/>
          </a:ln>
        </p:spPr>
        <p:txBody>
          <a:bodyPr>
            <a:spAutoFit/>
          </a:bodyPr>
          <a:lstStyle/>
          <a:p>
            <a:r>
              <a:rPr lang="zh-CN" altLang="en-US">
                <a:solidFill>
                  <a:srgbClr val="FFFF00"/>
                </a:solidFill>
              </a:rPr>
              <a:t>植物品种选育种实验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28600"/>
            <a:ext cx="7772400" cy="838200"/>
          </a:xfrm>
        </p:spPr>
        <p:txBody>
          <a:bodyPr/>
          <a:lstStyle/>
          <a:p>
            <a:pPr algn="l" eaLnBrk="1" hangingPunct="1"/>
            <a:r>
              <a:rPr lang="en-US" altLang="zh-CN" sz="2000" b="1" smtClean="0"/>
              <a:t>10.2</a:t>
            </a:r>
            <a:r>
              <a:rPr lang="zh-CN" altLang="en-US" sz="2000" b="1" smtClean="0">
                <a:latin typeface="宋体" charset="-122"/>
              </a:rPr>
              <a:t>完全随机设计 </a:t>
            </a:r>
            <a:r>
              <a:rPr lang="zh-CN" altLang="en-US" sz="2000" smtClean="0"/>
              <a:t> </a:t>
            </a:r>
          </a:p>
        </p:txBody>
      </p:sp>
      <p:sp>
        <p:nvSpPr>
          <p:cNvPr id="73731" name="Text Box 3"/>
          <p:cNvSpPr txBox="1">
            <a:spLocks noChangeArrowheads="1"/>
          </p:cNvSpPr>
          <p:nvPr/>
        </p:nvSpPr>
        <p:spPr bwMode="auto">
          <a:xfrm>
            <a:off x="228600" y="990600"/>
            <a:ext cx="8534400" cy="1736725"/>
          </a:xfrm>
          <a:prstGeom prst="rect">
            <a:avLst/>
          </a:prstGeom>
          <a:noFill/>
          <a:ln w="9525">
            <a:noFill/>
            <a:miter lim="800000"/>
            <a:headEnd/>
            <a:tailEnd/>
          </a:ln>
          <a:effectLst/>
        </p:spPr>
        <p:txBody>
          <a:bodyPr>
            <a:spAutoFit/>
          </a:bodyPr>
          <a:lstStyle/>
          <a:p>
            <a:pPr>
              <a:spcBef>
                <a:spcPct val="20000"/>
              </a:spcBef>
              <a:defRPr/>
            </a:pPr>
            <a:r>
              <a:rPr lang="zh-CN" altLang="en-US" sz="2000" dirty="0">
                <a:latin typeface="宋体" pitchFamily="2" charset="-122"/>
                <a:ea typeface="宋体" pitchFamily="2" charset="-122"/>
              </a:rPr>
              <a:t>完全随机设计是指每个试验单位都有相等的机会接受任何一种处理的设计</a:t>
            </a:r>
          </a:p>
          <a:p>
            <a:pPr>
              <a:spcBef>
                <a:spcPct val="20000"/>
              </a:spcBef>
              <a:defRPr/>
            </a:pPr>
            <a:r>
              <a:rPr lang="zh-CN" altLang="en-US" sz="2000" dirty="0">
                <a:latin typeface="宋体" pitchFamily="2" charset="-122"/>
                <a:ea typeface="宋体" pitchFamily="2" charset="-122"/>
              </a:rPr>
              <a:t>能使影响试验结果的其它因素在各组的影响都基本相同，从而使这些因素的作用相互抵消，达到突出反映某种处理效果的目的。 </a:t>
            </a:r>
          </a:p>
          <a:p>
            <a:pPr>
              <a:spcBef>
                <a:spcPct val="20000"/>
              </a:spcBef>
              <a:defRPr/>
            </a:pPr>
            <a:r>
              <a:rPr lang="zh-CN" altLang="en-US" sz="2000" dirty="0">
                <a:latin typeface="宋体" pitchFamily="2" charset="-122"/>
                <a:ea typeface="宋体" pitchFamily="2" charset="-122"/>
              </a:rPr>
              <a:t>常用的随机方法有随机数字表法、抽签、抓阄等方法，其中最好的方法是</a:t>
            </a:r>
            <a:r>
              <a:rPr lang="zh-CN" altLang="en-US" sz="2000" b="1" dirty="0">
                <a:solidFill>
                  <a:schemeClr val="tx2"/>
                </a:solidFill>
                <a:effectLst>
                  <a:outerShdw blurRad="38100" dist="38100" dir="2700000" algn="tl">
                    <a:srgbClr val="000000"/>
                  </a:outerShdw>
                </a:effectLst>
                <a:latin typeface="宋体" pitchFamily="2" charset="-122"/>
                <a:ea typeface="宋体" pitchFamily="2" charset="-122"/>
              </a:rPr>
              <a:t>随机数字表法</a:t>
            </a:r>
            <a:r>
              <a:rPr lang="zh-CN" altLang="en-US" sz="2000" dirty="0">
                <a:latin typeface="宋体" pitchFamily="2" charset="-122"/>
                <a:ea typeface="宋体" pitchFamily="2" charset="-122"/>
              </a:rPr>
              <a:t> </a:t>
            </a:r>
            <a:r>
              <a:rPr lang="zh-CN" altLang="en-US" sz="2000" dirty="0">
                <a:ea typeface="宋体" pitchFamily="2" charset="-122"/>
              </a:rPr>
              <a:t> </a:t>
            </a:r>
          </a:p>
        </p:txBody>
      </p:sp>
      <p:pic>
        <p:nvPicPr>
          <p:cNvPr id="73732" name="Picture 4"/>
          <p:cNvPicPr>
            <a:picLocks noChangeAspect="1" noChangeArrowheads="1"/>
          </p:cNvPicPr>
          <p:nvPr/>
        </p:nvPicPr>
        <p:blipFill>
          <a:blip r:embed="rId3" cstate="print"/>
          <a:srcRect l="13000" t="30000" r="14999" b="22000"/>
          <a:stretch>
            <a:fillRect/>
          </a:stretch>
        </p:blipFill>
        <p:spPr bwMode="auto">
          <a:xfrm>
            <a:off x="304800" y="2819400"/>
            <a:ext cx="79248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14000" t="14000" r="16000" b="22000"/>
          <a:stretch>
            <a:fillRect/>
          </a:stretch>
        </p:blipFill>
        <p:spPr bwMode="auto">
          <a:xfrm>
            <a:off x="228600" y="304800"/>
            <a:ext cx="8610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7772400" cy="381000"/>
          </a:xfrm>
        </p:spPr>
        <p:txBody>
          <a:bodyPr/>
          <a:lstStyle/>
          <a:p>
            <a:pPr algn="l" eaLnBrk="1" hangingPunct="1"/>
            <a:r>
              <a:rPr lang="en-US" altLang="zh-CN" sz="2000" b="1" smtClean="0"/>
              <a:t>10.3 </a:t>
            </a:r>
            <a:r>
              <a:rPr lang="zh-CN" altLang="en-US" sz="2000" b="1" smtClean="0">
                <a:latin typeface="宋体" charset="-122"/>
              </a:rPr>
              <a:t>完全随机区组设计</a:t>
            </a:r>
            <a:r>
              <a:rPr lang="zh-CN" altLang="en-US" sz="2000" smtClean="0"/>
              <a:t> </a:t>
            </a:r>
          </a:p>
        </p:txBody>
      </p:sp>
      <p:sp>
        <p:nvSpPr>
          <p:cNvPr id="15363" name="Text Box 5"/>
          <p:cNvSpPr txBox="1">
            <a:spLocks noChangeArrowheads="1"/>
          </p:cNvSpPr>
          <p:nvPr/>
        </p:nvSpPr>
        <p:spPr bwMode="auto">
          <a:xfrm>
            <a:off x="304800" y="609600"/>
            <a:ext cx="8534400" cy="1616075"/>
          </a:xfrm>
          <a:prstGeom prst="rect">
            <a:avLst/>
          </a:prstGeom>
          <a:noFill/>
          <a:ln w="9525">
            <a:noFill/>
            <a:miter lim="800000"/>
            <a:headEnd/>
            <a:tailEnd/>
          </a:ln>
        </p:spPr>
        <p:txBody>
          <a:bodyPr>
            <a:spAutoFit/>
          </a:bodyPr>
          <a:lstStyle/>
          <a:p>
            <a:r>
              <a:rPr lang="zh-CN" altLang="en-US" sz="2000">
                <a:latin typeface="宋体" charset="-122"/>
              </a:rPr>
              <a:t>根据局部控制的原则，把试验单位分成组，分组数等于重复次数。</a:t>
            </a:r>
          </a:p>
          <a:p>
            <a:r>
              <a:rPr lang="zh-CN" altLang="en-US" sz="2000">
                <a:latin typeface="宋体" charset="-122"/>
              </a:rPr>
              <a:t>组内试验单位的数目等于处理数，其相互间的差异尽可能小，组间试验单位的差异允许存在。</a:t>
            </a:r>
          </a:p>
          <a:p>
            <a:r>
              <a:rPr lang="zh-CN" altLang="en-US" sz="2000">
                <a:latin typeface="宋体" charset="-122"/>
              </a:rPr>
              <a:t>利用随机方法把试验处理安排于各组的试验单位中，每组包括全部试验处理。每一个组称为区组。</a:t>
            </a:r>
            <a:endParaRPr lang="zh-CN" altLang="en-US" sz="2000"/>
          </a:p>
        </p:txBody>
      </p:sp>
      <p:pic>
        <p:nvPicPr>
          <p:cNvPr id="9319" name="Picture 103"/>
          <p:cNvPicPr>
            <a:picLocks noChangeAspect="1" noChangeArrowheads="1"/>
          </p:cNvPicPr>
          <p:nvPr/>
        </p:nvPicPr>
        <p:blipFill>
          <a:blip r:embed="rId3" cstate="print"/>
          <a:srcRect l="25999" t="32666" r="28000" b="36667"/>
          <a:stretch>
            <a:fillRect/>
          </a:stretch>
        </p:blipFill>
        <p:spPr bwMode="auto">
          <a:xfrm>
            <a:off x="457200" y="2362200"/>
            <a:ext cx="79248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l="17999" t="24667" r="19000" b="2733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188913"/>
            <a:ext cx="8686800" cy="609600"/>
          </a:xfrm>
        </p:spPr>
        <p:txBody>
          <a:bodyPr/>
          <a:lstStyle/>
          <a:p>
            <a:pPr algn="l" eaLnBrk="1" hangingPunct="1"/>
            <a:r>
              <a:rPr lang="zh-CN" altLang="en-US" sz="2000" b="1" smtClean="0">
                <a:latin typeface="宋体" charset="-122"/>
              </a:rPr>
              <a:t>完全随机区组设计的统计分析</a:t>
            </a:r>
            <a:br>
              <a:rPr lang="zh-CN" altLang="en-US" sz="2000" b="1" smtClean="0">
                <a:latin typeface="宋体" charset="-122"/>
              </a:rPr>
            </a:br>
            <a:r>
              <a:rPr lang="zh-CN" altLang="en-US" sz="2000" b="1" smtClean="0">
                <a:solidFill>
                  <a:schemeClr val="tx1"/>
                </a:solidFill>
                <a:latin typeface="宋体" charset="-122"/>
              </a:rPr>
              <a:t>单因素的完全随机区组设计试验资料属两向分组（区组和处理）资料</a:t>
            </a:r>
            <a:r>
              <a:rPr lang="zh-CN" altLang="en-US" sz="2000" b="1" smtClean="0">
                <a:latin typeface="宋体" charset="-122"/>
              </a:rPr>
              <a:t> </a:t>
            </a:r>
            <a:r>
              <a:rPr lang="zh-CN" altLang="en-US" sz="2000" smtClean="0"/>
              <a:t> </a:t>
            </a:r>
          </a:p>
        </p:txBody>
      </p:sp>
      <p:pic>
        <p:nvPicPr>
          <p:cNvPr id="11268" name="Picture 4"/>
          <p:cNvPicPr>
            <a:picLocks noChangeAspect="1" noChangeArrowheads="1"/>
          </p:cNvPicPr>
          <p:nvPr/>
        </p:nvPicPr>
        <p:blipFill>
          <a:blip r:embed="rId3" cstate="print"/>
          <a:srcRect l="13000" t="32666" r="14999" b="32668"/>
          <a:stretch>
            <a:fillRect/>
          </a:stretch>
        </p:blipFill>
        <p:spPr bwMode="auto">
          <a:xfrm>
            <a:off x="0" y="836613"/>
            <a:ext cx="9144000" cy="3302000"/>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l="999" t="8667" r="13000" b="58000"/>
          <a:stretch>
            <a:fillRect/>
          </a:stretch>
        </p:blipFill>
        <p:spPr bwMode="auto">
          <a:xfrm>
            <a:off x="0" y="4267200"/>
            <a:ext cx="9144000" cy="265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l="2000" t="12666" r="11000" b="600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l="14999" t="15334" r="14999" b="22000"/>
          <a:stretch>
            <a:fillRect/>
          </a:stretch>
        </p:blipFill>
        <p:spPr bwMode="auto">
          <a:xfrm>
            <a:off x="323850" y="260350"/>
            <a:ext cx="8497888"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28600" y="228600"/>
            <a:ext cx="7772400" cy="228600"/>
          </a:xfrm>
        </p:spPr>
        <p:txBody>
          <a:bodyPr/>
          <a:lstStyle/>
          <a:p>
            <a:pPr algn="l" eaLnBrk="1" hangingPunct="1"/>
            <a:r>
              <a:rPr lang="zh-CN" altLang="en-US" sz="2000" b="1" smtClean="0">
                <a:solidFill>
                  <a:schemeClr val="tx1"/>
                </a:solidFill>
                <a:latin typeface="宋体" charset="-122"/>
              </a:rPr>
              <a:t>缺失数据的估计</a:t>
            </a:r>
            <a:r>
              <a:rPr lang="zh-CN" altLang="en-US" sz="2000" smtClean="0">
                <a:solidFill>
                  <a:schemeClr val="tx1"/>
                </a:solidFill>
              </a:rPr>
              <a:t> </a:t>
            </a:r>
          </a:p>
        </p:txBody>
      </p:sp>
      <p:grpSp>
        <p:nvGrpSpPr>
          <p:cNvPr id="3077" name="Group 6"/>
          <p:cNvGrpSpPr>
            <a:grpSpLocks/>
          </p:cNvGrpSpPr>
          <p:nvPr/>
        </p:nvGrpSpPr>
        <p:grpSpPr bwMode="auto">
          <a:xfrm>
            <a:off x="304800" y="609600"/>
            <a:ext cx="8610600" cy="2835275"/>
            <a:chOff x="192" y="528"/>
            <a:chExt cx="5424" cy="1786"/>
          </a:xfrm>
        </p:grpSpPr>
        <p:sp>
          <p:nvSpPr>
            <p:cNvPr id="3082" name="Text Box 4"/>
            <p:cNvSpPr txBox="1">
              <a:spLocks noChangeArrowheads="1"/>
            </p:cNvSpPr>
            <p:nvPr/>
          </p:nvSpPr>
          <p:spPr bwMode="auto">
            <a:xfrm>
              <a:off x="192" y="528"/>
              <a:ext cx="5424" cy="1786"/>
            </a:xfrm>
            <a:prstGeom prst="rect">
              <a:avLst/>
            </a:prstGeom>
            <a:noFill/>
            <a:ln w="9525">
              <a:noFill/>
              <a:miter lim="800000"/>
              <a:headEnd/>
              <a:tailEnd/>
            </a:ln>
          </p:spPr>
          <p:txBody>
            <a:bodyPr>
              <a:spAutoFit/>
            </a:bodyPr>
            <a:lstStyle/>
            <a:p>
              <a:pPr algn="just"/>
              <a:r>
                <a:rPr lang="zh-CN" altLang="en-US" sz="2000"/>
                <a:t>如发现某一处理或某一区组的数据缺失，可将该处理或单位区组全部剔除，而对剩余资料进行方差分析。</a:t>
              </a:r>
            </a:p>
            <a:p>
              <a:pPr algn="just"/>
              <a:r>
                <a:rPr lang="zh-CN" altLang="en-US" sz="2000"/>
                <a:t>如果发现只有个别数字缺失，就可以用缺失数据的估计方法补之。其公式为：</a:t>
              </a:r>
            </a:p>
            <a:p>
              <a:pPr algn="just"/>
              <a:endParaRPr lang="zh-CN" altLang="en-US" sz="2000"/>
            </a:p>
            <a:p>
              <a:pPr algn="just"/>
              <a:endParaRPr lang="zh-CN" altLang="en-US" sz="2000"/>
            </a:p>
            <a:p>
              <a:pPr algn="just"/>
              <a:endParaRPr lang="zh-CN" altLang="en-US" sz="2000"/>
            </a:p>
            <a:p>
              <a:pPr algn="just"/>
              <a:r>
                <a:rPr lang="zh-CN" altLang="en-US" sz="2000">
                  <a:latin typeface="宋体" charset="-122"/>
                </a:rPr>
                <a:t>式中，</a:t>
              </a:r>
              <a:r>
                <a:rPr lang="en-US" altLang="zh-CN" sz="2000"/>
                <a:t>X</a:t>
              </a:r>
              <a:r>
                <a:rPr lang="zh-CN" altLang="en-US" sz="2000">
                  <a:latin typeface="宋体" charset="-122"/>
                </a:rPr>
                <a:t>表示缺失数据的估计值，</a:t>
              </a:r>
              <a:r>
                <a:rPr lang="en-US" altLang="zh-CN" sz="2000" i="1"/>
                <a:t>k</a:t>
              </a:r>
              <a:r>
                <a:rPr lang="zh-CN" altLang="en-US" sz="2000">
                  <a:latin typeface="宋体" charset="-122"/>
                </a:rPr>
                <a:t>表示处理数，</a:t>
              </a:r>
              <a:r>
                <a:rPr lang="en-US" altLang="zh-CN" sz="2000" i="1"/>
                <a:t>r</a:t>
              </a:r>
              <a:r>
                <a:rPr lang="zh-CN" altLang="en-US" sz="2000">
                  <a:latin typeface="宋体" charset="-122"/>
                </a:rPr>
                <a:t>表示重复数，</a:t>
              </a:r>
              <a:r>
                <a:rPr lang="en-US" altLang="zh-CN" sz="2000" i="1"/>
                <a:t>T</a:t>
              </a:r>
              <a:r>
                <a:rPr lang="en-US" altLang="zh-CN" sz="2000" i="1" baseline="-30000"/>
                <a:t>t</a:t>
              </a:r>
              <a:r>
                <a:rPr lang="zh-CN" altLang="en-US" sz="2000">
                  <a:latin typeface="宋体" charset="-122"/>
                </a:rPr>
                <a:t>表示缺项所属同一处理的总和，</a:t>
              </a:r>
              <a:r>
                <a:rPr lang="en-US" altLang="zh-CN" sz="2000" i="1"/>
                <a:t>T</a:t>
              </a:r>
              <a:r>
                <a:rPr lang="en-US" altLang="zh-CN" sz="2000" i="1" baseline="-30000"/>
                <a:t>r</a:t>
              </a:r>
              <a:r>
                <a:rPr lang="zh-CN" altLang="en-US" sz="2000">
                  <a:latin typeface="宋体" charset="-122"/>
                </a:rPr>
                <a:t>表示缺项所属同一区组的总和，</a:t>
              </a:r>
              <a:r>
                <a:rPr lang="en-US" altLang="zh-CN" sz="2000" i="1"/>
                <a:t>T</a:t>
              </a:r>
              <a:r>
                <a:rPr lang="zh-CN" altLang="en-US" sz="2000">
                  <a:latin typeface="宋体" charset="-122"/>
                </a:rPr>
                <a:t>表示除缺项外所有数据的总和。</a:t>
              </a:r>
              <a:r>
                <a:rPr lang="zh-CN" altLang="en-US" sz="2000"/>
                <a:t> </a:t>
              </a:r>
            </a:p>
          </p:txBody>
        </p:sp>
        <p:graphicFrame>
          <p:nvGraphicFramePr>
            <p:cNvPr id="3075" name="Object 5"/>
            <p:cNvGraphicFramePr>
              <a:graphicFrameLocks noChangeAspect="1"/>
            </p:cNvGraphicFramePr>
            <p:nvPr/>
          </p:nvGraphicFramePr>
          <p:xfrm>
            <a:off x="1776" y="1152"/>
            <a:ext cx="1680" cy="533"/>
          </p:xfrm>
          <a:graphic>
            <a:graphicData uri="http://schemas.openxmlformats.org/presentationml/2006/ole">
              <p:oleObj spid="_x0000_s3075" name="Equation" r:id="rId4" imgW="1320480" imgH="419040" progId="">
                <p:embed/>
              </p:oleObj>
            </a:graphicData>
          </a:graphic>
        </p:graphicFrame>
      </p:grpSp>
      <p:grpSp>
        <p:nvGrpSpPr>
          <p:cNvPr id="3" name="Group 9"/>
          <p:cNvGrpSpPr>
            <a:grpSpLocks/>
          </p:cNvGrpSpPr>
          <p:nvPr/>
        </p:nvGrpSpPr>
        <p:grpSpPr bwMode="auto">
          <a:xfrm>
            <a:off x="304800" y="3429000"/>
            <a:ext cx="8839200" cy="1044575"/>
            <a:chOff x="192" y="2160"/>
            <a:chExt cx="5568" cy="658"/>
          </a:xfrm>
        </p:grpSpPr>
        <p:sp>
          <p:nvSpPr>
            <p:cNvPr id="3081" name="Text Box 7"/>
            <p:cNvSpPr txBox="1">
              <a:spLocks noChangeArrowheads="1"/>
            </p:cNvSpPr>
            <p:nvPr/>
          </p:nvSpPr>
          <p:spPr bwMode="auto">
            <a:xfrm>
              <a:off x="192" y="2160"/>
              <a:ext cx="5568" cy="442"/>
            </a:xfrm>
            <a:prstGeom prst="rect">
              <a:avLst/>
            </a:prstGeom>
            <a:noFill/>
            <a:ln w="9525">
              <a:noFill/>
              <a:miter lim="800000"/>
              <a:headEnd/>
              <a:tailEnd/>
            </a:ln>
          </p:spPr>
          <p:txBody>
            <a:bodyPr>
              <a:spAutoFit/>
            </a:bodyPr>
            <a:lstStyle/>
            <a:p>
              <a:pPr algn="just">
                <a:spcBef>
                  <a:spcPct val="50000"/>
                </a:spcBef>
              </a:pPr>
              <a:r>
                <a:rPr lang="zh-CN" altLang="en-US" sz="2000">
                  <a:latin typeface="宋体" charset="-122"/>
                </a:rPr>
                <a:t>对于上例：假定因某种原因，第</a:t>
              </a:r>
              <a:r>
                <a:rPr lang="en-US" altLang="zh-CN" sz="2000">
                  <a:latin typeface="宋体" charset="-122"/>
                </a:rPr>
                <a:t>Ⅳ</a:t>
              </a:r>
              <a:r>
                <a:rPr lang="zh-CN" altLang="en-US" sz="2000">
                  <a:latin typeface="宋体" charset="-122"/>
                </a:rPr>
                <a:t>单位区组内喂</a:t>
              </a:r>
              <a:r>
                <a:rPr lang="en-US" altLang="zh-CN" sz="2000"/>
                <a:t>A</a:t>
              </a:r>
              <a:r>
                <a:rPr lang="en-US" altLang="zh-CN" sz="2000" baseline="-30000"/>
                <a:t>1</a:t>
              </a:r>
              <a:r>
                <a:rPr lang="zh-CN" altLang="en-US" sz="2000">
                  <a:latin typeface="宋体" charset="-122"/>
                </a:rPr>
                <a:t>饵料的一个数据缺失，可估计为：</a:t>
              </a:r>
              <a:r>
                <a:rPr lang="zh-CN" altLang="en-US" sz="2000"/>
                <a:t> </a:t>
              </a:r>
            </a:p>
          </p:txBody>
        </p:sp>
        <p:graphicFrame>
          <p:nvGraphicFramePr>
            <p:cNvPr id="3074" name="Object 8"/>
            <p:cNvGraphicFramePr>
              <a:graphicFrameLocks noChangeAspect="1"/>
            </p:cNvGraphicFramePr>
            <p:nvPr/>
          </p:nvGraphicFramePr>
          <p:xfrm>
            <a:off x="1680" y="2400"/>
            <a:ext cx="2064" cy="418"/>
          </p:xfrm>
          <a:graphic>
            <a:graphicData uri="http://schemas.openxmlformats.org/presentationml/2006/ole">
              <p:oleObj spid="_x0000_s3074" name="Equation" r:id="rId5" imgW="2070000" imgH="419040" progId="">
                <p:embed/>
              </p:oleObj>
            </a:graphicData>
          </a:graphic>
        </p:graphicFrame>
      </p:grpSp>
      <p:sp>
        <p:nvSpPr>
          <p:cNvPr id="14346" name="Text Box 10"/>
          <p:cNvSpPr txBox="1">
            <a:spLocks noChangeArrowheads="1"/>
          </p:cNvSpPr>
          <p:nvPr/>
        </p:nvSpPr>
        <p:spPr bwMode="auto">
          <a:xfrm>
            <a:off x="304800" y="4419600"/>
            <a:ext cx="8534400" cy="1006475"/>
          </a:xfrm>
          <a:prstGeom prst="rect">
            <a:avLst/>
          </a:prstGeom>
          <a:noFill/>
          <a:ln w="9525">
            <a:noFill/>
            <a:miter lim="800000"/>
            <a:headEnd/>
            <a:tailEnd/>
          </a:ln>
        </p:spPr>
        <p:txBody>
          <a:bodyPr>
            <a:spAutoFit/>
          </a:bodyPr>
          <a:lstStyle/>
          <a:p>
            <a:pPr algn="just"/>
            <a:r>
              <a:rPr lang="zh-CN" altLang="en-US" sz="2000"/>
              <a:t>一般用较多的因素比用较少的因素估计更可靠些。</a:t>
            </a:r>
          </a:p>
          <a:p>
            <a:pPr algn="just"/>
            <a:r>
              <a:rPr lang="zh-CN" altLang="en-US" sz="2000"/>
              <a:t>缺失项数据算出后，填入原资料，然后仍用方差分析方法分析试验结果，</a:t>
            </a:r>
          </a:p>
          <a:p>
            <a:r>
              <a:rPr lang="zh-CN" altLang="en-US" sz="2000">
                <a:latin typeface="宋体" charset="-122"/>
              </a:rPr>
              <a:t>总自由度和误差自由度都比原来缺少一个，误差均方将增大，</a:t>
            </a:r>
            <a:r>
              <a:rPr lang="zh-CN" altLang="en-US" sz="2000" i="1"/>
              <a:t> </a:t>
            </a:r>
            <a:r>
              <a:rPr lang="en-US" altLang="zh-CN" sz="2000" i="1"/>
              <a:t>F</a:t>
            </a:r>
            <a:r>
              <a:rPr lang="zh-CN" altLang="en-US" sz="2000">
                <a:latin typeface="宋体" charset="-122"/>
              </a:rPr>
              <a:t>值也增大</a:t>
            </a:r>
            <a:r>
              <a:rPr lang="zh-CN" altLang="en-US" sz="2000"/>
              <a:t> </a:t>
            </a:r>
          </a:p>
        </p:txBody>
      </p:sp>
      <p:sp>
        <p:nvSpPr>
          <p:cNvPr id="14347" name="Text Box 11"/>
          <p:cNvSpPr txBox="1">
            <a:spLocks noChangeArrowheads="1"/>
          </p:cNvSpPr>
          <p:nvPr/>
        </p:nvSpPr>
        <p:spPr bwMode="auto">
          <a:xfrm>
            <a:off x="0" y="5562600"/>
            <a:ext cx="9144000" cy="1311275"/>
          </a:xfrm>
          <a:prstGeom prst="rect">
            <a:avLst/>
          </a:prstGeom>
          <a:noFill/>
          <a:ln w="9525">
            <a:noFill/>
            <a:miter lim="800000"/>
            <a:headEnd/>
            <a:tailEnd/>
          </a:ln>
        </p:spPr>
        <p:txBody>
          <a:bodyPr>
            <a:spAutoFit/>
          </a:bodyPr>
          <a:lstStyle/>
          <a:p>
            <a:pPr algn="just"/>
            <a:r>
              <a:rPr lang="en-US" altLang="zh-CN" sz="2000"/>
              <a:t>① </a:t>
            </a:r>
            <a:r>
              <a:rPr lang="zh-CN" altLang="en-US" sz="2000"/>
              <a:t>处理数及重复数无严格限制：  处理数一般</a:t>
            </a:r>
            <a:r>
              <a:rPr lang="en-US" altLang="zh-CN" sz="2000"/>
              <a:t>2~20</a:t>
            </a:r>
            <a:r>
              <a:rPr lang="zh-CN" altLang="en-US" sz="2000"/>
              <a:t>个，重复数可</a:t>
            </a:r>
            <a:r>
              <a:rPr lang="en-US" altLang="zh-CN" sz="2000"/>
              <a:t>3</a:t>
            </a:r>
            <a:r>
              <a:rPr lang="zh-CN" altLang="en-US" sz="2000"/>
              <a:t>～</a:t>
            </a:r>
            <a:r>
              <a:rPr lang="en-US" altLang="zh-CN" sz="2000"/>
              <a:t>6</a:t>
            </a:r>
            <a:r>
              <a:rPr lang="zh-CN" altLang="en-US" sz="2000"/>
              <a:t>次</a:t>
            </a:r>
          </a:p>
          <a:p>
            <a:pPr algn="just"/>
            <a:r>
              <a:rPr lang="zh-CN" altLang="en-US" sz="2000"/>
              <a:t>② 提高了试验的精确性：通过方差分析将区组间个体差异从试验误差中分离出来，</a:t>
            </a:r>
          </a:p>
          <a:p>
            <a:pPr algn="just"/>
            <a:r>
              <a:rPr lang="zh-CN" altLang="en-US" sz="2000"/>
              <a:t>③ 统计分析比较简单： 有缺项可将整个区组数据删去或进行估算</a:t>
            </a:r>
          </a:p>
          <a:p>
            <a:pPr algn="just"/>
            <a:r>
              <a:rPr lang="zh-CN" altLang="en-US" sz="2000">
                <a:latin typeface="宋体" charset="-122"/>
              </a:rPr>
              <a:t>④</a:t>
            </a:r>
            <a:r>
              <a:rPr lang="zh-CN" altLang="en-US" sz="2000"/>
              <a:t> </a:t>
            </a:r>
            <a:r>
              <a:rPr lang="zh-CN" altLang="en-US" sz="2000">
                <a:latin typeface="宋体" charset="-122"/>
              </a:rPr>
              <a:t>当处理数过多时，各单位区组的试验动物的选择有困难。</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utoUpdateAnimBg="0"/>
      <p:bldP spid="143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7772400" cy="381000"/>
          </a:xfrm>
        </p:spPr>
        <p:txBody>
          <a:bodyPr/>
          <a:lstStyle/>
          <a:p>
            <a:pPr algn="l" eaLnBrk="1" hangingPunct="1"/>
            <a:r>
              <a:rPr lang="en-US" altLang="zh-CN" sz="2000" b="1" smtClean="0"/>
              <a:t>10.4 </a:t>
            </a:r>
            <a:r>
              <a:rPr lang="zh-CN" altLang="en-US" sz="2000" b="1" smtClean="0">
                <a:latin typeface="宋体" charset="-122"/>
              </a:rPr>
              <a:t>拉丁方设计</a:t>
            </a:r>
            <a:r>
              <a:rPr lang="zh-CN" altLang="en-US" sz="2000" smtClean="0"/>
              <a:t> </a:t>
            </a:r>
          </a:p>
        </p:txBody>
      </p:sp>
      <p:sp>
        <p:nvSpPr>
          <p:cNvPr id="15364" name="Text Box 4"/>
          <p:cNvSpPr txBox="1">
            <a:spLocks noChangeArrowheads="1"/>
          </p:cNvSpPr>
          <p:nvPr/>
        </p:nvSpPr>
        <p:spPr bwMode="auto">
          <a:xfrm>
            <a:off x="304800" y="685800"/>
            <a:ext cx="8534400" cy="2225675"/>
          </a:xfrm>
          <a:prstGeom prst="rect">
            <a:avLst/>
          </a:prstGeom>
          <a:noFill/>
          <a:ln w="9525">
            <a:noFill/>
            <a:miter lim="800000"/>
            <a:headEnd/>
            <a:tailEnd/>
          </a:ln>
          <a:effectLst/>
        </p:spPr>
        <p:txBody>
          <a:bodyPr>
            <a:spAutoFit/>
          </a:bodyPr>
          <a:lstStyle/>
          <a:p>
            <a:pPr algn="just">
              <a:defRPr/>
            </a:pPr>
            <a:r>
              <a:rPr lang="zh-CN" altLang="en-US" sz="2000">
                <a:latin typeface="宋体" pitchFamily="2" charset="-122"/>
                <a:ea typeface="宋体" pitchFamily="2" charset="-122"/>
              </a:rPr>
              <a:t>利用拉丁字母所组成的方阵来安排试验的一种方法，是一种特殊形式的随机区组设计，即</a:t>
            </a:r>
            <a:r>
              <a:rPr lang="zh-CN" altLang="en-US" sz="2000" b="1">
                <a:effectLst>
                  <a:outerShdw blurRad="38100" dist="38100" dir="2700000" algn="tl">
                    <a:srgbClr val="000000"/>
                  </a:outerShdw>
                </a:effectLst>
                <a:latin typeface="宋体" pitchFamily="2" charset="-122"/>
                <a:ea typeface="宋体" pitchFamily="2" charset="-122"/>
              </a:rPr>
              <a:t>处理数、重复数、行数和列数相等的方阵设计</a:t>
            </a:r>
            <a:r>
              <a:rPr lang="zh-CN" altLang="en-US" sz="2000">
                <a:latin typeface="宋体" pitchFamily="2" charset="-122"/>
                <a:ea typeface="宋体" pitchFamily="2" charset="-122"/>
              </a:rPr>
              <a:t>。</a:t>
            </a:r>
          </a:p>
          <a:p>
            <a:pPr algn="just">
              <a:defRPr/>
            </a:pPr>
            <a:r>
              <a:rPr lang="zh-CN" altLang="en-US" sz="2000">
                <a:latin typeface="宋体" pitchFamily="2" charset="-122"/>
                <a:ea typeface="宋体" pitchFamily="2" charset="-122"/>
              </a:rPr>
              <a:t>随机区组设计是将试验单位从一个方向排成单位区组或重复</a:t>
            </a:r>
          </a:p>
          <a:p>
            <a:pPr algn="just">
              <a:defRPr/>
            </a:pPr>
            <a:r>
              <a:rPr lang="zh-CN" altLang="en-US" sz="2000">
                <a:latin typeface="宋体" pitchFamily="2" charset="-122"/>
                <a:ea typeface="宋体" pitchFamily="2" charset="-122"/>
              </a:rPr>
              <a:t>拉丁方设计则是将试验单位从两个方向排成单位区组或重复，是比随机区组多一个限制条件的随机排列设计。</a:t>
            </a:r>
          </a:p>
          <a:p>
            <a:pPr algn="just">
              <a:defRPr/>
            </a:pPr>
            <a:r>
              <a:rPr lang="zh-CN" altLang="en-US" sz="2000">
                <a:latin typeface="宋体" pitchFamily="2" charset="-122"/>
                <a:ea typeface="宋体" pitchFamily="2" charset="-122"/>
              </a:rPr>
              <a:t>在拉丁方设计中，每一行和每一列都成为一个完全区组或重复，而每一处理在每一行或每一列中只出现一次。</a:t>
            </a:r>
            <a:r>
              <a:rPr lang="zh-CN" altLang="en-US" sz="2000">
                <a:ea typeface="宋体" pitchFamily="2" charset="-122"/>
              </a:rPr>
              <a:t> </a:t>
            </a:r>
          </a:p>
        </p:txBody>
      </p:sp>
      <p:grpSp>
        <p:nvGrpSpPr>
          <p:cNvPr id="2" name="Group 82"/>
          <p:cNvGrpSpPr>
            <a:grpSpLocks/>
          </p:cNvGrpSpPr>
          <p:nvPr/>
        </p:nvGrpSpPr>
        <p:grpSpPr bwMode="auto">
          <a:xfrm>
            <a:off x="1676400" y="3810000"/>
            <a:ext cx="5715000" cy="1143000"/>
            <a:chOff x="43" y="0"/>
            <a:chExt cx="3162" cy="1536"/>
          </a:xfrm>
        </p:grpSpPr>
        <p:sp>
          <p:nvSpPr>
            <p:cNvPr id="20514" name="Rectangle 6"/>
            <p:cNvSpPr>
              <a:spLocks noChangeArrowheads="1"/>
            </p:cNvSpPr>
            <p:nvPr/>
          </p:nvSpPr>
          <p:spPr bwMode="auto">
            <a:xfrm>
              <a:off x="43" y="0"/>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15" name="Rectangle 7"/>
            <p:cNvSpPr>
              <a:spLocks noChangeArrowheads="1"/>
            </p:cNvSpPr>
            <p:nvPr/>
          </p:nvSpPr>
          <p:spPr bwMode="auto">
            <a:xfrm>
              <a:off x="217" y="0"/>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16" name="Rectangle 8"/>
            <p:cNvSpPr>
              <a:spLocks noChangeArrowheads="1"/>
            </p:cNvSpPr>
            <p:nvPr/>
          </p:nvSpPr>
          <p:spPr bwMode="auto">
            <a:xfrm>
              <a:off x="391" y="0"/>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17" name="Rectangle 9"/>
            <p:cNvSpPr>
              <a:spLocks noChangeArrowheads="1"/>
            </p:cNvSpPr>
            <p:nvPr/>
          </p:nvSpPr>
          <p:spPr bwMode="auto">
            <a:xfrm>
              <a:off x="565" y="0"/>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18" name="Rectangle 10"/>
            <p:cNvSpPr>
              <a:spLocks noChangeArrowheads="1"/>
            </p:cNvSpPr>
            <p:nvPr/>
          </p:nvSpPr>
          <p:spPr bwMode="auto">
            <a:xfrm>
              <a:off x="739" y="0"/>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19" name="Rectangle 11"/>
            <p:cNvSpPr>
              <a:spLocks noChangeArrowheads="1"/>
            </p:cNvSpPr>
            <p:nvPr/>
          </p:nvSpPr>
          <p:spPr bwMode="auto">
            <a:xfrm>
              <a:off x="889" y="0"/>
              <a:ext cx="150"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20" name="Rectangle 12"/>
            <p:cNvSpPr>
              <a:spLocks noChangeArrowheads="1"/>
            </p:cNvSpPr>
            <p:nvPr/>
          </p:nvSpPr>
          <p:spPr bwMode="auto">
            <a:xfrm>
              <a:off x="1039" y="0"/>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21" name="Rectangle 13"/>
            <p:cNvSpPr>
              <a:spLocks noChangeArrowheads="1"/>
            </p:cNvSpPr>
            <p:nvPr/>
          </p:nvSpPr>
          <p:spPr bwMode="auto">
            <a:xfrm>
              <a:off x="1213" y="0"/>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22" name="Rectangle 14"/>
            <p:cNvSpPr>
              <a:spLocks noChangeArrowheads="1"/>
            </p:cNvSpPr>
            <p:nvPr/>
          </p:nvSpPr>
          <p:spPr bwMode="auto">
            <a:xfrm>
              <a:off x="1387" y="0"/>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23" name="Rectangle 15"/>
            <p:cNvSpPr>
              <a:spLocks noChangeArrowheads="1"/>
            </p:cNvSpPr>
            <p:nvPr/>
          </p:nvSpPr>
          <p:spPr bwMode="auto">
            <a:xfrm>
              <a:off x="1561" y="0"/>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24" name="Rectangle 16"/>
            <p:cNvSpPr>
              <a:spLocks noChangeArrowheads="1"/>
            </p:cNvSpPr>
            <p:nvPr/>
          </p:nvSpPr>
          <p:spPr bwMode="auto">
            <a:xfrm>
              <a:off x="1711" y="0"/>
              <a:ext cx="150"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25" name="Rectangle 17"/>
            <p:cNvSpPr>
              <a:spLocks noChangeArrowheads="1"/>
            </p:cNvSpPr>
            <p:nvPr/>
          </p:nvSpPr>
          <p:spPr bwMode="auto">
            <a:xfrm>
              <a:off x="1861" y="0"/>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26" name="Rectangle 18"/>
            <p:cNvSpPr>
              <a:spLocks noChangeArrowheads="1"/>
            </p:cNvSpPr>
            <p:nvPr/>
          </p:nvSpPr>
          <p:spPr bwMode="auto">
            <a:xfrm>
              <a:off x="2035" y="0"/>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27" name="Rectangle 19"/>
            <p:cNvSpPr>
              <a:spLocks noChangeArrowheads="1"/>
            </p:cNvSpPr>
            <p:nvPr/>
          </p:nvSpPr>
          <p:spPr bwMode="auto">
            <a:xfrm>
              <a:off x="2209" y="0"/>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28" name="Rectangle 20"/>
            <p:cNvSpPr>
              <a:spLocks noChangeArrowheads="1"/>
            </p:cNvSpPr>
            <p:nvPr/>
          </p:nvSpPr>
          <p:spPr bwMode="auto">
            <a:xfrm>
              <a:off x="2383" y="0"/>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29" name="Rectangle 21"/>
            <p:cNvSpPr>
              <a:spLocks noChangeArrowheads="1"/>
            </p:cNvSpPr>
            <p:nvPr/>
          </p:nvSpPr>
          <p:spPr bwMode="auto">
            <a:xfrm>
              <a:off x="2533" y="0"/>
              <a:ext cx="150"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30" name="Rectangle 22"/>
            <p:cNvSpPr>
              <a:spLocks noChangeArrowheads="1"/>
            </p:cNvSpPr>
            <p:nvPr/>
          </p:nvSpPr>
          <p:spPr bwMode="auto">
            <a:xfrm>
              <a:off x="2683" y="0"/>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31" name="Rectangle 23"/>
            <p:cNvSpPr>
              <a:spLocks noChangeArrowheads="1"/>
            </p:cNvSpPr>
            <p:nvPr/>
          </p:nvSpPr>
          <p:spPr bwMode="auto">
            <a:xfrm>
              <a:off x="2857" y="0"/>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32" name="Rectangle 24"/>
            <p:cNvSpPr>
              <a:spLocks noChangeArrowheads="1"/>
            </p:cNvSpPr>
            <p:nvPr/>
          </p:nvSpPr>
          <p:spPr bwMode="auto">
            <a:xfrm>
              <a:off x="3031" y="0"/>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33" name="Rectangle 25"/>
            <p:cNvSpPr>
              <a:spLocks noChangeArrowheads="1"/>
            </p:cNvSpPr>
            <p:nvPr/>
          </p:nvSpPr>
          <p:spPr bwMode="auto">
            <a:xfrm>
              <a:off x="43" y="384"/>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34" name="Rectangle 26"/>
            <p:cNvSpPr>
              <a:spLocks noChangeArrowheads="1"/>
            </p:cNvSpPr>
            <p:nvPr/>
          </p:nvSpPr>
          <p:spPr bwMode="auto">
            <a:xfrm>
              <a:off x="217" y="384"/>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35" name="Rectangle 27"/>
            <p:cNvSpPr>
              <a:spLocks noChangeArrowheads="1"/>
            </p:cNvSpPr>
            <p:nvPr/>
          </p:nvSpPr>
          <p:spPr bwMode="auto">
            <a:xfrm>
              <a:off x="391" y="384"/>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36" name="Rectangle 28"/>
            <p:cNvSpPr>
              <a:spLocks noChangeArrowheads="1"/>
            </p:cNvSpPr>
            <p:nvPr/>
          </p:nvSpPr>
          <p:spPr bwMode="auto">
            <a:xfrm>
              <a:off x="565" y="384"/>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37" name="Rectangle 29"/>
            <p:cNvSpPr>
              <a:spLocks noChangeArrowheads="1"/>
            </p:cNvSpPr>
            <p:nvPr/>
          </p:nvSpPr>
          <p:spPr bwMode="auto">
            <a:xfrm>
              <a:off x="739" y="384"/>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38" name="Rectangle 30"/>
            <p:cNvSpPr>
              <a:spLocks noChangeArrowheads="1"/>
            </p:cNvSpPr>
            <p:nvPr/>
          </p:nvSpPr>
          <p:spPr bwMode="auto">
            <a:xfrm>
              <a:off x="889" y="384"/>
              <a:ext cx="150"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39" name="Rectangle 31"/>
            <p:cNvSpPr>
              <a:spLocks noChangeArrowheads="1"/>
            </p:cNvSpPr>
            <p:nvPr/>
          </p:nvSpPr>
          <p:spPr bwMode="auto">
            <a:xfrm>
              <a:off x="1039" y="384"/>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40" name="Rectangle 32"/>
            <p:cNvSpPr>
              <a:spLocks noChangeArrowheads="1"/>
            </p:cNvSpPr>
            <p:nvPr/>
          </p:nvSpPr>
          <p:spPr bwMode="auto">
            <a:xfrm>
              <a:off x="1213" y="384"/>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41" name="Rectangle 33"/>
            <p:cNvSpPr>
              <a:spLocks noChangeArrowheads="1"/>
            </p:cNvSpPr>
            <p:nvPr/>
          </p:nvSpPr>
          <p:spPr bwMode="auto">
            <a:xfrm>
              <a:off x="1387" y="384"/>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42" name="Rectangle 34"/>
            <p:cNvSpPr>
              <a:spLocks noChangeArrowheads="1"/>
            </p:cNvSpPr>
            <p:nvPr/>
          </p:nvSpPr>
          <p:spPr bwMode="auto">
            <a:xfrm>
              <a:off x="1561" y="384"/>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43" name="Rectangle 35"/>
            <p:cNvSpPr>
              <a:spLocks noChangeArrowheads="1"/>
            </p:cNvSpPr>
            <p:nvPr/>
          </p:nvSpPr>
          <p:spPr bwMode="auto">
            <a:xfrm>
              <a:off x="1711" y="384"/>
              <a:ext cx="150"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44" name="Rectangle 36"/>
            <p:cNvSpPr>
              <a:spLocks noChangeArrowheads="1"/>
            </p:cNvSpPr>
            <p:nvPr/>
          </p:nvSpPr>
          <p:spPr bwMode="auto">
            <a:xfrm>
              <a:off x="1861" y="384"/>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45" name="Rectangle 37"/>
            <p:cNvSpPr>
              <a:spLocks noChangeArrowheads="1"/>
            </p:cNvSpPr>
            <p:nvPr/>
          </p:nvSpPr>
          <p:spPr bwMode="auto">
            <a:xfrm>
              <a:off x="2035" y="384"/>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46" name="Rectangle 38"/>
            <p:cNvSpPr>
              <a:spLocks noChangeArrowheads="1"/>
            </p:cNvSpPr>
            <p:nvPr/>
          </p:nvSpPr>
          <p:spPr bwMode="auto">
            <a:xfrm>
              <a:off x="2209" y="384"/>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47" name="Rectangle 39"/>
            <p:cNvSpPr>
              <a:spLocks noChangeArrowheads="1"/>
            </p:cNvSpPr>
            <p:nvPr/>
          </p:nvSpPr>
          <p:spPr bwMode="auto">
            <a:xfrm>
              <a:off x="2383" y="384"/>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48" name="Rectangle 40"/>
            <p:cNvSpPr>
              <a:spLocks noChangeArrowheads="1"/>
            </p:cNvSpPr>
            <p:nvPr/>
          </p:nvSpPr>
          <p:spPr bwMode="auto">
            <a:xfrm>
              <a:off x="2533" y="384"/>
              <a:ext cx="150"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49" name="Rectangle 41"/>
            <p:cNvSpPr>
              <a:spLocks noChangeArrowheads="1"/>
            </p:cNvSpPr>
            <p:nvPr/>
          </p:nvSpPr>
          <p:spPr bwMode="auto">
            <a:xfrm>
              <a:off x="2683" y="384"/>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50" name="Rectangle 42"/>
            <p:cNvSpPr>
              <a:spLocks noChangeArrowheads="1"/>
            </p:cNvSpPr>
            <p:nvPr/>
          </p:nvSpPr>
          <p:spPr bwMode="auto">
            <a:xfrm>
              <a:off x="2857" y="384"/>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51" name="Rectangle 43"/>
            <p:cNvSpPr>
              <a:spLocks noChangeArrowheads="1"/>
            </p:cNvSpPr>
            <p:nvPr/>
          </p:nvSpPr>
          <p:spPr bwMode="auto">
            <a:xfrm>
              <a:off x="3031" y="384"/>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52" name="Rectangle 44"/>
            <p:cNvSpPr>
              <a:spLocks noChangeArrowheads="1"/>
            </p:cNvSpPr>
            <p:nvPr/>
          </p:nvSpPr>
          <p:spPr bwMode="auto">
            <a:xfrm>
              <a:off x="43" y="768"/>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53" name="Rectangle 45"/>
            <p:cNvSpPr>
              <a:spLocks noChangeArrowheads="1"/>
            </p:cNvSpPr>
            <p:nvPr/>
          </p:nvSpPr>
          <p:spPr bwMode="auto">
            <a:xfrm>
              <a:off x="217" y="768"/>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54" name="Rectangle 46"/>
            <p:cNvSpPr>
              <a:spLocks noChangeArrowheads="1"/>
            </p:cNvSpPr>
            <p:nvPr/>
          </p:nvSpPr>
          <p:spPr bwMode="auto">
            <a:xfrm>
              <a:off x="391" y="768"/>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55" name="Rectangle 47"/>
            <p:cNvSpPr>
              <a:spLocks noChangeArrowheads="1"/>
            </p:cNvSpPr>
            <p:nvPr/>
          </p:nvSpPr>
          <p:spPr bwMode="auto">
            <a:xfrm>
              <a:off x="565" y="768"/>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56" name="Rectangle 48"/>
            <p:cNvSpPr>
              <a:spLocks noChangeArrowheads="1"/>
            </p:cNvSpPr>
            <p:nvPr/>
          </p:nvSpPr>
          <p:spPr bwMode="auto">
            <a:xfrm>
              <a:off x="739" y="768"/>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57" name="Rectangle 49"/>
            <p:cNvSpPr>
              <a:spLocks noChangeArrowheads="1"/>
            </p:cNvSpPr>
            <p:nvPr/>
          </p:nvSpPr>
          <p:spPr bwMode="auto">
            <a:xfrm>
              <a:off x="889" y="768"/>
              <a:ext cx="150"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58" name="Rectangle 50"/>
            <p:cNvSpPr>
              <a:spLocks noChangeArrowheads="1"/>
            </p:cNvSpPr>
            <p:nvPr/>
          </p:nvSpPr>
          <p:spPr bwMode="auto">
            <a:xfrm>
              <a:off x="1039" y="768"/>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59" name="Rectangle 51"/>
            <p:cNvSpPr>
              <a:spLocks noChangeArrowheads="1"/>
            </p:cNvSpPr>
            <p:nvPr/>
          </p:nvSpPr>
          <p:spPr bwMode="auto">
            <a:xfrm>
              <a:off x="1213" y="768"/>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60" name="Rectangle 52"/>
            <p:cNvSpPr>
              <a:spLocks noChangeArrowheads="1"/>
            </p:cNvSpPr>
            <p:nvPr/>
          </p:nvSpPr>
          <p:spPr bwMode="auto">
            <a:xfrm>
              <a:off x="1387" y="768"/>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61" name="Rectangle 53"/>
            <p:cNvSpPr>
              <a:spLocks noChangeArrowheads="1"/>
            </p:cNvSpPr>
            <p:nvPr/>
          </p:nvSpPr>
          <p:spPr bwMode="auto">
            <a:xfrm>
              <a:off x="1561" y="768"/>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62" name="Rectangle 54"/>
            <p:cNvSpPr>
              <a:spLocks noChangeArrowheads="1"/>
            </p:cNvSpPr>
            <p:nvPr/>
          </p:nvSpPr>
          <p:spPr bwMode="auto">
            <a:xfrm>
              <a:off x="1711" y="768"/>
              <a:ext cx="150"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63" name="Rectangle 55"/>
            <p:cNvSpPr>
              <a:spLocks noChangeArrowheads="1"/>
            </p:cNvSpPr>
            <p:nvPr/>
          </p:nvSpPr>
          <p:spPr bwMode="auto">
            <a:xfrm>
              <a:off x="1861" y="768"/>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64" name="Rectangle 56"/>
            <p:cNvSpPr>
              <a:spLocks noChangeArrowheads="1"/>
            </p:cNvSpPr>
            <p:nvPr/>
          </p:nvSpPr>
          <p:spPr bwMode="auto">
            <a:xfrm>
              <a:off x="2035" y="768"/>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65" name="Rectangle 57"/>
            <p:cNvSpPr>
              <a:spLocks noChangeArrowheads="1"/>
            </p:cNvSpPr>
            <p:nvPr/>
          </p:nvSpPr>
          <p:spPr bwMode="auto">
            <a:xfrm>
              <a:off x="2209" y="768"/>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66" name="Rectangle 58"/>
            <p:cNvSpPr>
              <a:spLocks noChangeArrowheads="1"/>
            </p:cNvSpPr>
            <p:nvPr/>
          </p:nvSpPr>
          <p:spPr bwMode="auto">
            <a:xfrm>
              <a:off x="2383" y="768"/>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67" name="Rectangle 59"/>
            <p:cNvSpPr>
              <a:spLocks noChangeArrowheads="1"/>
            </p:cNvSpPr>
            <p:nvPr/>
          </p:nvSpPr>
          <p:spPr bwMode="auto">
            <a:xfrm>
              <a:off x="2533" y="768"/>
              <a:ext cx="150"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68" name="Rectangle 60"/>
            <p:cNvSpPr>
              <a:spLocks noChangeArrowheads="1"/>
            </p:cNvSpPr>
            <p:nvPr/>
          </p:nvSpPr>
          <p:spPr bwMode="auto">
            <a:xfrm>
              <a:off x="2683" y="768"/>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69" name="Rectangle 61"/>
            <p:cNvSpPr>
              <a:spLocks noChangeArrowheads="1"/>
            </p:cNvSpPr>
            <p:nvPr/>
          </p:nvSpPr>
          <p:spPr bwMode="auto">
            <a:xfrm>
              <a:off x="2857" y="768"/>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70" name="Rectangle 62"/>
            <p:cNvSpPr>
              <a:spLocks noChangeArrowheads="1"/>
            </p:cNvSpPr>
            <p:nvPr/>
          </p:nvSpPr>
          <p:spPr bwMode="auto">
            <a:xfrm>
              <a:off x="3031" y="768"/>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71" name="Rectangle 63"/>
            <p:cNvSpPr>
              <a:spLocks noChangeArrowheads="1"/>
            </p:cNvSpPr>
            <p:nvPr/>
          </p:nvSpPr>
          <p:spPr bwMode="auto">
            <a:xfrm>
              <a:off x="43" y="1152"/>
              <a:ext cx="174"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72" name="Rectangle 64"/>
            <p:cNvSpPr>
              <a:spLocks noChangeArrowheads="1"/>
            </p:cNvSpPr>
            <p:nvPr/>
          </p:nvSpPr>
          <p:spPr bwMode="auto">
            <a:xfrm>
              <a:off x="217" y="1152"/>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73" name="Rectangle 65"/>
            <p:cNvSpPr>
              <a:spLocks noChangeArrowheads="1"/>
            </p:cNvSpPr>
            <p:nvPr/>
          </p:nvSpPr>
          <p:spPr bwMode="auto">
            <a:xfrm>
              <a:off x="391" y="1152"/>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74" name="Rectangle 66"/>
            <p:cNvSpPr>
              <a:spLocks noChangeArrowheads="1"/>
            </p:cNvSpPr>
            <p:nvPr/>
          </p:nvSpPr>
          <p:spPr bwMode="auto">
            <a:xfrm>
              <a:off x="565" y="1152"/>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75" name="Rectangle 67"/>
            <p:cNvSpPr>
              <a:spLocks noChangeArrowheads="1"/>
            </p:cNvSpPr>
            <p:nvPr/>
          </p:nvSpPr>
          <p:spPr bwMode="auto">
            <a:xfrm>
              <a:off x="739" y="1152"/>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76" name="Rectangle 68"/>
            <p:cNvSpPr>
              <a:spLocks noChangeArrowheads="1"/>
            </p:cNvSpPr>
            <p:nvPr/>
          </p:nvSpPr>
          <p:spPr bwMode="auto">
            <a:xfrm>
              <a:off x="889" y="1152"/>
              <a:ext cx="150"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77" name="Rectangle 69"/>
            <p:cNvSpPr>
              <a:spLocks noChangeArrowheads="1"/>
            </p:cNvSpPr>
            <p:nvPr/>
          </p:nvSpPr>
          <p:spPr bwMode="auto">
            <a:xfrm>
              <a:off x="1039" y="1152"/>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78" name="Rectangle 70"/>
            <p:cNvSpPr>
              <a:spLocks noChangeArrowheads="1"/>
            </p:cNvSpPr>
            <p:nvPr/>
          </p:nvSpPr>
          <p:spPr bwMode="auto">
            <a:xfrm>
              <a:off x="1213" y="1152"/>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79" name="Rectangle 71"/>
            <p:cNvSpPr>
              <a:spLocks noChangeArrowheads="1"/>
            </p:cNvSpPr>
            <p:nvPr/>
          </p:nvSpPr>
          <p:spPr bwMode="auto">
            <a:xfrm>
              <a:off x="1387" y="1152"/>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80" name="Rectangle 72"/>
            <p:cNvSpPr>
              <a:spLocks noChangeArrowheads="1"/>
            </p:cNvSpPr>
            <p:nvPr/>
          </p:nvSpPr>
          <p:spPr bwMode="auto">
            <a:xfrm>
              <a:off x="1561" y="1152"/>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81" name="Rectangle 73"/>
            <p:cNvSpPr>
              <a:spLocks noChangeArrowheads="1"/>
            </p:cNvSpPr>
            <p:nvPr/>
          </p:nvSpPr>
          <p:spPr bwMode="auto">
            <a:xfrm>
              <a:off x="1711" y="1152"/>
              <a:ext cx="150"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82" name="Rectangle 74"/>
            <p:cNvSpPr>
              <a:spLocks noChangeArrowheads="1"/>
            </p:cNvSpPr>
            <p:nvPr/>
          </p:nvSpPr>
          <p:spPr bwMode="auto">
            <a:xfrm>
              <a:off x="1861" y="1152"/>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83" name="Rectangle 75"/>
            <p:cNvSpPr>
              <a:spLocks noChangeArrowheads="1"/>
            </p:cNvSpPr>
            <p:nvPr/>
          </p:nvSpPr>
          <p:spPr bwMode="auto">
            <a:xfrm>
              <a:off x="2035" y="1152"/>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sp>
          <p:nvSpPr>
            <p:cNvPr id="20584" name="Rectangle 76"/>
            <p:cNvSpPr>
              <a:spLocks noChangeArrowheads="1"/>
            </p:cNvSpPr>
            <p:nvPr/>
          </p:nvSpPr>
          <p:spPr bwMode="auto">
            <a:xfrm>
              <a:off x="2209" y="1152"/>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85" name="Rectangle 77"/>
            <p:cNvSpPr>
              <a:spLocks noChangeArrowheads="1"/>
            </p:cNvSpPr>
            <p:nvPr/>
          </p:nvSpPr>
          <p:spPr bwMode="auto">
            <a:xfrm>
              <a:off x="2383" y="1152"/>
              <a:ext cx="150" cy="384"/>
            </a:xfrm>
            <a:prstGeom prst="rect">
              <a:avLst/>
            </a:prstGeom>
            <a:noFill/>
            <a:ln w="9525">
              <a:noFill/>
              <a:miter lim="800000"/>
              <a:headEnd/>
              <a:tailEnd/>
            </a:ln>
          </p:spPr>
          <p:txBody>
            <a:bodyPr/>
            <a:lstStyle/>
            <a:p>
              <a:pPr algn="just"/>
              <a:r>
                <a:rPr lang="en-US" altLang="zh-CN" sz="2000"/>
                <a:t> </a:t>
              </a:r>
            </a:p>
            <a:p>
              <a:pPr algn="just" eaLnBrk="0" hangingPunct="0"/>
              <a:endParaRPr lang="en-US" altLang="zh-CN" sz="2000"/>
            </a:p>
          </p:txBody>
        </p:sp>
        <p:sp>
          <p:nvSpPr>
            <p:cNvPr id="20586" name="Rectangle 78"/>
            <p:cNvSpPr>
              <a:spLocks noChangeArrowheads="1"/>
            </p:cNvSpPr>
            <p:nvPr/>
          </p:nvSpPr>
          <p:spPr bwMode="auto">
            <a:xfrm>
              <a:off x="2533" y="1152"/>
              <a:ext cx="150" cy="384"/>
            </a:xfrm>
            <a:prstGeom prst="rect">
              <a:avLst/>
            </a:prstGeom>
            <a:noFill/>
            <a:ln w="9525">
              <a:noFill/>
              <a:miter lim="800000"/>
              <a:headEnd/>
              <a:tailEnd/>
            </a:ln>
          </p:spPr>
          <p:txBody>
            <a:bodyPr/>
            <a:lstStyle/>
            <a:p>
              <a:pPr algn="just"/>
              <a:r>
                <a:rPr lang="en-US" altLang="zh-CN" sz="2000"/>
                <a:t>D</a:t>
              </a:r>
            </a:p>
            <a:p>
              <a:pPr algn="just" eaLnBrk="0" hangingPunct="0"/>
              <a:endParaRPr lang="en-US" altLang="zh-CN" sz="2000"/>
            </a:p>
          </p:txBody>
        </p:sp>
        <p:sp>
          <p:nvSpPr>
            <p:cNvPr id="20587" name="Rectangle 79"/>
            <p:cNvSpPr>
              <a:spLocks noChangeArrowheads="1"/>
            </p:cNvSpPr>
            <p:nvPr/>
          </p:nvSpPr>
          <p:spPr bwMode="auto">
            <a:xfrm>
              <a:off x="2683" y="1152"/>
              <a:ext cx="174" cy="384"/>
            </a:xfrm>
            <a:prstGeom prst="rect">
              <a:avLst/>
            </a:prstGeom>
            <a:noFill/>
            <a:ln w="9525">
              <a:noFill/>
              <a:miter lim="800000"/>
              <a:headEnd/>
              <a:tailEnd/>
            </a:ln>
          </p:spPr>
          <p:txBody>
            <a:bodyPr/>
            <a:lstStyle/>
            <a:p>
              <a:pPr algn="just"/>
              <a:r>
                <a:rPr lang="en-US" altLang="zh-CN" sz="2000"/>
                <a:t>C</a:t>
              </a:r>
            </a:p>
            <a:p>
              <a:pPr algn="just" eaLnBrk="0" hangingPunct="0"/>
              <a:endParaRPr lang="en-US" altLang="zh-CN" sz="2000"/>
            </a:p>
          </p:txBody>
        </p:sp>
        <p:sp>
          <p:nvSpPr>
            <p:cNvPr id="20588" name="Rectangle 80"/>
            <p:cNvSpPr>
              <a:spLocks noChangeArrowheads="1"/>
            </p:cNvSpPr>
            <p:nvPr/>
          </p:nvSpPr>
          <p:spPr bwMode="auto">
            <a:xfrm>
              <a:off x="2857" y="1152"/>
              <a:ext cx="174" cy="384"/>
            </a:xfrm>
            <a:prstGeom prst="rect">
              <a:avLst/>
            </a:prstGeom>
            <a:noFill/>
            <a:ln w="9525">
              <a:noFill/>
              <a:miter lim="800000"/>
              <a:headEnd/>
              <a:tailEnd/>
            </a:ln>
          </p:spPr>
          <p:txBody>
            <a:bodyPr/>
            <a:lstStyle/>
            <a:p>
              <a:pPr algn="just"/>
              <a:r>
                <a:rPr lang="en-US" altLang="zh-CN" sz="2000"/>
                <a:t>A</a:t>
              </a:r>
            </a:p>
            <a:p>
              <a:pPr algn="just" eaLnBrk="0" hangingPunct="0"/>
              <a:endParaRPr lang="en-US" altLang="zh-CN" sz="2000"/>
            </a:p>
          </p:txBody>
        </p:sp>
        <p:sp>
          <p:nvSpPr>
            <p:cNvPr id="20589" name="Rectangle 81"/>
            <p:cNvSpPr>
              <a:spLocks noChangeArrowheads="1"/>
            </p:cNvSpPr>
            <p:nvPr/>
          </p:nvSpPr>
          <p:spPr bwMode="auto">
            <a:xfrm>
              <a:off x="3031" y="1152"/>
              <a:ext cx="174" cy="384"/>
            </a:xfrm>
            <a:prstGeom prst="rect">
              <a:avLst/>
            </a:prstGeom>
            <a:noFill/>
            <a:ln w="9525">
              <a:noFill/>
              <a:miter lim="800000"/>
              <a:headEnd/>
              <a:tailEnd/>
            </a:ln>
          </p:spPr>
          <p:txBody>
            <a:bodyPr/>
            <a:lstStyle/>
            <a:p>
              <a:pPr algn="just"/>
              <a:r>
                <a:rPr lang="en-US" altLang="zh-CN" sz="2000"/>
                <a:t>B</a:t>
              </a:r>
            </a:p>
            <a:p>
              <a:pPr algn="just" eaLnBrk="0" hangingPunct="0"/>
              <a:endParaRPr lang="en-US" altLang="zh-CN" sz="2000"/>
            </a:p>
          </p:txBody>
        </p:sp>
      </p:grpSp>
      <p:sp>
        <p:nvSpPr>
          <p:cNvPr id="15443" name="Text Box 83"/>
          <p:cNvSpPr txBox="1">
            <a:spLocks noChangeArrowheads="1"/>
          </p:cNvSpPr>
          <p:nvPr/>
        </p:nvSpPr>
        <p:spPr bwMode="auto">
          <a:xfrm>
            <a:off x="381000" y="2895600"/>
            <a:ext cx="8763000" cy="1006475"/>
          </a:xfrm>
          <a:prstGeom prst="rect">
            <a:avLst/>
          </a:prstGeom>
          <a:noFill/>
          <a:ln w="9525">
            <a:noFill/>
            <a:miter lim="800000"/>
            <a:headEnd/>
            <a:tailEnd/>
          </a:ln>
        </p:spPr>
        <p:txBody>
          <a:bodyPr>
            <a:spAutoFit/>
          </a:bodyPr>
          <a:lstStyle/>
          <a:p>
            <a:pPr algn="just"/>
            <a:r>
              <a:rPr lang="en-US" altLang="zh-CN" sz="2000"/>
              <a:t>① </a:t>
            </a:r>
            <a:r>
              <a:rPr lang="zh-CN" altLang="en-US" sz="2000"/>
              <a:t>根据处理数</a:t>
            </a:r>
            <a:r>
              <a:rPr lang="en-US" altLang="zh-CN" sz="2000" i="1"/>
              <a:t>k</a:t>
            </a:r>
            <a:r>
              <a:rPr lang="zh-CN" altLang="en-US" sz="2000"/>
              <a:t>的多少，选择或构造一个</a:t>
            </a:r>
            <a:r>
              <a:rPr lang="en-US" altLang="zh-CN" sz="2000" i="1"/>
              <a:t>k</a:t>
            </a:r>
            <a:r>
              <a:rPr lang="en-US" altLang="zh-CN" sz="2000">
                <a:sym typeface="Symbol" pitchFamily="18" charset="2"/>
              </a:rPr>
              <a:t></a:t>
            </a:r>
            <a:r>
              <a:rPr lang="en-US" altLang="zh-CN" sz="2000" i="1"/>
              <a:t>k</a:t>
            </a:r>
            <a:r>
              <a:rPr lang="zh-CN" altLang="en-US" sz="2000"/>
              <a:t>的标准方。标准方就是第一行第一列均按字母顺序排列的拉丁方。</a:t>
            </a:r>
            <a:r>
              <a:rPr lang="en-US" altLang="zh-CN" sz="2000"/>
              <a:t>4</a:t>
            </a:r>
            <a:r>
              <a:rPr lang="en-US" altLang="zh-CN" sz="2000">
                <a:sym typeface="Symbol" pitchFamily="18" charset="2"/>
              </a:rPr>
              <a:t></a:t>
            </a:r>
            <a:r>
              <a:rPr lang="en-US" altLang="zh-CN" sz="2000"/>
              <a:t>4</a:t>
            </a:r>
            <a:r>
              <a:rPr lang="zh-CN" altLang="en-US" sz="2000"/>
              <a:t>的拉丁方就有</a:t>
            </a:r>
            <a:r>
              <a:rPr lang="en-US" altLang="zh-CN" sz="2000"/>
              <a:t>4</a:t>
            </a:r>
            <a:r>
              <a:rPr lang="zh-CN" altLang="en-US" sz="2000"/>
              <a:t>个标准方，</a:t>
            </a:r>
            <a:r>
              <a:rPr lang="en-US" altLang="zh-CN" sz="2000"/>
              <a:t>5</a:t>
            </a:r>
            <a:r>
              <a:rPr lang="en-US" altLang="zh-CN" sz="2000">
                <a:sym typeface="Symbol" pitchFamily="18" charset="2"/>
              </a:rPr>
              <a:t></a:t>
            </a:r>
            <a:r>
              <a:rPr lang="en-US" altLang="zh-CN" sz="2000"/>
              <a:t>5</a:t>
            </a:r>
            <a:r>
              <a:rPr lang="zh-CN" altLang="en-US" sz="2000"/>
              <a:t>拉丁方就有</a:t>
            </a:r>
            <a:r>
              <a:rPr lang="en-US" altLang="zh-CN" sz="2000"/>
              <a:t>56</a:t>
            </a:r>
            <a:r>
              <a:rPr lang="zh-CN" altLang="en-US" sz="2000"/>
              <a:t>个标准方。</a:t>
            </a:r>
          </a:p>
        </p:txBody>
      </p:sp>
      <p:grpSp>
        <p:nvGrpSpPr>
          <p:cNvPr id="3" name="Group 111"/>
          <p:cNvGrpSpPr>
            <a:grpSpLocks/>
          </p:cNvGrpSpPr>
          <p:nvPr/>
        </p:nvGrpSpPr>
        <p:grpSpPr bwMode="auto">
          <a:xfrm>
            <a:off x="381000" y="5105400"/>
            <a:ext cx="8077200" cy="1447800"/>
            <a:chOff x="240" y="3216"/>
            <a:chExt cx="5088" cy="912"/>
          </a:xfrm>
        </p:grpSpPr>
        <p:grpSp>
          <p:nvGrpSpPr>
            <p:cNvPr id="20487" name="Group 109"/>
            <p:cNvGrpSpPr>
              <a:grpSpLocks/>
            </p:cNvGrpSpPr>
            <p:nvPr/>
          </p:nvGrpSpPr>
          <p:grpSpPr bwMode="auto">
            <a:xfrm>
              <a:off x="4320" y="3264"/>
              <a:ext cx="1008" cy="864"/>
              <a:chOff x="43" y="0"/>
              <a:chExt cx="870" cy="1920"/>
            </a:xfrm>
          </p:grpSpPr>
          <p:sp>
            <p:nvSpPr>
              <p:cNvPr id="20489" name="Rectangle 84"/>
              <p:cNvSpPr>
                <a:spLocks noChangeArrowheads="1"/>
              </p:cNvSpPr>
              <p:nvPr/>
            </p:nvSpPr>
            <p:spPr bwMode="auto">
              <a:xfrm>
                <a:off x="43" y="0"/>
                <a:ext cx="174"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0490" name="Rectangle 85"/>
              <p:cNvSpPr>
                <a:spLocks noChangeArrowheads="1"/>
              </p:cNvSpPr>
              <p:nvPr/>
            </p:nvSpPr>
            <p:spPr bwMode="auto">
              <a:xfrm>
                <a:off x="217" y="0"/>
                <a:ext cx="174"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0491" name="Rectangle 86"/>
              <p:cNvSpPr>
                <a:spLocks noChangeArrowheads="1"/>
              </p:cNvSpPr>
              <p:nvPr/>
            </p:nvSpPr>
            <p:spPr bwMode="auto">
              <a:xfrm>
                <a:off x="391" y="0"/>
                <a:ext cx="174"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0492" name="Rectangle 87"/>
              <p:cNvSpPr>
                <a:spLocks noChangeArrowheads="1"/>
              </p:cNvSpPr>
              <p:nvPr/>
            </p:nvSpPr>
            <p:spPr bwMode="auto">
              <a:xfrm>
                <a:off x="565" y="0"/>
                <a:ext cx="174"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0493" name="Rectangle 88"/>
              <p:cNvSpPr>
                <a:spLocks noChangeArrowheads="1"/>
              </p:cNvSpPr>
              <p:nvPr/>
            </p:nvSpPr>
            <p:spPr bwMode="auto">
              <a:xfrm>
                <a:off x="739" y="0"/>
                <a:ext cx="174"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0494" name="Rectangle 89"/>
              <p:cNvSpPr>
                <a:spLocks noChangeArrowheads="1"/>
              </p:cNvSpPr>
              <p:nvPr/>
            </p:nvSpPr>
            <p:spPr bwMode="auto">
              <a:xfrm>
                <a:off x="43" y="384"/>
                <a:ext cx="174"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0495" name="Rectangle 90"/>
              <p:cNvSpPr>
                <a:spLocks noChangeArrowheads="1"/>
              </p:cNvSpPr>
              <p:nvPr/>
            </p:nvSpPr>
            <p:spPr bwMode="auto">
              <a:xfrm>
                <a:off x="217" y="384"/>
                <a:ext cx="174"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0496" name="Rectangle 91"/>
              <p:cNvSpPr>
                <a:spLocks noChangeArrowheads="1"/>
              </p:cNvSpPr>
              <p:nvPr/>
            </p:nvSpPr>
            <p:spPr bwMode="auto">
              <a:xfrm>
                <a:off x="391" y="384"/>
                <a:ext cx="174"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0497" name="Rectangle 92"/>
              <p:cNvSpPr>
                <a:spLocks noChangeArrowheads="1"/>
              </p:cNvSpPr>
              <p:nvPr/>
            </p:nvSpPr>
            <p:spPr bwMode="auto">
              <a:xfrm>
                <a:off x="565" y="384"/>
                <a:ext cx="174"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0498" name="Rectangle 93"/>
              <p:cNvSpPr>
                <a:spLocks noChangeArrowheads="1"/>
              </p:cNvSpPr>
              <p:nvPr/>
            </p:nvSpPr>
            <p:spPr bwMode="auto">
              <a:xfrm>
                <a:off x="739" y="384"/>
                <a:ext cx="174"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0499" name="Rectangle 94"/>
              <p:cNvSpPr>
                <a:spLocks noChangeArrowheads="1"/>
              </p:cNvSpPr>
              <p:nvPr/>
            </p:nvSpPr>
            <p:spPr bwMode="auto">
              <a:xfrm>
                <a:off x="43" y="768"/>
                <a:ext cx="174"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0500" name="Rectangle 95"/>
              <p:cNvSpPr>
                <a:spLocks noChangeArrowheads="1"/>
              </p:cNvSpPr>
              <p:nvPr/>
            </p:nvSpPr>
            <p:spPr bwMode="auto">
              <a:xfrm>
                <a:off x="217" y="768"/>
                <a:ext cx="174"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0501" name="Rectangle 96"/>
              <p:cNvSpPr>
                <a:spLocks noChangeArrowheads="1"/>
              </p:cNvSpPr>
              <p:nvPr/>
            </p:nvSpPr>
            <p:spPr bwMode="auto">
              <a:xfrm>
                <a:off x="391" y="768"/>
                <a:ext cx="174"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0502" name="Rectangle 97"/>
              <p:cNvSpPr>
                <a:spLocks noChangeArrowheads="1"/>
              </p:cNvSpPr>
              <p:nvPr/>
            </p:nvSpPr>
            <p:spPr bwMode="auto">
              <a:xfrm>
                <a:off x="565" y="768"/>
                <a:ext cx="174"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0503" name="Rectangle 98"/>
              <p:cNvSpPr>
                <a:spLocks noChangeArrowheads="1"/>
              </p:cNvSpPr>
              <p:nvPr/>
            </p:nvSpPr>
            <p:spPr bwMode="auto">
              <a:xfrm>
                <a:off x="739" y="768"/>
                <a:ext cx="174"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0504" name="Rectangle 99"/>
              <p:cNvSpPr>
                <a:spLocks noChangeArrowheads="1"/>
              </p:cNvSpPr>
              <p:nvPr/>
            </p:nvSpPr>
            <p:spPr bwMode="auto">
              <a:xfrm>
                <a:off x="43" y="1152"/>
                <a:ext cx="174"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0505" name="Rectangle 100"/>
              <p:cNvSpPr>
                <a:spLocks noChangeArrowheads="1"/>
              </p:cNvSpPr>
              <p:nvPr/>
            </p:nvSpPr>
            <p:spPr bwMode="auto">
              <a:xfrm>
                <a:off x="217" y="1152"/>
                <a:ext cx="174"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0506" name="Rectangle 101"/>
              <p:cNvSpPr>
                <a:spLocks noChangeArrowheads="1"/>
              </p:cNvSpPr>
              <p:nvPr/>
            </p:nvSpPr>
            <p:spPr bwMode="auto">
              <a:xfrm>
                <a:off x="391" y="1152"/>
                <a:ext cx="174"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0507" name="Rectangle 102"/>
              <p:cNvSpPr>
                <a:spLocks noChangeArrowheads="1"/>
              </p:cNvSpPr>
              <p:nvPr/>
            </p:nvSpPr>
            <p:spPr bwMode="auto">
              <a:xfrm>
                <a:off x="565" y="1152"/>
                <a:ext cx="174"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0508" name="Rectangle 103"/>
              <p:cNvSpPr>
                <a:spLocks noChangeArrowheads="1"/>
              </p:cNvSpPr>
              <p:nvPr/>
            </p:nvSpPr>
            <p:spPr bwMode="auto">
              <a:xfrm>
                <a:off x="739" y="1152"/>
                <a:ext cx="174"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0509" name="Rectangle 104"/>
              <p:cNvSpPr>
                <a:spLocks noChangeArrowheads="1"/>
              </p:cNvSpPr>
              <p:nvPr/>
            </p:nvSpPr>
            <p:spPr bwMode="auto">
              <a:xfrm>
                <a:off x="43" y="1536"/>
                <a:ext cx="174"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0510" name="Rectangle 105"/>
              <p:cNvSpPr>
                <a:spLocks noChangeArrowheads="1"/>
              </p:cNvSpPr>
              <p:nvPr/>
            </p:nvSpPr>
            <p:spPr bwMode="auto">
              <a:xfrm>
                <a:off x="217" y="1536"/>
                <a:ext cx="174"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0511" name="Rectangle 106"/>
              <p:cNvSpPr>
                <a:spLocks noChangeArrowheads="1"/>
              </p:cNvSpPr>
              <p:nvPr/>
            </p:nvSpPr>
            <p:spPr bwMode="auto">
              <a:xfrm>
                <a:off x="391" y="1536"/>
                <a:ext cx="174"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0512" name="Rectangle 107"/>
              <p:cNvSpPr>
                <a:spLocks noChangeArrowheads="1"/>
              </p:cNvSpPr>
              <p:nvPr/>
            </p:nvSpPr>
            <p:spPr bwMode="auto">
              <a:xfrm>
                <a:off x="565" y="1536"/>
                <a:ext cx="174"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0513" name="Rectangle 108"/>
              <p:cNvSpPr>
                <a:spLocks noChangeArrowheads="1"/>
              </p:cNvSpPr>
              <p:nvPr/>
            </p:nvSpPr>
            <p:spPr bwMode="auto">
              <a:xfrm>
                <a:off x="739" y="1536"/>
                <a:ext cx="174"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grpSp>
        <p:sp>
          <p:nvSpPr>
            <p:cNvPr id="20488" name="Text Box 110"/>
            <p:cNvSpPr txBox="1">
              <a:spLocks noChangeArrowheads="1"/>
            </p:cNvSpPr>
            <p:nvPr/>
          </p:nvSpPr>
          <p:spPr bwMode="auto">
            <a:xfrm>
              <a:off x="240" y="3216"/>
              <a:ext cx="3936" cy="634"/>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如比较</a:t>
              </a:r>
              <a:r>
                <a:rPr lang="en-US" altLang="zh-CN" sz="2000"/>
                <a:t>5</a:t>
              </a:r>
              <a:r>
                <a:rPr lang="zh-CN" altLang="en-US" sz="2000">
                  <a:latin typeface="宋体" charset="-122"/>
                </a:rPr>
                <a:t>种不同饵料对鱼生长的影响，由于网箱及饲养时间不同对鱼的生长均产生不同影响，可采用</a:t>
              </a:r>
              <a:r>
                <a:rPr lang="en-US" altLang="zh-CN" sz="2000"/>
                <a:t>5</a:t>
              </a:r>
              <a:r>
                <a:rPr lang="en-US" altLang="zh-CN" sz="2000">
                  <a:sym typeface="Symbol" pitchFamily="18" charset="2"/>
                </a:rPr>
                <a:t></a:t>
              </a:r>
              <a:r>
                <a:rPr lang="en-US" altLang="zh-CN" sz="2000"/>
                <a:t>5</a:t>
              </a:r>
              <a:r>
                <a:rPr lang="zh-CN" altLang="en-US" sz="2000">
                  <a:latin typeface="宋体" charset="-122"/>
                </a:rPr>
                <a:t>的标准方设计。</a:t>
              </a:r>
              <a:r>
                <a:rPr lang="zh-CN" altLang="en-US" sz="200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395288" y="981075"/>
            <a:ext cx="8458200" cy="4968875"/>
          </a:xfrm>
          <a:prstGeom prst="rect">
            <a:avLst/>
          </a:prstGeom>
          <a:noFill/>
          <a:ln w="9525">
            <a:noFill/>
            <a:miter lim="800000"/>
            <a:headEnd/>
            <a:tailEnd/>
          </a:ln>
          <a:effectLst/>
        </p:spPr>
        <p:txBody>
          <a:bodyPr>
            <a:spAutoFit/>
          </a:bodyPr>
          <a:lstStyle/>
          <a:p>
            <a:pPr marL="457200" indent="-457200">
              <a:spcBef>
                <a:spcPct val="50000"/>
              </a:spcBef>
              <a:defRPr/>
            </a:pPr>
            <a:r>
              <a:rPr lang="en-US" altLang="zh-CN" sz="2000" b="1" dirty="0">
                <a:ea typeface="宋体" pitchFamily="2" charset="-122"/>
              </a:rPr>
              <a:t>10.1.1 </a:t>
            </a:r>
            <a:r>
              <a:rPr lang="zh-CN" altLang="en-US" sz="2000" b="1" dirty="0">
                <a:latin typeface="宋体" pitchFamily="2" charset="-122"/>
                <a:ea typeface="宋体" pitchFamily="2" charset="-122"/>
              </a:rPr>
              <a:t>试验中常用的名词概念</a:t>
            </a:r>
            <a:r>
              <a:rPr lang="zh-CN" altLang="en-US" sz="2000" dirty="0">
                <a:ea typeface="宋体" pitchFamily="2" charset="-122"/>
              </a:rPr>
              <a:t> </a:t>
            </a: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试验指标</a:t>
            </a:r>
            <a:r>
              <a:rPr lang="zh-CN" altLang="en-US" sz="2000" dirty="0">
                <a:latin typeface="宋体" pitchFamily="2" charset="-122"/>
                <a:ea typeface="宋体" pitchFamily="2" charset="-122"/>
              </a:rPr>
              <a:t>：衡量试验结果的标准</a:t>
            </a:r>
            <a:endParaRPr lang="zh-CN" altLang="en-US" sz="2000" dirty="0">
              <a:ea typeface="宋体" pitchFamily="2" charset="-122"/>
            </a:endParaRP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试验因素</a:t>
            </a:r>
            <a:r>
              <a:rPr lang="zh-CN" altLang="en-US" sz="2000" dirty="0">
                <a:latin typeface="宋体" pitchFamily="2" charset="-122"/>
                <a:ea typeface="宋体" pitchFamily="2" charset="-122"/>
              </a:rPr>
              <a:t>：影响试验指标的每一个条件</a:t>
            </a:r>
            <a:endParaRPr lang="zh-CN" altLang="en-US" sz="2000" dirty="0">
              <a:ea typeface="宋体" pitchFamily="2" charset="-122"/>
            </a:endParaRP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水平</a:t>
            </a:r>
            <a:r>
              <a:rPr lang="zh-CN" altLang="en-US" sz="2000" dirty="0">
                <a:latin typeface="宋体" pitchFamily="2" charset="-122"/>
                <a:ea typeface="宋体" pitchFamily="2" charset="-122"/>
              </a:rPr>
              <a:t>：在每个试验因素中，从质的方面或量的方面分成不同的等级</a:t>
            </a:r>
            <a:endParaRPr lang="zh-CN" altLang="en-US" sz="2000" dirty="0">
              <a:ea typeface="宋体" pitchFamily="2" charset="-122"/>
            </a:endParaRP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水平组合</a:t>
            </a:r>
            <a:r>
              <a:rPr lang="zh-CN" altLang="en-US" sz="2000" dirty="0">
                <a:ea typeface="宋体" pitchFamily="2" charset="-122"/>
              </a:rPr>
              <a:t> ：又称为处理，是</a:t>
            </a:r>
            <a:r>
              <a:rPr lang="zh-CN" altLang="en-US" sz="2000" dirty="0">
                <a:latin typeface="宋体" pitchFamily="2" charset="-122"/>
                <a:ea typeface="宋体" pitchFamily="2" charset="-122"/>
              </a:rPr>
              <a:t>试验中某因素的一个水平与另一个因素的一个水平互相配合</a:t>
            </a: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效应</a:t>
            </a:r>
            <a:r>
              <a:rPr lang="zh-CN" altLang="en-US" sz="2000" dirty="0">
                <a:latin typeface="宋体" pitchFamily="2" charset="-122"/>
                <a:ea typeface="宋体" pitchFamily="2" charset="-122"/>
              </a:rPr>
              <a:t>：处理所产生的效果，是试验因素对试验指标产生的增进或减退的作用。效应可分为简单效应、主效应和互作效应。</a:t>
            </a:r>
            <a:r>
              <a:rPr lang="zh-CN" altLang="en-US" sz="2000" dirty="0">
                <a:ea typeface="宋体" pitchFamily="2" charset="-122"/>
              </a:rPr>
              <a:t> </a:t>
            </a: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简单效应</a:t>
            </a:r>
            <a:r>
              <a:rPr lang="zh-CN" altLang="en-US" sz="2000" dirty="0">
                <a:latin typeface="宋体" pitchFamily="2" charset="-122"/>
                <a:ea typeface="宋体" pitchFamily="2" charset="-122"/>
              </a:rPr>
              <a:t>：某一因素的同一水平上，另一因素的不同水平间的指标差异</a:t>
            </a: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主效应</a:t>
            </a:r>
            <a:r>
              <a:rPr lang="zh-CN" altLang="en-US" sz="2000" dirty="0">
                <a:latin typeface="宋体" pitchFamily="2" charset="-122"/>
                <a:ea typeface="宋体" pitchFamily="2" charset="-122"/>
              </a:rPr>
              <a:t>：各因素的简单效应的平均数 </a:t>
            </a:r>
          </a:p>
          <a:p>
            <a:pPr marL="457200" indent="-457200">
              <a:spcBef>
                <a:spcPct val="50000"/>
              </a:spcBef>
              <a:defRPr/>
            </a:pPr>
            <a:r>
              <a:rPr lang="zh-CN" altLang="en-US" sz="2000" b="1" dirty="0">
                <a:effectLst>
                  <a:outerShdw blurRad="38100" dist="38100" dir="2700000" algn="tl">
                    <a:srgbClr val="000000"/>
                  </a:outerShdw>
                </a:effectLst>
                <a:latin typeface="宋体" pitchFamily="2" charset="-122"/>
                <a:ea typeface="宋体" pitchFamily="2" charset="-122"/>
              </a:rPr>
              <a:t>互作效应</a:t>
            </a:r>
            <a:r>
              <a:rPr lang="zh-CN" altLang="en-US" sz="2000" dirty="0">
                <a:latin typeface="宋体" pitchFamily="2" charset="-122"/>
                <a:ea typeface="宋体" pitchFamily="2" charset="-122"/>
              </a:rPr>
              <a:t>：某一因素的各水平下，另一因素简单效应差值的平均数，它反映一个因素的各水平在另一因素的不同水平上效应的不一致现象</a:t>
            </a:r>
          </a:p>
        </p:txBody>
      </p:sp>
      <p:sp>
        <p:nvSpPr>
          <p:cNvPr id="6147" name="Rectangle 5"/>
          <p:cNvSpPr>
            <a:spLocks noGrp="1" noChangeArrowheads="1"/>
          </p:cNvSpPr>
          <p:nvPr>
            <p:ph type="title"/>
          </p:nvPr>
        </p:nvSpPr>
        <p:spPr>
          <a:xfrm>
            <a:off x="323850" y="333375"/>
            <a:ext cx="5688013" cy="287338"/>
          </a:xfrm>
        </p:spPr>
        <p:txBody>
          <a:bodyPr/>
          <a:lstStyle/>
          <a:p>
            <a:pPr algn="l" eaLnBrk="1" hangingPunct="1"/>
            <a:r>
              <a:rPr lang="en-US" altLang="zh-CN" sz="3200" b="1" smtClean="0">
                <a:solidFill>
                  <a:schemeClr val="tx1"/>
                </a:solidFill>
              </a:rPr>
              <a:t>10.1 </a:t>
            </a:r>
            <a:r>
              <a:rPr lang="zh-CN" altLang="en-US" sz="3200" b="1" smtClean="0">
                <a:solidFill>
                  <a:schemeClr val="tx1"/>
                </a:solidFill>
              </a:rPr>
              <a:t>试验设计的原理与要求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04800"/>
            <a:ext cx="7924800" cy="396875"/>
          </a:xfrm>
          <a:prstGeom prst="rect">
            <a:avLst/>
          </a:prstGeom>
          <a:noFill/>
          <a:ln w="9525">
            <a:noFill/>
            <a:miter lim="800000"/>
            <a:headEnd/>
            <a:tailEnd/>
          </a:ln>
        </p:spPr>
        <p:txBody>
          <a:bodyPr>
            <a:spAutoFit/>
          </a:bodyPr>
          <a:lstStyle/>
          <a:p>
            <a:pPr>
              <a:spcBef>
                <a:spcPct val="50000"/>
              </a:spcBef>
            </a:pPr>
            <a:r>
              <a:rPr lang="en-US" altLang="zh-CN" sz="2000">
                <a:latin typeface="宋体" charset="-122"/>
              </a:rPr>
              <a:t>②</a:t>
            </a:r>
            <a:r>
              <a:rPr lang="en-US" altLang="zh-CN" sz="2000"/>
              <a:t> </a:t>
            </a:r>
            <a:r>
              <a:rPr lang="zh-CN" altLang="en-US" sz="2000">
                <a:latin typeface="宋体" charset="-122"/>
              </a:rPr>
              <a:t>对已选定的标准方进行行、列及处理的随机排列。</a:t>
            </a:r>
            <a:r>
              <a:rPr lang="zh-CN" altLang="en-US" sz="2000"/>
              <a:t> </a:t>
            </a:r>
          </a:p>
        </p:txBody>
      </p:sp>
      <p:grpSp>
        <p:nvGrpSpPr>
          <p:cNvPr id="2" name="Group 438"/>
          <p:cNvGrpSpPr>
            <a:grpSpLocks/>
          </p:cNvGrpSpPr>
          <p:nvPr/>
        </p:nvGrpSpPr>
        <p:grpSpPr bwMode="auto">
          <a:xfrm>
            <a:off x="0" y="609600"/>
            <a:ext cx="8610600" cy="3352800"/>
            <a:chOff x="0" y="384"/>
            <a:chExt cx="5424" cy="2112"/>
          </a:xfrm>
        </p:grpSpPr>
        <p:sp>
          <p:nvSpPr>
            <p:cNvPr id="21509" name="Rectangle 215"/>
            <p:cNvSpPr>
              <a:spLocks noChangeArrowheads="1"/>
            </p:cNvSpPr>
            <p:nvPr/>
          </p:nvSpPr>
          <p:spPr bwMode="auto">
            <a:xfrm>
              <a:off x="3989" y="1111"/>
              <a:ext cx="145" cy="288"/>
            </a:xfrm>
            <a:prstGeom prst="rect">
              <a:avLst/>
            </a:prstGeom>
            <a:noFill/>
            <a:ln w="9525">
              <a:noFill/>
              <a:miter lim="800000"/>
              <a:headEnd/>
              <a:tailEnd/>
            </a:ln>
          </p:spPr>
          <p:txBody>
            <a:bodyPr>
              <a:spAutoFit/>
            </a:bodyPr>
            <a:lstStyle/>
            <a:p>
              <a:endParaRPr lang="zh-CN" altLang="zh-CN"/>
            </a:p>
          </p:txBody>
        </p:sp>
        <p:grpSp>
          <p:nvGrpSpPr>
            <p:cNvPr id="21510" name="Group 433"/>
            <p:cNvGrpSpPr>
              <a:grpSpLocks/>
            </p:cNvGrpSpPr>
            <p:nvPr/>
          </p:nvGrpSpPr>
          <p:grpSpPr bwMode="auto">
            <a:xfrm>
              <a:off x="0" y="1200"/>
              <a:ext cx="5376" cy="1296"/>
              <a:chOff x="23" y="0"/>
              <a:chExt cx="3920" cy="2304"/>
            </a:xfrm>
          </p:grpSpPr>
          <p:sp>
            <p:nvSpPr>
              <p:cNvPr id="21515" name="Rectangle 277"/>
              <p:cNvSpPr>
                <a:spLocks noChangeArrowheads="1"/>
              </p:cNvSpPr>
              <p:nvPr/>
            </p:nvSpPr>
            <p:spPr bwMode="auto">
              <a:xfrm>
                <a:off x="2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662" name="Rectangle 278"/>
              <p:cNvSpPr>
                <a:spLocks noChangeArrowheads="1"/>
              </p:cNvSpPr>
              <p:nvPr/>
            </p:nvSpPr>
            <p:spPr bwMode="auto">
              <a:xfrm>
                <a:off x="1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1</a:t>
                </a:r>
              </a:p>
              <a:p>
                <a:pPr algn="ctr" eaLnBrk="0" hangingPunct="0">
                  <a:defRPr/>
                </a:pPr>
                <a:endParaRPr lang="en-US" altLang="zh-CN" sz="2000" b="1">
                  <a:solidFill>
                    <a:schemeClr val="hlink"/>
                  </a:solidFill>
                  <a:effectLst>
                    <a:outerShdw blurRad="38100" dist="38100" dir="2700000" algn="tl">
                      <a:srgbClr val="000000"/>
                    </a:outerShdw>
                  </a:effectLst>
                  <a:ea typeface="宋体" pitchFamily="2" charset="-122"/>
                </a:endParaRPr>
              </a:p>
            </p:txBody>
          </p:sp>
          <p:sp>
            <p:nvSpPr>
              <p:cNvPr id="16663" name="Rectangle 279"/>
              <p:cNvSpPr>
                <a:spLocks noChangeArrowheads="1"/>
              </p:cNvSpPr>
              <p:nvPr/>
            </p:nvSpPr>
            <p:spPr bwMode="auto">
              <a:xfrm>
                <a:off x="34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2</a:t>
                </a:r>
              </a:p>
              <a:p>
                <a:pPr algn="ctr" eaLnBrk="0" hangingPunct="0">
                  <a:defRPr/>
                </a:pPr>
                <a:endParaRPr lang="en-US" altLang="zh-CN" sz="2000">
                  <a:ea typeface="宋体" pitchFamily="2" charset="-122"/>
                </a:endParaRPr>
              </a:p>
            </p:txBody>
          </p:sp>
          <p:sp>
            <p:nvSpPr>
              <p:cNvPr id="16664" name="Rectangle 280"/>
              <p:cNvSpPr>
                <a:spLocks noChangeArrowheads="1"/>
              </p:cNvSpPr>
              <p:nvPr/>
            </p:nvSpPr>
            <p:spPr bwMode="auto">
              <a:xfrm>
                <a:off x="493" y="0"/>
                <a:ext cx="149"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3</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65" name="Rectangle 281"/>
              <p:cNvSpPr>
                <a:spLocks noChangeArrowheads="1"/>
              </p:cNvSpPr>
              <p:nvPr/>
            </p:nvSpPr>
            <p:spPr bwMode="auto">
              <a:xfrm>
                <a:off x="64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4</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66" name="Rectangle 282"/>
              <p:cNvSpPr>
                <a:spLocks noChangeArrowheads="1"/>
              </p:cNvSpPr>
              <p:nvPr/>
            </p:nvSpPr>
            <p:spPr bwMode="auto">
              <a:xfrm>
                <a:off x="7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5</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21521" name="Rectangle 283"/>
              <p:cNvSpPr>
                <a:spLocks noChangeArrowheads="1"/>
              </p:cNvSpPr>
              <p:nvPr/>
            </p:nvSpPr>
            <p:spPr bwMode="auto">
              <a:xfrm>
                <a:off x="92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22" name="Rectangle 284"/>
              <p:cNvSpPr>
                <a:spLocks noChangeArrowheads="1"/>
              </p:cNvSpPr>
              <p:nvPr/>
            </p:nvSpPr>
            <p:spPr bwMode="auto">
              <a:xfrm>
                <a:off x="107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669" name="Rectangle 285"/>
              <p:cNvSpPr>
                <a:spLocks noChangeArrowheads="1"/>
              </p:cNvSpPr>
              <p:nvPr/>
            </p:nvSpPr>
            <p:spPr bwMode="auto">
              <a:xfrm>
                <a:off x="124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3</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70" name="Rectangle 286"/>
              <p:cNvSpPr>
                <a:spLocks noChangeArrowheads="1"/>
              </p:cNvSpPr>
              <p:nvPr/>
            </p:nvSpPr>
            <p:spPr bwMode="auto">
              <a:xfrm>
                <a:off x="13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2</a:t>
                </a:r>
              </a:p>
              <a:p>
                <a:pPr algn="ctr" eaLnBrk="0" hangingPunct="0">
                  <a:defRPr/>
                </a:pPr>
                <a:endParaRPr lang="en-US" altLang="zh-CN" sz="2000">
                  <a:ea typeface="宋体" pitchFamily="2" charset="-122"/>
                </a:endParaRPr>
              </a:p>
            </p:txBody>
          </p:sp>
          <p:sp>
            <p:nvSpPr>
              <p:cNvPr id="16671" name="Rectangle 287"/>
              <p:cNvSpPr>
                <a:spLocks noChangeArrowheads="1"/>
              </p:cNvSpPr>
              <p:nvPr/>
            </p:nvSpPr>
            <p:spPr bwMode="auto">
              <a:xfrm>
                <a:off x="1543" y="0"/>
                <a:ext cx="149"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1</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72" name="Rectangle 288"/>
              <p:cNvSpPr>
                <a:spLocks noChangeArrowheads="1"/>
              </p:cNvSpPr>
              <p:nvPr/>
            </p:nvSpPr>
            <p:spPr bwMode="auto">
              <a:xfrm>
                <a:off x="16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4</a:t>
                </a:r>
              </a:p>
              <a:p>
                <a:pPr algn="ctr" eaLnBrk="0" hangingPunct="0">
                  <a:defRPr/>
                </a:pPr>
                <a:endParaRPr lang="en-US" altLang="zh-CN" sz="2000">
                  <a:ea typeface="宋体" pitchFamily="2" charset="-122"/>
                </a:endParaRPr>
              </a:p>
            </p:txBody>
          </p:sp>
          <p:sp>
            <p:nvSpPr>
              <p:cNvPr id="16673" name="Rectangle 289"/>
              <p:cNvSpPr>
                <a:spLocks noChangeArrowheads="1"/>
              </p:cNvSpPr>
              <p:nvPr/>
            </p:nvSpPr>
            <p:spPr bwMode="auto">
              <a:xfrm>
                <a:off x="184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5</a:t>
                </a:r>
              </a:p>
              <a:p>
                <a:pPr algn="ctr" eaLnBrk="0" hangingPunct="0">
                  <a:defRPr/>
                </a:pPr>
                <a:endParaRPr lang="en-US" altLang="zh-CN" sz="2000">
                  <a:ea typeface="宋体" pitchFamily="2" charset="-122"/>
                </a:endParaRPr>
              </a:p>
            </p:txBody>
          </p:sp>
          <p:sp>
            <p:nvSpPr>
              <p:cNvPr id="21528" name="Rectangle 290"/>
              <p:cNvSpPr>
                <a:spLocks noChangeArrowheads="1"/>
              </p:cNvSpPr>
              <p:nvPr/>
            </p:nvSpPr>
            <p:spPr bwMode="auto">
              <a:xfrm>
                <a:off x="199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29" name="Rectangle 291"/>
              <p:cNvSpPr>
                <a:spLocks noChangeArrowheads="1"/>
              </p:cNvSpPr>
              <p:nvPr/>
            </p:nvSpPr>
            <p:spPr bwMode="auto">
              <a:xfrm>
                <a:off x="214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676" name="Rectangle 292"/>
              <p:cNvSpPr>
                <a:spLocks noChangeArrowheads="1"/>
              </p:cNvSpPr>
              <p:nvPr/>
            </p:nvSpPr>
            <p:spPr bwMode="auto">
              <a:xfrm>
                <a:off x="22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3</a:t>
                </a:r>
              </a:p>
              <a:p>
                <a:pPr algn="ctr" eaLnBrk="0" hangingPunct="0">
                  <a:defRPr/>
                </a:pPr>
                <a:endParaRPr lang="en-US" altLang="zh-CN" sz="2000">
                  <a:ea typeface="宋体" pitchFamily="2" charset="-122"/>
                </a:endParaRPr>
              </a:p>
            </p:txBody>
          </p:sp>
          <p:sp>
            <p:nvSpPr>
              <p:cNvPr id="16677" name="Rectangle 293"/>
              <p:cNvSpPr>
                <a:spLocks noChangeArrowheads="1"/>
              </p:cNvSpPr>
              <p:nvPr/>
            </p:nvSpPr>
            <p:spPr bwMode="auto">
              <a:xfrm>
                <a:off x="2445" y="0"/>
                <a:ext cx="149"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2</a:t>
                </a:r>
              </a:p>
              <a:p>
                <a:pPr algn="ctr" eaLnBrk="0" hangingPunct="0">
                  <a:defRPr/>
                </a:pPr>
                <a:endParaRPr lang="en-US" altLang="zh-CN" sz="2000">
                  <a:ea typeface="宋体" pitchFamily="2" charset="-122"/>
                </a:endParaRPr>
              </a:p>
            </p:txBody>
          </p:sp>
          <p:sp>
            <p:nvSpPr>
              <p:cNvPr id="16678" name="Rectangle 294"/>
              <p:cNvSpPr>
                <a:spLocks noChangeArrowheads="1"/>
              </p:cNvSpPr>
              <p:nvPr/>
            </p:nvSpPr>
            <p:spPr bwMode="auto">
              <a:xfrm>
                <a:off x="257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1</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79" name="Rectangle 295"/>
              <p:cNvSpPr>
                <a:spLocks noChangeArrowheads="1"/>
              </p:cNvSpPr>
              <p:nvPr/>
            </p:nvSpPr>
            <p:spPr bwMode="auto">
              <a:xfrm>
                <a:off x="272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4</a:t>
                </a:r>
              </a:p>
              <a:p>
                <a:pPr algn="ctr" eaLnBrk="0" hangingPunct="0">
                  <a:defRPr/>
                </a:pPr>
                <a:endParaRPr lang="en-US" altLang="zh-CN" sz="2000" b="1">
                  <a:effectLst>
                    <a:outerShdw blurRad="38100" dist="38100" dir="2700000" algn="tl">
                      <a:srgbClr val="000000"/>
                    </a:outerShdw>
                  </a:effectLst>
                  <a:ea typeface="宋体" pitchFamily="2" charset="-122"/>
                </a:endParaRPr>
              </a:p>
            </p:txBody>
          </p:sp>
          <p:sp>
            <p:nvSpPr>
              <p:cNvPr id="16680" name="Rectangle 296"/>
              <p:cNvSpPr>
                <a:spLocks noChangeArrowheads="1"/>
              </p:cNvSpPr>
              <p:nvPr/>
            </p:nvSpPr>
            <p:spPr bwMode="auto">
              <a:xfrm>
                <a:off x="2893" y="0"/>
                <a:ext cx="150" cy="384"/>
              </a:xfrm>
              <a:prstGeom prst="rect">
                <a:avLst/>
              </a:prstGeom>
              <a:noFill/>
              <a:ln w="9525">
                <a:noFill/>
                <a:miter lim="800000"/>
                <a:headEnd/>
                <a:tailEnd/>
              </a:ln>
              <a:effectLst/>
            </p:spPr>
            <p:txBody>
              <a:bodyPr anchor="ctr"/>
              <a:lstStyle/>
              <a:p>
                <a:pPr algn="ctr">
                  <a:defRPr/>
                </a:pPr>
                <a:r>
                  <a:rPr lang="en-US" altLang="zh-CN" sz="2000" b="1">
                    <a:solidFill>
                      <a:schemeClr val="hlink"/>
                    </a:solidFill>
                    <a:effectLst>
                      <a:outerShdw blurRad="38100" dist="38100" dir="2700000" algn="tl">
                        <a:srgbClr val="000000"/>
                      </a:outerShdw>
                    </a:effectLst>
                    <a:ea typeface="宋体" pitchFamily="2" charset="-122"/>
                  </a:rPr>
                  <a:t>5</a:t>
                </a:r>
              </a:p>
              <a:p>
                <a:pPr algn="ctr" eaLnBrk="0" hangingPunct="0">
                  <a:defRPr/>
                </a:pPr>
                <a:endParaRPr lang="en-US" altLang="zh-CN" sz="2000">
                  <a:ea typeface="宋体" pitchFamily="2" charset="-122"/>
                </a:endParaRPr>
              </a:p>
            </p:txBody>
          </p:sp>
          <p:sp>
            <p:nvSpPr>
              <p:cNvPr id="21535" name="Rectangle 297"/>
              <p:cNvSpPr>
                <a:spLocks noChangeArrowheads="1"/>
              </p:cNvSpPr>
              <p:nvPr/>
            </p:nvSpPr>
            <p:spPr bwMode="auto">
              <a:xfrm>
                <a:off x="304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36" name="Rectangle 298"/>
              <p:cNvSpPr>
                <a:spLocks noChangeArrowheads="1"/>
              </p:cNvSpPr>
              <p:nvPr/>
            </p:nvSpPr>
            <p:spPr bwMode="auto">
              <a:xfrm>
                <a:off x="319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37" name="Rectangle 299"/>
              <p:cNvSpPr>
                <a:spLocks noChangeArrowheads="1"/>
              </p:cNvSpPr>
              <p:nvPr/>
            </p:nvSpPr>
            <p:spPr bwMode="auto">
              <a:xfrm>
                <a:off x="334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38" name="Rectangle 300"/>
              <p:cNvSpPr>
                <a:spLocks noChangeArrowheads="1"/>
              </p:cNvSpPr>
              <p:nvPr/>
            </p:nvSpPr>
            <p:spPr bwMode="auto">
              <a:xfrm>
                <a:off x="349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39" name="Rectangle 301"/>
              <p:cNvSpPr>
                <a:spLocks noChangeArrowheads="1"/>
              </p:cNvSpPr>
              <p:nvPr/>
            </p:nvSpPr>
            <p:spPr bwMode="auto">
              <a:xfrm>
                <a:off x="364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40" name="Rectangle 302"/>
              <p:cNvSpPr>
                <a:spLocks noChangeArrowheads="1"/>
              </p:cNvSpPr>
              <p:nvPr/>
            </p:nvSpPr>
            <p:spPr bwMode="auto">
              <a:xfrm>
                <a:off x="3793" y="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687" name="Rectangle 303"/>
              <p:cNvSpPr>
                <a:spLocks noChangeArrowheads="1"/>
              </p:cNvSpPr>
              <p:nvPr/>
            </p:nvSpPr>
            <p:spPr bwMode="auto">
              <a:xfrm>
                <a:off x="23" y="384"/>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1</a:t>
                </a:r>
              </a:p>
              <a:p>
                <a:pPr algn="ctr" eaLnBrk="0" hangingPunct="0">
                  <a:defRPr/>
                </a:pPr>
                <a:endParaRPr lang="en-US" altLang="zh-CN" sz="2000">
                  <a:ea typeface="宋体" pitchFamily="2" charset="-122"/>
                </a:endParaRPr>
              </a:p>
            </p:txBody>
          </p:sp>
          <p:sp>
            <p:nvSpPr>
              <p:cNvPr id="21542" name="Rectangle 304"/>
              <p:cNvSpPr>
                <a:spLocks noChangeArrowheads="1"/>
              </p:cNvSpPr>
              <p:nvPr/>
            </p:nvSpPr>
            <p:spPr bwMode="auto">
              <a:xfrm>
                <a:off x="193" y="384"/>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43" name="Rectangle 305"/>
              <p:cNvSpPr>
                <a:spLocks noChangeArrowheads="1"/>
              </p:cNvSpPr>
              <p:nvPr/>
            </p:nvSpPr>
            <p:spPr bwMode="auto">
              <a:xfrm>
                <a:off x="343" y="384"/>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44" name="Rectangle 306"/>
              <p:cNvSpPr>
                <a:spLocks noChangeArrowheads="1"/>
              </p:cNvSpPr>
              <p:nvPr/>
            </p:nvSpPr>
            <p:spPr bwMode="auto">
              <a:xfrm>
                <a:off x="493" y="384"/>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45" name="Rectangle 307"/>
              <p:cNvSpPr>
                <a:spLocks noChangeArrowheads="1"/>
              </p:cNvSpPr>
              <p:nvPr/>
            </p:nvSpPr>
            <p:spPr bwMode="auto">
              <a:xfrm>
                <a:off x="643" y="384"/>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46" name="Rectangle 308"/>
              <p:cNvSpPr>
                <a:spLocks noChangeArrowheads="1"/>
              </p:cNvSpPr>
              <p:nvPr/>
            </p:nvSpPr>
            <p:spPr bwMode="auto">
              <a:xfrm>
                <a:off x="793" y="384"/>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47" name="Rectangle 309"/>
              <p:cNvSpPr>
                <a:spLocks noChangeArrowheads="1"/>
              </p:cNvSpPr>
              <p:nvPr/>
            </p:nvSpPr>
            <p:spPr bwMode="auto">
              <a:xfrm>
                <a:off x="923" y="384"/>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694" name="Rectangle 310"/>
              <p:cNvSpPr>
                <a:spLocks noChangeArrowheads="1"/>
              </p:cNvSpPr>
              <p:nvPr/>
            </p:nvSpPr>
            <p:spPr bwMode="auto">
              <a:xfrm>
                <a:off x="1073" y="384"/>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1</a:t>
                </a:r>
              </a:p>
              <a:p>
                <a:pPr algn="ctr" eaLnBrk="0" hangingPunct="0">
                  <a:defRPr/>
                </a:pPr>
                <a:endParaRPr lang="en-US" altLang="zh-CN" sz="2000">
                  <a:ea typeface="宋体" pitchFamily="2" charset="-122"/>
                </a:endParaRPr>
              </a:p>
            </p:txBody>
          </p:sp>
          <p:sp>
            <p:nvSpPr>
              <p:cNvPr id="21549" name="Rectangle 311"/>
              <p:cNvSpPr>
                <a:spLocks noChangeArrowheads="1"/>
              </p:cNvSpPr>
              <p:nvPr/>
            </p:nvSpPr>
            <p:spPr bwMode="auto">
              <a:xfrm>
                <a:off x="1243" y="384"/>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50" name="Rectangle 312"/>
              <p:cNvSpPr>
                <a:spLocks noChangeArrowheads="1"/>
              </p:cNvSpPr>
              <p:nvPr/>
            </p:nvSpPr>
            <p:spPr bwMode="auto">
              <a:xfrm>
                <a:off x="1393" y="384"/>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51" name="Rectangle 313"/>
              <p:cNvSpPr>
                <a:spLocks noChangeArrowheads="1"/>
              </p:cNvSpPr>
              <p:nvPr/>
            </p:nvSpPr>
            <p:spPr bwMode="auto">
              <a:xfrm>
                <a:off x="1543" y="384"/>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52" name="Rectangle 314"/>
              <p:cNvSpPr>
                <a:spLocks noChangeArrowheads="1"/>
              </p:cNvSpPr>
              <p:nvPr/>
            </p:nvSpPr>
            <p:spPr bwMode="auto">
              <a:xfrm>
                <a:off x="1693" y="384"/>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53" name="Rectangle 315"/>
              <p:cNvSpPr>
                <a:spLocks noChangeArrowheads="1"/>
              </p:cNvSpPr>
              <p:nvPr/>
            </p:nvSpPr>
            <p:spPr bwMode="auto">
              <a:xfrm>
                <a:off x="1843" y="384"/>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54" name="Rectangle 316"/>
              <p:cNvSpPr>
                <a:spLocks noChangeArrowheads="1"/>
              </p:cNvSpPr>
              <p:nvPr/>
            </p:nvSpPr>
            <p:spPr bwMode="auto">
              <a:xfrm>
                <a:off x="1993" y="384"/>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01" name="Rectangle 317"/>
              <p:cNvSpPr>
                <a:spLocks noChangeArrowheads="1"/>
              </p:cNvSpPr>
              <p:nvPr/>
            </p:nvSpPr>
            <p:spPr bwMode="auto">
              <a:xfrm>
                <a:off x="2143" y="384"/>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2</a:t>
                </a:r>
              </a:p>
              <a:p>
                <a:pPr algn="ctr" eaLnBrk="0" hangingPunct="0">
                  <a:defRPr/>
                </a:pPr>
                <a:endParaRPr lang="en-US" altLang="zh-CN" sz="2000">
                  <a:ea typeface="宋体" pitchFamily="2" charset="-122"/>
                </a:endParaRPr>
              </a:p>
            </p:txBody>
          </p:sp>
          <p:sp>
            <p:nvSpPr>
              <p:cNvPr id="21556" name="Rectangle 318"/>
              <p:cNvSpPr>
                <a:spLocks noChangeArrowheads="1"/>
              </p:cNvSpPr>
              <p:nvPr/>
            </p:nvSpPr>
            <p:spPr bwMode="auto">
              <a:xfrm>
                <a:off x="2293" y="384"/>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57" name="Rectangle 319"/>
              <p:cNvSpPr>
                <a:spLocks noChangeArrowheads="1"/>
              </p:cNvSpPr>
              <p:nvPr/>
            </p:nvSpPr>
            <p:spPr bwMode="auto">
              <a:xfrm>
                <a:off x="2445" y="384"/>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58" name="Rectangle 320"/>
              <p:cNvSpPr>
                <a:spLocks noChangeArrowheads="1"/>
              </p:cNvSpPr>
              <p:nvPr/>
            </p:nvSpPr>
            <p:spPr bwMode="auto">
              <a:xfrm>
                <a:off x="2573" y="384"/>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59" name="Rectangle 321"/>
              <p:cNvSpPr>
                <a:spLocks noChangeArrowheads="1"/>
              </p:cNvSpPr>
              <p:nvPr/>
            </p:nvSpPr>
            <p:spPr bwMode="auto">
              <a:xfrm>
                <a:off x="2723" y="384"/>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60" name="Rectangle 322"/>
              <p:cNvSpPr>
                <a:spLocks noChangeArrowheads="1"/>
              </p:cNvSpPr>
              <p:nvPr/>
            </p:nvSpPr>
            <p:spPr bwMode="auto">
              <a:xfrm>
                <a:off x="2893" y="384"/>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61" name="Rectangle 323"/>
              <p:cNvSpPr>
                <a:spLocks noChangeArrowheads="1"/>
              </p:cNvSpPr>
              <p:nvPr/>
            </p:nvSpPr>
            <p:spPr bwMode="auto">
              <a:xfrm>
                <a:off x="3043" y="384"/>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62" name="Rectangle 324"/>
              <p:cNvSpPr>
                <a:spLocks noChangeArrowheads="1"/>
              </p:cNvSpPr>
              <p:nvPr/>
            </p:nvSpPr>
            <p:spPr bwMode="auto">
              <a:xfrm>
                <a:off x="3193" y="384"/>
                <a:ext cx="150" cy="384"/>
              </a:xfrm>
              <a:prstGeom prst="rect">
                <a:avLst/>
              </a:prstGeom>
              <a:noFill/>
              <a:ln w="9525">
                <a:noFill/>
                <a:miter lim="800000"/>
                <a:headEnd/>
                <a:tailEnd/>
              </a:ln>
            </p:spPr>
            <p:txBody>
              <a:bodyPr anchor="ctr"/>
              <a:lstStyle/>
              <a:p>
                <a:pPr algn="ctr"/>
                <a:r>
                  <a:rPr lang="en-US" altLang="zh-CN" sz="2000"/>
                  <a:t>4</a:t>
                </a:r>
              </a:p>
              <a:p>
                <a:pPr algn="ctr" eaLnBrk="0" hangingPunct="0"/>
                <a:endParaRPr lang="en-US" altLang="zh-CN" sz="2000"/>
              </a:p>
            </p:txBody>
          </p:sp>
          <p:sp>
            <p:nvSpPr>
              <p:cNvPr id="21563" name="Rectangle 325"/>
              <p:cNvSpPr>
                <a:spLocks noChangeArrowheads="1"/>
              </p:cNvSpPr>
              <p:nvPr/>
            </p:nvSpPr>
            <p:spPr bwMode="auto">
              <a:xfrm>
                <a:off x="3343" y="384"/>
                <a:ext cx="150" cy="384"/>
              </a:xfrm>
              <a:prstGeom prst="rect">
                <a:avLst/>
              </a:prstGeom>
              <a:noFill/>
              <a:ln w="9525">
                <a:noFill/>
                <a:miter lim="800000"/>
                <a:headEnd/>
                <a:tailEnd/>
              </a:ln>
            </p:spPr>
            <p:txBody>
              <a:bodyPr anchor="ctr"/>
              <a:lstStyle/>
              <a:p>
                <a:pPr algn="ctr"/>
                <a:r>
                  <a:rPr lang="en-US" altLang="zh-CN" sz="2000"/>
                  <a:t>3</a:t>
                </a:r>
              </a:p>
              <a:p>
                <a:pPr algn="ctr" eaLnBrk="0" hangingPunct="0"/>
                <a:endParaRPr lang="en-US" altLang="zh-CN" sz="2000"/>
              </a:p>
            </p:txBody>
          </p:sp>
          <p:sp>
            <p:nvSpPr>
              <p:cNvPr id="21564" name="Rectangle 326"/>
              <p:cNvSpPr>
                <a:spLocks noChangeArrowheads="1"/>
              </p:cNvSpPr>
              <p:nvPr/>
            </p:nvSpPr>
            <p:spPr bwMode="auto">
              <a:xfrm>
                <a:off x="3493" y="384"/>
                <a:ext cx="150" cy="384"/>
              </a:xfrm>
              <a:prstGeom prst="rect">
                <a:avLst/>
              </a:prstGeom>
              <a:noFill/>
              <a:ln w="9525">
                <a:noFill/>
                <a:miter lim="800000"/>
                <a:headEnd/>
                <a:tailEnd/>
              </a:ln>
            </p:spPr>
            <p:txBody>
              <a:bodyPr anchor="ctr"/>
              <a:lstStyle/>
              <a:p>
                <a:pPr algn="ctr"/>
                <a:r>
                  <a:rPr lang="en-US" altLang="zh-CN" sz="2000"/>
                  <a:t>1</a:t>
                </a:r>
              </a:p>
              <a:p>
                <a:pPr algn="ctr" eaLnBrk="0" hangingPunct="0"/>
                <a:endParaRPr lang="en-US" altLang="zh-CN" sz="2000"/>
              </a:p>
            </p:txBody>
          </p:sp>
          <p:sp>
            <p:nvSpPr>
              <p:cNvPr id="21565" name="Rectangle 327"/>
              <p:cNvSpPr>
                <a:spLocks noChangeArrowheads="1"/>
              </p:cNvSpPr>
              <p:nvPr/>
            </p:nvSpPr>
            <p:spPr bwMode="auto">
              <a:xfrm>
                <a:off x="3643" y="384"/>
                <a:ext cx="150" cy="384"/>
              </a:xfrm>
              <a:prstGeom prst="rect">
                <a:avLst/>
              </a:prstGeom>
              <a:noFill/>
              <a:ln w="9525">
                <a:noFill/>
                <a:miter lim="800000"/>
                <a:headEnd/>
                <a:tailEnd/>
              </a:ln>
            </p:spPr>
            <p:txBody>
              <a:bodyPr anchor="ctr"/>
              <a:lstStyle/>
              <a:p>
                <a:pPr algn="ctr"/>
                <a:r>
                  <a:rPr lang="en-US" altLang="zh-CN" sz="2000"/>
                  <a:t>2</a:t>
                </a:r>
              </a:p>
              <a:p>
                <a:pPr algn="ctr" eaLnBrk="0" hangingPunct="0"/>
                <a:endParaRPr lang="en-US" altLang="zh-CN" sz="2000"/>
              </a:p>
            </p:txBody>
          </p:sp>
          <p:sp>
            <p:nvSpPr>
              <p:cNvPr id="21566" name="Rectangle 328"/>
              <p:cNvSpPr>
                <a:spLocks noChangeArrowheads="1"/>
              </p:cNvSpPr>
              <p:nvPr/>
            </p:nvSpPr>
            <p:spPr bwMode="auto">
              <a:xfrm>
                <a:off x="3793" y="384"/>
                <a:ext cx="150" cy="384"/>
              </a:xfrm>
              <a:prstGeom prst="rect">
                <a:avLst/>
              </a:prstGeom>
              <a:noFill/>
              <a:ln w="9525">
                <a:noFill/>
                <a:miter lim="800000"/>
                <a:headEnd/>
                <a:tailEnd/>
              </a:ln>
            </p:spPr>
            <p:txBody>
              <a:bodyPr anchor="ctr"/>
              <a:lstStyle/>
              <a:p>
                <a:pPr algn="ctr"/>
                <a:r>
                  <a:rPr lang="en-US" altLang="zh-CN" sz="2000"/>
                  <a:t>5</a:t>
                </a:r>
              </a:p>
              <a:p>
                <a:pPr algn="ctr" eaLnBrk="0" hangingPunct="0"/>
                <a:endParaRPr lang="en-US" altLang="zh-CN" sz="2000"/>
              </a:p>
            </p:txBody>
          </p:sp>
          <p:sp>
            <p:nvSpPr>
              <p:cNvPr id="16713" name="Rectangle 329"/>
              <p:cNvSpPr>
                <a:spLocks noChangeArrowheads="1"/>
              </p:cNvSpPr>
              <p:nvPr/>
            </p:nvSpPr>
            <p:spPr bwMode="auto">
              <a:xfrm>
                <a:off x="23" y="768"/>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2</a:t>
                </a:r>
              </a:p>
              <a:p>
                <a:pPr algn="ctr" eaLnBrk="0" hangingPunct="0">
                  <a:defRPr/>
                </a:pPr>
                <a:endParaRPr lang="en-US" altLang="zh-CN" sz="2000">
                  <a:ea typeface="宋体" pitchFamily="2" charset="-122"/>
                </a:endParaRPr>
              </a:p>
            </p:txBody>
          </p:sp>
          <p:sp>
            <p:nvSpPr>
              <p:cNvPr id="21568" name="Rectangle 330"/>
              <p:cNvSpPr>
                <a:spLocks noChangeArrowheads="1"/>
              </p:cNvSpPr>
              <p:nvPr/>
            </p:nvSpPr>
            <p:spPr bwMode="auto">
              <a:xfrm>
                <a:off x="193" y="768"/>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69" name="Rectangle 331"/>
              <p:cNvSpPr>
                <a:spLocks noChangeArrowheads="1"/>
              </p:cNvSpPr>
              <p:nvPr/>
            </p:nvSpPr>
            <p:spPr bwMode="auto">
              <a:xfrm>
                <a:off x="343" y="768"/>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70" name="Rectangle 332"/>
              <p:cNvSpPr>
                <a:spLocks noChangeArrowheads="1"/>
              </p:cNvSpPr>
              <p:nvPr/>
            </p:nvSpPr>
            <p:spPr bwMode="auto">
              <a:xfrm>
                <a:off x="493" y="768"/>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71" name="Rectangle 333"/>
              <p:cNvSpPr>
                <a:spLocks noChangeArrowheads="1"/>
              </p:cNvSpPr>
              <p:nvPr/>
            </p:nvSpPr>
            <p:spPr bwMode="auto">
              <a:xfrm>
                <a:off x="643" y="768"/>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72" name="Rectangle 334"/>
              <p:cNvSpPr>
                <a:spLocks noChangeArrowheads="1"/>
              </p:cNvSpPr>
              <p:nvPr/>
            </p:nvSpPr>
            <p:spPr bwMode="auto">
              <a:xfrm>
                <a:off x="793" y="768"/>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73" name="Rectangle 335"/>
              <p:cNvSpPr>
                <a:spLocks noChangeArrowheads="1"/>
              </p:cNvSpPr>
              <p:nvPr/>
            </p:nvSpPr>
            <p:spPr bwMode="auto">
              <a:xfrm>
                <a:off x="923" y="768"/>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20" name="Rectangle 336"/>
              <p:cNvSpPr>
                <a:spLocks noChangeArrowheads="1"/>
              </p:cNvSpPr>
              <p:nvPr/>
            </p:nvSpPr>
            <p:spPr bwMode="auto">
              <a:xfrm>
                <a:off x="1073" y="768"/>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2</a:t>
                </a:r>
              </a:p>
              <a:p>
                <a:pPr algn="ctr" eaLnBrk="0" hangingPunct="0">
                  <a:defRPr/>
                </a:pPr>
                <a:endParaRPr lang="en-US" altLang="zh-CN" sz="2000" b="1">
                  <a:solidFill>
                    <a:schemeClr val="accent2"/>
                  </a:solidFill>
                  <a:effectLst>
                    <a:outerShdw blurRad="38100" dist="38100" dir="2700000" algn="tl">
                      <a:srgbClr val="000000"/>
                    </a:outerShdw>
                  </a:effectLst>
                  <a:ea typeface="宋体" pitchFamily="2" charset="-122"/>
                </a:endParaRPr>
              </a:p>
            </p:txBody>
          </p:sp>
          <p:sp>
            <p:nvSpPr>
              <p:cNvPr id="21575" name="Rectangle 337"/>
              <p:cNvSpPr>
                <a:spLocks noChangeArrowheads="1"/>
              </p:cNvSpPr>
              <p:nvPr/>
            </p:nvSpPr>
            <p:spPr bwMode="auto">
              <a:xfrm>
                <a:off x="1243" y="768"/>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76" name="Rectangle 338"/>
              <p:cNvSpPr>
                <a:spLocks noChangeArrowheads="1"/>
              </p:cNvSpPr>
              <p:nvPr/>
            </p:nvSpPr>
            <p:spPr bwMode="auto">
              <a:xfrm>
                <a:off x="1393" y="768"/>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77" name="Rectangle 339"/>
              <p:cNvSpPr>
                <a:spLocks noChangeArrowheads="1"/>
              </p:cNvSpPr>
              <p:nvPr/>
            </p:nvSpPr>
            <p:spPr bwMode="auto">
              <a:xfrm>
                <a:off x="1543" y="768"/>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78" name="Rectangle 340"/>
              <p:cNvSpPr>
                <a:spLocks noChangeArrowheads="1"/>
              </p:cNvSpPr>
              <p:nvPr/>
            </p:nvSpPr>
            <p:spPr bwMode="auto">
              <a:xfrm>
                <a:off x="1693" y="768"/>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79" name="Rectangle 341"/>
              <p:cNvSpPr>
                <a:spLocks noChangeArrowheads="1"/>
              </p:cNvSpPr>
              <p:nvPr/>
            </p:nvSpPr>
            <p:spPr bwMode="auto">
              <a:xfrm>
                <a:off x="1843" y="768"/>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80" name="Rectangle 342"/>
              <p:cNvSpPr>
                <a:spLocks noChangeArrowheads="1"/>
              </p:cNvSpPr>
              <p:nvPr/>
            </p:nvSpPr>
            <p:spPr bwMode="auto">
              <a:xfrm>
                <a:off x="1993" y="768"/>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27" name="Rectangle 343"/>
              <p:cNvSpPr>
                <a:spLocks noChangeArrowheads="1"/>
              </p:cNvSpPr>
              <p:nvPr/>
            </p:nvSpPr>
            <p:spPr bwMode="auto">
              <a:xfrm>
                <a:off x="2143" y="768"/>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5</a:t>
                </a:r>
              </a:p>
              <a:p>
                <a:pPr algn="ctr" eaLnBrk="0" hangingPunct="0">
                  <a:defRPr/>
                </a:pPr>
                <a:endParaRPr lang="en-US" altLang="zh-CN" sz="2000">
                  <a:ea typeface="宋体" pitchFamily="2" charset="-122"/>
                </a:endParaRPr>
              </a:p>
            </p:txBody>
          </p:sp>
          <p:sp>
            <p:nvSpPr>
              <p:cNvPr id="21582" name="Rectangle 344"/>
              <p:cNvSpPr>
                <a:spLocks noChangeArrowheads="1"/>
              </p:cNvSpPr>
              <p:nvPr/>
            </p:nvSpPr>
            <p:spPr bwMode="auto">
              <a:xfrm>
                <a:off x="2293" y="768"/>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83" name="Rectangle 345"/>
              <p:cNvSpPr>
                <a:spLocks noChangeArrowheads="1"/>
              </p:cNvSpPr>
              <p:nvPr/>
            </p:nvSpPr>
            <p:spPr bwMode="auto">
              <a:xfrm>
                <a:off x="2445" y="768"/>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84" name="Rectangle 346"/>
              <p:cNvSpPr>
                <a:spLocks noChangeArrowheads="1"/>
              </p:cNvSpPr>
              <p:nvPr/>
            </p:nvSpPr>
            <p:spPr bwMode="auto">
              <a:xfrm>
                <a:off x="2573" y="768"/>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85" name="Rectangle 347"/>
              <p:cNvSpPr>
                <a:spLocks noChangeArrowheads="1"/>
              </p:cNvSpPr>
              <p:nvPr/>
            </p:nvSpPr>
            <p:spPr bwMode="auto">
              <a:xfrm>
                <a:off x="2723" y="768"/>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86" name="Rectangle 348"/>
              <p:cNvSpPr>
                <a:spLocks noChangeArrowheads="1"/>
              </p:cNvSpPr>
              <p:nvPr/>
            </p:nvSpPr>
            <p:spPr bwMode="auto">
              <a:xfrm>
                <a:off x="2893" y="768"/>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87" name="Rectangle 349"/>
              <p:cNvSpPr>
                <a:spLocks noChangeArrowheads="1"/>
              </p:cNvSpPr>
              <p:nvPr/>
            </p:nvSpPr>
            <p:spPr bwMode="auto">
              <a:xfrm>
                <a:off x="3043" y="768"/>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588" name="Rectangle 350"/>
              <p:cNvSpPr>
                <a:spLocks noChangeArrowheads="1"/>
              </p:cNvSpPr>
              <p:nvPr/>
            </p:nvSpPr>
            <p:spPr bwMode="auto">
              <a:xfrm>
                <a:off x="3193" y="768"/>
                <a:ext cx="150" cy="384"/>
              </a:xfrm>
              <a:prstGeom prst="rect">
                <a:avLst/>
              </a:prstGeom>
              <a:noFill/>
              <a:ln w="9525">
                <a:noFill/>
                <a:miter lim="800000"/>
                <a:headEnd/>
                <a:tailEnd/>
              </a:ln>
            </p:spPr>
            <p:txBody>
              <a:bodyPr anchor="ctr"/>
              <a:lstStyle/>
              <a:p>
                <a:pPr algn="ctr"/>
                <a:r>
                  <a:rPr lang="en-US" altLang="zh-CN" sz="2000"/>
                  <a:t>1</a:t>
                </a:r>
              </a:p>
              <a:p>
                <a:pPr algn="ctr" eaLnBrk="0" hangingPunct="0"/>
                <a:endParaRPr lang="en-US" altLang="zh-CN" sz="2000"/>
              </a:p>
            </p:txBody>
          </p:sp>
          <p:sp>
            <p:nvSpPr>
              <p:cNvPr id="21589" name="Rectangle 351"/>
              <p:cNvSpPr>
                <a:spLocks noChangeArrowheads="1"/>
              </p:cNvSpPr>
              <p:nvPr/>
            </p:nvSpPr>
            <p:spPr bwMode="auto">
              <a:xfrm>
                <a:off x="3343" y="768"/>
                <a:ext cx="150" cy="384"/>
              </a:xfrm>
              <a:prstGeom prst="rect">
                <a:avLst/>
              </a:prstGeom>
              <a:noFill/>
              <a:ln w="9525">
                <a:noFill/>
                <a:miter lim="800000"/>
                <a:headEnd/>
                <a:tailEnd/>
              </a:ln>
            </p:spPr>
            <p:txBody>
              <a:bodyPr anchor="ctr"/>
              <a:lstStyle/>
              <a:p>
                <a:pPr algn="ctr"/>
                <a:r>
                  <a:rPr lang="en-US" altLang="zh-CN" sz="2000"/>
                  <a:t>5</a:t>
                </a:r>
              </a:p>
              <a:p>
                <a:pPr algn="ctr" eaLnBrk="0" hangingPunct="0"/>
                <a:endParaRPr lang="en-US" altLang="zh-CN" sz="2000"/>
              </a:p>
            </p:txBody>
          </p:sp>
          <p:sp>
            <p:nvSpPr>
              <p:cNvPr id="21590" name="Rectangle 352"/>
              <p:cNvSpPr>
                <a:spLocks noChangeArrowheads="1"/>
              </p:cNvSpPr>
              <p:nvPr/>
            </p:nvSpPr>
            <p:spPr bwMode="auto">
              <a:xfrm>
                <a:off x="3493" y="768"/>
                <a:ext cx="150" cy="384"/>
              </a:xfrm>
              <a:prstGeom prst="rect">
                <a:avLst/>
              </a:prstGeom>
              <a:noFill/>
              <a:ln w="9525">
                <a:noFill/>
                <a:miter lim="800000"/>
                <a:headEnd/>
                <a:tailEnd/>
              </a:ln>
            </p:spPr>
            <p:txBody>
              <a:bodyPr anchor="ctr"/>
              <a:lstStyle/>
              <a:p>
                <a:pPr algn="ctr"/>
                <a:r>
                  <a:rPr lang="en-US" altLang="zh-CN" sz="2000"/>
                  <a:t>2</a:t>
                </a:r>
              </a:p>
              <a:p>
                <a:pPr algn="ctr" eaLnBrk="0" hangingPunct="0"/>
                <a:endParaRPr lang="en-US" altLang="zh-CN" sz="2000"/>
              </a:p>
            </p:txBody>
          </p:sp>
          <p:sp>
            <p:nvSpPr>
              <p:cNvPr id="21591" name="Rectangle 353"/>
              <p:cNvSpPr>
                <a:spLocks noChangeArrowheads="1"/>
              </p:cNvSpPr>
              <p:nvPr/>
            </p:nvSpPr>
            <p:spPr bwMode="auto">
              <a:xfrm>
                <a:off x="3643" y="768"/>
                <a:ext cx="150" cy="384"/>
              </a:xfrm>
              <a:prstGeom prst="rect">
                <a:avLst/>
              </a:prstGeom>
              <a:noFill/>
              <a:ln w="9525">
                <a:noFill/>
                <a:miter lim="800000"/>
                <a:headEnd/>
                <a:tailEnd/>
              </a:ln>
            </p:spPr>
            <p:txBody>
              <a:bodyPr anchor="ctr"/>
              <a:lstStyle/>
              <a:p>
                <a:pPr algn="ctr"/>
                <a:r>
                  <a:rPr lang="en-US" altLang="zh-CN" sz="2000"/>
                  <a:t>3</a:t>
                </a:r>
              </a:p>
              <a:p>
                <a:pPr algn="ctr" eaLnBrk="0" hangingPunct="0"/>
                <a:endParaRPr lang="en-US" altLang="zh-CN" sz="2000"/>
              </a:p>
            </p:txBody>
          </p:sp>
          <p:sp>
            <p:nvSpPr>
              <p:cNvPr id="21592" name="Rectangle 354"/>
              <p:cNvSpPr>
                <a:spLocks noChangeArrowheads="1"/>
              </p:cNvSpPr>
              <p:nvPr/>
            </p:nvSpPr>
            <p:spPr bwMode="auto">
              <a:xfrm>
                <a:off x="3793" y="768"/>
                <a:ext cx="150" cy="384"/>
              </a:xfrm>
              <a:prstGeom prst="rect">
                <a:avLst/>
              </a:prstGeom>
              <a:noFill/>
              <a:ln w="9525">
                <a:noFill/>
                <a:miter lim="800000"/>
                <a:headEnd/>
                <a:tailEnd/>
              </a:ln>
            </p:spPr>
            <p:txBody>
              <a:bodyPr anchor="ctr"/>
              <a:lstStyle/>
              <a:p>
                <a:pPr algn="ctr"/>
                <a:r>
                  <a:rPr lang="en-US" altLang="zh-CN" sz="2000"/>
                  <a:t>4</a:t>
                </a:r>
              </a:p>
              <a:p>
                <a:pPr algn="ctr" eaLnBrk="0" hangingPunct="0"/>
                <a:endParaRPr lang="en-US" altLang="zh-CN" sz="2000"/>
              </a:p>
            </p:txBody>
          </p:sp>
          <p:sp>
            <p:nvSpPr>
              <p:cNvPr id="16739" name="Rectangle 355"/>
              <p:cNvSpPr>
                <a:spLocks noChangeArrowheads="1"/>
              </p:cNvSpPr>
              <p:nvPr/>
            </p:nvSpPr>
            <p:spPr bwMode="auto">
              <a:xfrm>
                <a:off x="23" y="1152"/>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3</a:t>
                </a:r>
              </a:p>
              <a:p>
                <a:pPr algn="ctr" eaLnBrk="0" hangingPunct="0">
                  <a:defRPr/>
                </a:pPr>
                <a:endParaRPr lang="en-US" altLang="zh-CN" sz="2000">
                  <a:ea typeface="宋体" pitchFamily="2" charset="-122"/>
                </a:endParaRPr>
              </a:p>
            </p:txBody>
          </p:sp>
          <p:sp>
            <p:nvSpPr>
              <p:cNvPr id="21594" name="Rectangle 356"/>
              <p:cNvSpPr>
                <a:spLocks noChangeArrowheads="1"/>
              </p:cNvSpPr>
              <p:nvPr/>
            </p:nvSpPr>
            <p:spPr bwMode="auto">
              <a:xfrm>
                <a:off x="193" y="1152"/>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595" name="Rectangle 357"/>
              <p:cNvSpPr>
                <a:spLocks noChangeArrowheads="1"/>
              </p:cNvSpPr>
              <p:nvPr/>
            </p:nvSpPr>
            <p:spPr bwMode="auto">
              <a:xfrm>
                <a:off x="343" y="1152"/>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596" name="Rectangle 358"/>
              <p:cNvSpPr>
                <a:spLocks noChangeArrowheads="1"/>
              </p:cNvSpPr>
              <p:nvPr/>
            </p:nvSpPr>
            <p:spPr bwMode="auto">
              <a:xfrm>
                <a:off x="493" y="1152"/>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597" name="Rectangle 359"/>
              <p:cNvSpPr>
                <a:spLocks noChangeArrowheads="1"/>
              </p:cNvSpPr>
              <p:nvPr/>
            </p:nvSpPr>
            <p:spPr bwMode="auto">
              <a:xfrm>
                <a:off x="643" y="1152"/>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598" name="Rectangle 360"/>
              <p:cNvSpPr>
                <a:spLocks noChangeArrowheads="1"/>
              </p:cNvSpPr>
              <p:nvPr/>
            </p:nvSpPr>
            <p:spPr bwMode="auto">
              <a:xfrm>
                <a:off x="793" y="1152"/>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599" name="Rectangle 361"/>
              <p:cNvSpPr>
                <a:spLocks noChangeArrowheads="1"/>
              </p:cNvSpPr>
              <p:nvPr/>
            </p:nvSpPr>
            <p:spPr bwMode="auto">
              <a:xfrm>
                <a:off x="923" y="1152"/>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46" name="Rectangle 362"/>
              <p:cNvSpPr>
                <a:spLocks noChangeArrowheads="1"/>
              </p:cNvSpPr>
              <p:nvPr/>
            </p:nvSpPr>
            <p:spPr bwMode="auto">
              <a:xfrm>
                <a:off x="1073" y="1152"/>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3</a:t>
                </a:r>
              </a:p>
              <a:p>
                <a:pPr algn="ctr" eaLnBrk="0" hangingPunct="0">
                  <a:defRPr/>
                </a:pPr>
                <a:endParaRPr lang="en-US" altLang="zh-CN" sz="2000">
                  <a:ea typeface="宋体" pitchFamily="2" charset="-122"/>
                </a:endParaRPr>
              </a:p>
            </p:txBody>
          </p:sp>
          <p:sp>
            <p:nvSpPr>
              <p:cNvPr id="21601" name="Rectangle 363"/>
              <p:cNvSpPr>
                <a:spLocks noChangeArrowheads="1"/>
              </p:cNvSpPr>
              <p:nvPr/>
            </p:nvSpPr>
            <p:spPr bwMode="auto">
              <a:xfrm>
                <a:off x="1243" y="1152"/>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02" name="Rectangle 364"/>
              <p:cNvSpPr>
                <a:spLocks noChangeArrowheads="1"/>
              </p:cNvSpPr>
              <p:nvPr/>
            </p:nvSpPr>
            <p:spPr bwMode="auto">
              <a:xfrm>
                <a:off x="1393" y="1152"/>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03" name="Rectangle 365"/>
              <p:cNvSpPr>
                <a:spLocks noChangeArrowheads="1"/>
              </p:cNvSpPr>
              <p:nvPr/>
            </p:nvSpPr>
            <p:spPr bwMode="auto">
              <a:xfrm>
                <a:off x="1543" y="1152"/>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04" name="Rectangle 366"/>
              <p:cNvSpPr>
                <a:spLocks noChangeArrowheads="1"/>
              </p:cNvSpPr>
              <p:nvPr/>
            </p:nvSpPr>
            <p:spPr bwMode="auto">
              <a:xfrm>
                <a:off x="1693" y="1152"/>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05" name="Rectangle 367"/>
              <p:cNvSpPr>
                <a:spLocks noChangeArrowheads="1"/>
              </p:cNvSpPr>
              <p:nvPr/>
            </p:nvSpPr>
            <p:spPr bwMode="auto">
              <a:xfrm>
                <a:off x="1843" y="1152"/>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06" name="Rectangle 368"/>
              <p:cNvSpPr>
                <a:spLocks noChangeArrowheads="1"/>
              </p:cNvSpPr>
              <p:nvPr/>
            </p:nvSpPr>
            <p:spPr bwMode="auto">
              <a:xfrm>
                <a:off x="1993" y="1152"/>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53" name="Rectangle 369"/>
              <p:cNvSpPr>
                <a:spLocks noChangeArrowheads="1"/>
              </p:cNvSpPr>
              <p:nvPr/>
            </p:nvSpPr>
            <p:spPr bwMode="auto">
              <a:xfrm>
                <a:off x="2143" y="1152"/>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4</a:t>
                </a:r>
              </a:p>
              <a:p>
                <a:pPr algn="ctr" eaLnBrk="0" hangingPunct="0">
                  <a:defRPr/>
                </a:pPr>
                <a:endParaRPr lang="en-US" altLang="zh-CN" sz="2000">
                  <a:ea typeface="宋体" pitchFamily="2" charset="-122"/>
                </a:endParaRPr>
              </a:p>
            </p:txBody>
          </p:sp>
          <p:sp>
            <p:nvSpPr>
              <p:cNvPr id="21608" name="Rectangle 370"/>
              <p:cNvSpPr>
                <a:spLocks noChangeArrowheads="1"/>
              </p:cNvSpPr>
              <p:nvPr/>
            </p:nvSpPr>
            <p:spPr bwMode="auto">
              <a:xfrm>
                <a:off x="2293" y="1152"/>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09" name="Rectangle 371"/>
              <p:cNvSpPr>
                <a:spLocks noChangeArrowheads="1"/>
              </p:cNvSpPr>
              <p:nvPr/>
            </p:nvSpPr>
            <p:spPr bwMode="auto">
              <a:xfrm>
                <a:off x="2445" y="1152"/>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10" name="Rectangle 372"/>
              <p:cNvSpPr>
                <a:spLocks noChangeArrowheads="1"/>
              </p:cNvSpPr>
              <p:nvPr/>
            </p:nvSpPr>
            <p:spPr bwMode="auto">
              <a:xfrm>
                <a:off x="2573" y="1152"/>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11" name="Rectangle 373"/>
              <p:cNvSpPr>
                <a:spLocks noChangeArrowheads="1"/>
              </p:cNvSpPr>
              <p:nvPr/>
            </p:nvSpPr>
            <p:spPr bwMode="auto">
              <a:xfrm>
                <a:off x="2723" y="1152"/>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12" name="Rectangle 374"/>
              <p:cNvSpPr>
                <a:spLocks noChangeArrowheads="1"/>
              </p:cNvSpPr>
              <p:nvPr/>
            </p:nvSpPr>
            <p:spPr bwMode="auto">
              <a:xfrm>
                <a:off x="2893" y="1152"/>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13" name="Rectangle 375"/>
              <p:cNvSpPr>
                <a:spLocks noChangeArrowheads="1"/>
              </p:cNvSpPr>
              <p:nvPr/>
            </p:nvSpPr>
            <p:spPr bwMode="auto">
              <a:xfrm>
                <a:off x="3043" y="1152"/>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614" name="Rectangle 376"/>
              <p:cNvSpPr>
                <a:spLocks noChangeArrowheads="1"/>
              </p:cNvSpPr>
              <p:nvPr/>
            </p:nvSpPr>
            <p:spPr bwMode="auto">
              <a:xfrm>
                <a:off x="3193" y="1152"/>
                <a:ext cx="150" cy="384"/>
              </a:xfrm>
              <a:prstGeom prst="rect">
                <a:avLst/>
              </a:prstGeom>
              <a:noFill/>
              <a:ln w="9525">
                <a:noFill/>
                <a:miter lim="800000"/>
                <a:headEnd/>
                <a:tailEnd/>
              </a:ln>
            </p:spPr>
            <p:txBody>
              <a:bodyPr anchor="ctr"/>
              <a:lstStyle/>
              <a:p>
                <a:pPr algn="ctr"/>
                <a:r>
                  <a:rPr lang="en-US" altLang="zh-CN" sz="2000"/>
                  <a:t>5</a:t>
                </a:r>
              </a:p>
              <a:p>
                <a:pPr algn="ctr" eaLnBrk="0" hangingPunct="0"/>
                <a:endParaRPr lang="en-US" altLang="zh-CN" sz="2000"/>
              </a:p>
            </p:txBody>
          </p:sp>
          <p:sp>
            <p:nvSpPr>
              <p:cNvPr id="21615" name="Rectangle 377"/>
              <p:cNvSpPr>
                <a:spLocks noChangeArrowheads="1"/>
              </p:cNvSpPr>
              <p:nvPr/>
            </p:nvSpPr>
            <p:spPr bwMode="auto">
              <a:xfrm>
                <a:off x="3343" y="1152"/>
                <a:ext cx="150" cy="384"/>
              </a:xfrm>
              <a:prstGeom prst="rect">
                <a:avLst/>
              </a:prstGeom>
              <a:noFill/>
              <a:ln w="9525">
                <a:noFill/>
                <a:miter lim="800000"/>
                <a:headEnd/>
                <a:tailEnd/>
              </a:ln>
            </p:spPr>
            <p:txBody>
              <a:bodyPr anchor="ctr"/>
              <a:lstStyle/>
              <a:p>
                <a:pPr algn="ctr"/>
                <a:r>
                  <a:rPr lang="en-US" altLang="zh-CN" sz="2000"/>
                  <a:t>2</a:t>
                </a:r>
              </a:p>
              <a:p>
                <a:pPr algn="ctr" eaLnBrk="0" hangingPunct="0"/>
                <a:endParaRPr lang="en-US" altLang="zh-CN" sz="2000"/>
              </a:p>
            </p:txBody>
          </p:sp>
          <p:sp>
            <p:nvSpPr>
              <p:cNvPr id="21616" name="Rectangle 378"/>
              <p:cNvSpPr>
                <a:spLocks noChangeArrowheads="1"/>
              </p:cNvSpPr>
              <p:nvPr/>
            </p:nvSpPr>
            <p:spPr bwMode="auto">
              <a:xfrm>
                <a:off x="3493" y="1152"/>
                <a:ext cx="150" cy="384"/>
              </a:xfrm>
              <a:prstGeom prst="rect">
                <a:avLst/>
              </a:prstGeom>
              <a:noFill/>
              <a:ln w="9525">
                <a:noFill/>
                <a:miter lim="800000"/>
                <a:headEnd/>
                <a:tailEnd/>
              </a:ln>
            </p:spPr>
            <p:txBody>
              <a:bodyPr anchor="ctr"/>
              <a:lstStyle/>
              <a:p>
                <a:pPr algn="ctr"/>
                <a:r>
                  <a:rPr lang="en-US" altLang="zh-CN" sz="2000"/>
                  <a:t>4</a:t>
                </a:r>
              </a:p>
              <a:p>
                <a:pPr algn="ctr" eaLnBrk="0" hangingPunct="0"/>
                <a:endParaRPr lang="en-US" altLang="zh-CN" sz="2000"/>
              </a:p>
            </p:txBody>
          </p:sp>
          <p:sp>
            <p:nvSpPr>
              <p:cNvPr id="21617" name="Rectangle 379"/>
              <p:cNvSpPr>
                <a:spLocks noChangeArrowheads="1"/>
              </p:cNvSpPr>
              <p:nvPr/>
            </p:nvSpPr>
            <p:spPr bwMode="auto">
              <a:xfrm>
                <a:off x="3643" y="1152"/>
                <a:ext cx="150" cy="384"/>
              </a:xfrm>
              <a:prstGeom prst="rect">
                <a:avLst/>
              </a:prstGeom>
              <a:noFill/>
              <a:ln w="9525">
                <a:noFill/>
                <a:miter lim="800000"/>
                <a:headEnd/>
                <a:tailEnd/>
              </a:ln>
            </p:spPr>
            <p:txBody>
              <a:bodyPr anchor="ctr"/>
              <a:lstStyle/>
              <a:p>
                <a:pPr algn="ctr"/>
                <a:r>
                  <a:rPr lang="en-US" altLang="zh-CN" sz="2000"/>
                  <a:t>1</a:t>
                </a:r>
              </a:p>
              <a:p>
                <a:pPr algn="ctr" eaLnBrk="0" hangingPunct="0"/>
                <a:endParaRPr lang="en-US" altLang="zh-CN" sz="2000"/>
              </a:p>
            </p:txBody>
          </p:sp>
          <p:sp>
            <p:nvSpPr>
              <p:cNvPr id="21618" name="Rectangle 380"/>
              <p:cNvSpPr>
                <a:spLocks noChangeArrowheads="1"/>
              </p:cNvSpPr>
              <p:nvPr/>
            </p:nvSpPr>
            <p:spPr bwMode="auto">
              <a:xfrm>
                <a:off x="3793" y="1152"/>
                <a:ext cx="150" cy="384"/>
              </a:xfrm>
              <a:prstGeom prst="rect">
                <a:avLst/>
              </a:prstGeom>
              <a:noFill/>
              <a:ln w="9525">
                <a:noFill/>
                <a:miter lim="800000"/>
                <a:headEnd/>
                <a:tailEnd/>
              </a:ln>
            </p:spPr>
            <p:txBody>
              <a:bodyPr anchor="ctr"/>
              <a:lstStyle/>
              <a:p>
                <a:pPr algn="ctr"/>
                <a:r>
                  <a:rPr lang="en-US" altLang="zh-CN" sz="2000"/>
                  <a:t>3</a:t>
                </a:r>
              </a:p>
              <a:p>
                <a:pPr algn="ctr" eaLnBrk="0" hangingPunct="0"/>
                <a:endParaRPr lang="en-US" altLang="zh-CN" sz="2000"/>
              </a:p>
            </p:txBody>
          </p:sp>
          <p:sp>
            <p:nvSpPr>
              <p:cNvPr id="16765" name="Rectangle 381"/>
              <p:cNvSpPr>
                <a:spLocks noChangeArrowheads="1"/>
              </p:cNvSpPr>
              <p:nvPr/>
            </p:nvSpPr>
            <p:spPr bwMode="auto">
              <a:xfrm>
                <a:off x="23" y="1536"/>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4</a:t>
                </a:r>
              </a:p>
              <a:p>
                <a:pPr algn="ctr" eaLnBrk="0" hangingPunct="0">
                  <a:defRPr/>
                </a:pPr>
                <a:endParaRPr lang="en-US" altLang="zh-CN" sz="2000">
                  <a:ea typeface="宋体" pitchFamily="2" charset="-122"/>
                </a:endParaRPr>
              </a:p>
            </p:txBody>
          </p:sp>
          <p:sp>
            <p:nvSpPr>
              <p:cNvPr id="21620" name="Rectangle 382"/>
              <p:cNvSpPr>
                <a:spLocks noChangeArrowheads="1"/>
              </p:cNvSpPr>
              <p:nvPr/>
            </p:nvSpPr>
            <p:spPr bwMode="auto">
              <a:xfrm>
                <a:off x="193" y="1536"/>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21" name="Rectangle 383"/>
              <p:cNvSpPr>
                <a:spLocks noChangeArrowheads="1"/>
              </p:cNvSpPr>
              <p:nvPr/>
            </p:nvSpPr>
            <p:spPr bwMode="auto">
              <a:xfrm>
                <a:off x="343" y="1536"/>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22" name="Rectangle 384"/>
              <p:cNvSpPr>
                <a:spLocks noChangeArrowheads="1"/>
              </p:cNvSpPr>
              <p:nvPr/>
            </p:nvSpPr>
            <p:spPr bwMode="auto">
              <a:xfrm>
                <a:off x="493" y="1536"/>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23" name="Rectangle 385"/>
              <p:cNvSpPr>
                <a:spLocks noChangeArrowheads="1"/>
              </p:cNvSpPr>
              <p:nvPr/>
            </p:nvSpPr>
            <p:spPr bwMode="auto">
              <a:xfrm>
                <a:off x="643" y="1536"/>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24" name="Rectangle 386"/>
              <p:cNvSpPr>
                <a:spLocks noChangeArrowheads="1"/>
              </p:cNvSpPr>
              <p:nvPr/>
            </p:nvSpPr>
            <p:spPr bwMode="auto">
              <a:xfrm>
                <a:off x="793" y="1536"/>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25" name="Rectangle 387"/>
              <p:cNvSpPr>
                <a:spLocks noChangeArrowheads="1"/>
              </p:cNvSpPr>
              <p:nvPr/>
            </p:nvSpPr>
            <p:spPr bwMode="auto">
              <a:xfrm>
                <a:off x="923" y="1536"/>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72" name="Rectangle 388"/>
              <p:cNvSpPr>
                <a:spLocks noChangeArrowheads="1"/>
              </p:cNvSpPr>
              <p:nvPr/>
            </p:nvSpPr>
            <p:spPr bwMode="auto">
              <a:xfrm>
                <a:off x="1073" y="1536"/>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4</a:t>
                </a:r>
              </a:p>
              <a:p>
                <a:pPr algn="ctr" eaLnBrk="0" hangingPunct="0">
                  <a:defRPr/>
                </a:pPr>
                <a:endParaRPr lang="en-US" altLang="zh-CN" sz="2000" b="1">
                  <a:solidFill>
                    <a:schemeClr val="accent2"/>
                  </a:solidFill>
                  <a:effectLst>
                    <a:outerShdw blurRad="38100" dist="38100" dir="2700000" algn="tl">
                      <a:srgbClr val="000000"/>
                    </a:outerShdw>
                  </a:effectLst>
                  <a:ea typeface="宋体" pitchFamily="2" charset="-122"/>
                </a:endParaRPr>
              </a:p>
            </p:txBody>
          </p:sp>
          <p:sp>
            <p:nvSpPr>
              <p:cNvPr id="21627" name="Rectangle 389"/>
              <p:cNvSpPr>
                <a:spLocks noChangeArrowheads="1"/>
              </p:cNvSpPr>
              <p:nvPr/>
            </p:nvSpPr>
            <p:spPr bwMode="auto">
              <a:xfrm>
                <a:off x="1243" y="1536"/>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28" name="Rectangle 390"/>
              <p:cNvSpPr>
                <a:spLocks noChangeArrowheads="1"/>
              </p:cNvSpPr>
              <p:nvPr/>
            </p:nvSpPr>
            <p:spPr bwMode="auto">
              <a:xfrm>
                <a:off x="1393" y="1536"/>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29" name="Rectangle 391"/>
              <p:cNvSpPr>
                <a:spLocks noChangeArrowheads="1"/>
              </p:cNvSpPr>
              <p:nvPr/>
            </p:nvSpPr>
            <p:spPr bwMode="auto">
              <a:xfrm>
                <a:off x="1543" y="1536"/>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30" name="Rectangle 392"/>
              <p:cNvSpPr>
                <a:spLocks noChangeArrowheads="1"/>
              </p:cNvSpPr>
              <p:nvPr/>
            </p:nvSpPr>
            <p:spPr bwMode="auto">
              <a:xfrm>
                <a:off x="1693" y="1536"/>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31" name="Rectangle 393"/>
              <p:cNvSpPr>
                <a:spLocks noChangeArrowheads="1"/>
              </p:cNvSpPr>
              <p:nvPr/>
            </p:nvSpPr>
            <p:spPr bwMode="auto">
              <a:xfrm>
                <a:off x="1843" y="1536"/>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32" name="Rectangle 394"/>
              <p:cNvSpPr>
                <a:spLocks noChangeArrowheads="1"/>
              </p:cNvSpPr>
              <p:nvPr/>
            </p:nvSpPr>
            <p:spPr bwMode="auto">
              <a:xfrm>
                <a:off x="1993" y="1536"/>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79" name="Rectangle 395"/>
              <p:cNvSpPr>
                <a:spLocks noChangeArrowheads="1"/>
              </p:cNvSpPr>
              <p:nvPr/>
            </p:nvSpPr>
            <p:spPr bwMode="auto">
              <a:xfrm>
                <a:off x="2143" y="1536"/>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3</a:t>
                </a:r>
              </a:p>
              <a:p>
                <a:pPr algn="ctr" eaLnBrk="0" hangingPunct="0">
                  <a:defRPr/>
                </a:pPr>
                <a:endParaRPr lang="en-US" altLang="zh-CN" sz="2000">
                  <a:ea typeface="宋体" pitchFamily="2" charset="-122"/>
                </a:endParaRPr>
              </a:p>
            </p:txBody>
          </p:sp>
          <p:sp>
            <p:nvSpPr>
              <p:cNvPr id="21634" name="Rectangle 396"/>
              <p:cNvSpPr>
                <a:spLocks noChangeArrowheads="1"/>
              </p:cNvSpPr>
              <p:nvPr/>
            </p:nvSpPr>
            <p:spPr bwMode="auto">
              <a:xfrm>
                <a:off x="2293" y="1536"/>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35" name="Rectangle 397"/>
              <p:cNvSpPr>
                <a:spLocks noChangeArrowheads="1"/>
              </p:cNvSpPr>
              <p:nvPr/>
            </p:nvSpPr>
            <p:spPr bwMode="auto">
              <a:xfrm>
                <a:off x="2445" y="1536"/>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36" name="Rectangle 398"/>
              <p:cNvSpPr>
                <a:spLocks noChangeArrowheads="1"/>
              </p:cNvSpPr>
              <p:nvPr/>
            </p:nvSpPr>
            <p:spPr bwMode="auto">
              <a:xfrm>
                <a:off x="2573" y="1536"/>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37" name="Rectangle 399"/>
              <p:cNvSpPr>
                <a:spLocks noChangeArrowheads="1"/>
              </p:cNvSpPr>
              <p:nvPr/>
            </p:nvSpPr>
            <p:spPr bwMode="auto">
              <a:xfrm>
                <a:off x="2723" y="1536"/>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38" name="Rectangle 400"/>
              <p:cNvSpPr>
                <a:spLocks noChangeArrowheads="1"/>
              </p:cNvSpPr>
              <p:nvPr/>
            </p:nvSpPr>
            <p:spPr bwMode="auto">
              <a:xfrm>
                <a:off x="2893" y="1536"/>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39" name="Rectangle 401"/>
              <p:cNvSpPr>
                <a:spLocks noChangeArrowheads="1"/>
              </p:cNvSpPr>
              <p:nvPr/>
            </p:nvSpPr>
            <p:spPr bwMode="auto">
              <a:xfrm>
                <a:off x="3043" y="1536"/>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640" name="Rectangle 402"/>
              <p:cNvSpPr>
                <a:spLocks noChangeArrowheads="1"/>
              </p:cNvSpPr>
              <p:nvPr/>
            </p:nvSpPr>
            <p:spPr bwMode="auto">
              <a:xfrm>
                <a:off x="3193" y="1536"/>
                <a:ext cx="150" cy="384"/>
              </a:xfrm>
              <a:prstGeom prst="rect">
                <a:avLst/>
              </a:prstGeom>
              <a:noFill/>
              <a:ln w="9525">
                <a:noFill/>
                <a:miter lim="800000"/>
                <a:headEnd/>
                <a:tailEnd/>
              </a:ln>
            </p:spPr>
            <p:txBody>
              <a:bodyPr anchor="ctr"/>
              <a:lstStyle/>
              <a:p>
                <a:pPr algn="ctr"/>
                <a:r>
                  <a:rPr lang="en-US" altLang="zh-CN" sz="2000"/>
                  <a:t>2</a:t>
                </a:r>
              </a:p>
              <a:p>
                <a:pPr algn="ctr" eaLnBrk="0" hangingPunct="0"/>
                <a:endParaRPr lang="en-US" altLang="zh-CN" sz="2000"/>
              </a:p>
            </p:txBody>
          </p:sp>
          <p:sp>
            <p:nvSpPr>
              <p:cNvPr id="21641" name="Rectangle 403"/>
              <p:cNvSpPr>
                <a:spLocks noChangeArrowheads="1"/>
              </p:cNvSpPr>
              <p:nvPr/>
            </p:nvSpPr>
            <p:spPr bwMode="auto">
              <a:xfrm>
                <a:off x="3343" y="1536"/>
                <a:ext cx="150" cy="384"/>
              </a:xfrm>
              <a:prstGeom prst="rect">
                <a:avLst/>
              </a:prstGeom>
              <a:noFill/>
              <a:ln w="9525">
                <a:noFill/>
                <a:miter lim="800000"/>
                <a:headEnd/>
                <a:tailEnd/>
              </a:ln>
            </p:spPr>
            <p:txBody>
              <a:bodyPr anchor="ctr"/>
              <a:lstStyle/>
              <a:p>
                <a:pPr algn="ctr"/>
                <a:r>
                  <a:rPr lang="en-US" altLang="zh-CN" sz="2000"/>
                  <a:t>4</a:t>
                </a:r>
              </a:p>
              <a:p>
                <a:pPr algn="ctr" eaLnBrk="0" hangingPunct="0"/>
                <a:endParaRPr lang="en-US" altLang="zh-CN" sz="2000"/>
              </a:p>
            </p:txBody>
          </p:sp>
          <p:sp>
            <p:nvSpPr>
              <p:cNvPr id="21642" name="Rectangle 404"/>
              <p:cNvSpPr>
                <a:spLocks noChangeArrowheads="1"/>
              </p:cNvSpPr>
              <p:nvPr/>
            </p:nvSpPr>
            <p:spPr bwMode="auto">
              <a:xfrm>
                <a:off x="3493" y="1536"/>
                <a:ext cx="150" cy="384"/>
              </a:xfrm>
              <a:prstGeom prst="rect">
                <a:avLst/>
              </a:prstGeom>
              <a:noFill/>
              <a:ln w="9525">
                <a:noFill/>
                <a:miter lim="800000"/>
                <a:headEnd/>
                <a:tailEnd/>
              </a:ln>
            </p:spPr>
            <p:txBody>
              <a:bodyPr anchor="ctr"/>
              <a:lstStyle/>
              <a:p>
                <a:pPr algn="ctr"/>
                <a:r>
                  <a:rPr lang="en-US" altLang="zh-CN" sz="2000"/>
                  <a:t>3</a:t>
                </a:r>
              </a:p>
              <a:p>
                <a:pPr algn="ctr" eaLnBrk="0" hangingPunct="0"/>
                <a:endParaRPr lang="en-US" altLang="zh-CN" sz="2000"/>
              </a:p>
            </p:txBody>
          </p:sp>
          <p:sp>
            <p:nvSpPr>
              <p:cNvPr id="21643" name="Rectangle 405"/>
              <p:cNvSpPr>
                <a:spLocks noChangeArrowheads="1"/>
              </p:cNvSpPr>
              <p:nvPr/>
            </p:nvSpPr>
            <p:spPr bwMode="auto">
              <a:xfrm>
                <a:off x="3643" y="1536"/>
                <a:ext cx="150" cy="384"/>
              </a:xfrm>
              <a:prstGeom prst="rect">
                <a:avLst/>
              </a:prstGeom>
              <a:noFill/>
              <a:ln w="9525">
                <a:noFill/>
                <a:miter lim="800000"/>
                <a:headEnd/>
                <a:tailEnd/>
              </a:ln>
            </p:spPr>
            <p:txBody>
              <a:bodyPr anchor="ctr"/>
              <a:lstStyle/>
              <a:p>
                <a:pPr algn="ctr"/>
                <a:r>
                  <a:rPr lang="en-US" altLang="zh-CN" sz="2000"/>
                  <a:t>5</a:t>
                </a:r>
              </a:p>
              <a:p>
                <a:pPr algn="ctr" eaLnBrk="0" hangingPunct="0"/>
                <a:endParaRPr lang="en-US" altLang="zh-CN" sz="2000"/>
              </a:p>
            </p:txBody>
          </p:sp>
          <p:sp>
            <p:nvSpPr>
              <p:cNvPr id="21644" name="Rectangle 406"/>
              <p:cNvSpPr>
                <a:spLocks noChangeArrowheads="1"/>
              </p:cNvSpPr>
              <p:nvPr/>
            </p:nvSpPr>
            <p:spPr bwMode="auto">
              <a:xfrm>
                <a:off x="3793" y="1536"/>
                <a:ext cx="150" cy="384"/>
              </a:xfrm>
              <a:prstGeom prst="rect">
                <a:avLst/>
              </a:prstGeom>
              <a:noFill/>
              <a:ln w="9525">
                <a:noFill/>
                <a:miter lim="800000"/>
                <a:headEnd/>
                <a:tailEnd/>
              </a:ln>
            </p:spPr>
            <p:txBody>
              <a:bodyPr anchor="ctr"/>
              <a:lstStyle/>
              <a:p>
                <a:pPr algn="ctr"/>
                <a:r>
                  <a:rPr lang="en-US" altLang="zh-CN" sz="2000"/>
                  <a:t>1</a:t>
                </a:r>
              </a:p>
              <a:p>
                <a:pPr algn="ctr" eaLnBrk="0" hangingPunct="0"/>
                <a:endParaRPr lang="en-US" altLang="zh-CN" sz="2000"/>
              </a:p>
            </p:txBody>
          </p:sp>
          <p:sp>
            <p:nvSpPr>
              <p:cNvPr id="16791" name="Rectangle 407"/>
              <p:cNvSpPr>
                <a:spLocks noChangeArrowheads="1"/>
              </p:cNvSpPr>
              <p:nvPr/>
            </p:nvSpPr>
            <p:spPr bwMode="auto">
              <a:xfrm>
                <a:off x="23" y="1920"/>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5</a:t>
                </a:r>
              </a:p>
              <a:p>
                <a:pPr algn="ctr" eaLnBrk="0" hangingPunct="0">
                  <a:defRPr/>
                </a:pPr>
                <a:endParaRPr lang="en-US" altLang="zh-CN" sz="2000">
                  <a:ea typeface="宋体" pitchFamily="2" charset="-122"/>
                </a:endParaRPr>
              </a:p>
            </p:txBody>
          </p:sp>
          <p:sp>
            <p:nvSpPr>
              <p:cNvPr id="21646" name="Rectangle 408"/>
              <p:cNvSpPr>
                <a:spLocks noChangeArrowheads="1"/>
              </p:cNvSpPr>
              <p:nvPr/>
            </p:nvSpPr>
            <p:spPr bwMode="auto">
              <a:xfrm>
                <a:off x="193" y="1920"/>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47" name="Rectangle 409"/>
              <p:cNvSpPr>
                <a:spLocks noChangeArrowheads="1"/>
              </p:cNvSpPr>
              <p:nvPr/>
            </p:nvSpPr>
            <p:spPr bwMode="auto">
              <a:xfrm>
                <a:off x="343" y="1920"/>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48" name="Rectangle 410"/>
              <p:cNvSpPr>
                <a:spLocks noChangeArrowheads="1"/>
              </p:cNvSpPr>
              <p:nvPr/>
            </p:nvSpPr>
            <p:spPr bwMode="auto">
              <a:xfrm>
                <a:off x="493" y="1920"/>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49" name="Rectangle 411"/>
              <p:cNvSpPr>
                <a:spLocks noChangeArrowheads="1"/>
              </p:cNvSpPr>
              <p:nvPr/>
            </p:nvSpPr>
            <p:spPr bwMode="auto">
              <a:xfrm>
                <a:off x="643" y="1920"/>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50" name="Rectangle 412"/>
              <p:cNvSpPr>
                <a:spLocks noChangeArrowheads="1"/>
              </p:cNvSpPr>
              <p:nvPr/>
            </p:nvSpPr>
            <p:spPr bwMode="auto">
              <a:xfrm>
                <a:off x="793" y="1920"/>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51" name="Rectangle 413"/>
              <p:cNvSpPr>
                <a:spLocks noChangeArrowheads="1"/>
              </p:cNvSpPr>
              <p:nvPr/>
            </p:nvSpPr>
            <p:spPr bwMode="auto">
              <a:xfrm>
                <a:off x="923" y="192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798" name="Rectangle 414"/>
              <p:cNvSpPr>
                <a:spLocks noChangeArrowheads="1"/>
              </p:cNvSpPr>
              <p:nvPr/>
            </p:nvSpPr>
            <p:spPr bwMode="auto">
              <a:xfrm>
                <a:off x="1073" y="1920"/>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5</a:t>
                </a:r>
              </a:p>
              <a:p>
                <a:pPr algn="ctr" eaLnBrk="0" hangingPunct="0">
                  <a:defRPr/>
                </a:pPr>
                <a:endParaRPr lang="en-US" altLang="zh-CN" sz="2000" b="1">
                  <a:solidFill>
                    <a:schemeClr val="accent2"/>
                  </a:solidFill>
                  <a:effectLst>
                    <a:outerShdw blurRad="38100" dist="38100" dir="2700000" algn="tl">
                      <a:srgbClr val="000000"/>
                    </a:outerShdw>
                  </a:effectLst>
                  <a:ea typeface="宋体" pitchFamily="2" charset="-122"/>
                </a:endParaRPr>
              </a:p>
            </p:txBody>
          </p:sp>
          <p:sp>
            <p:nvSpPr>
              <p:cNvPr id="21653" name="Rectangle 415"/>
              <p:cNvSpPr>
                <a:spLocks noChangeArrowheads="1"/>
              </p:cNvSpPr>
              <p:nvPr/>
            </p:nvSpPr>
            <p:spPr bwMode="auto">
              <a:xfrm>
                <a:off x="1243" y="1920"/>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54" name="Rectangle 416"/>
              <p:cNvSpPr>
                <a:spLocks noChangeArrowheads="1"/>
              </p:cNvSpPr>
              <p:nvPr/>
            </p:nvSpPr>
            <p:spPr bwMode="auto">
              <a:xfrm>
                <a:off x="1393" y="1920"/>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55" name="Rectangle 417"/>
              <p:cNvSpPr>
                <a:spLocks noChangeArrowheads="1"/>
              </p:cNvSpPr>
              <p:nvPr/>
            </p:nvSpPr>
            <p:spPr bwMode="auto">
              <a:xfrm>
                <a:off x="1543" y="1920"/>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56" name="Rectangle 418"/>
              <p:cNvSpPr>
                <a:spLocks noChangeArrowheads="1"/>
              </p:cNvSpPr>
              <p:nvPr/>
            </p:nvSpPr>
            <p:spPr bwMode="auto">
              <a:xfrm>
                <a:off x="1693" y="1920"/>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57" name="Rectangle 419"/>
              <p:cNvSpPr>
                <a:spLocks noChangeArrowheads="1"/>
              </p:cNvSpPr>
              <p:nvPr/>
            </p:nvSpPr>
            <p:spPr bwMode="auto">
              <a:xfrm>
                <a:off x="1843" y="1920"/>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58" name="Rectangle 420"/>
              <p:cNvSpPr>
                <a:spLocks noChangeArrowheads="1"/>
              </p:cNvSpPr>
              <p:nvPr/>
            </p:nvSpPr>
            <p:spPr bwMode="auto">
              <a:xfrm>
                <a:off x="1993" y="192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16805" name="Rectangle 421"/>
              <p:cNvSpPr>
                <a:spLocks noChangeArrowheads="1"/>
              </p:cNvSpPr>
              <p:nvPr/>
            </p:nvSpPr>
            <p:spPr bwMode="auto">
              <a:xfrm>
                <a:off x="2143" y="1920"/>
                <a:ext cx="150" cy="384"/>
              </a:xfrm>
              <a:prstGeom prst="rect">
                <a:avLst/>
              </a:prstGeom>
              <a:noFill/>
              <a:ln w="9525">
                <a:noFill/>
                <a:miter lim="800000"/>
                <a:headEnd/>
                <a:tailEnd/>
              </a:ln>
              <a:effectLst/>
            </p:spPr>
            <p:txBody>
              <a:bodyPr anchor="ctr"/>
              <a:lstStyle/>
              <a:p>
                <a:pPr algn="ctr">
                  <a:defRPr/>
                </a:pPr>
                <a:r>
                  <a:rPr lang="en-US" altLang="zh-CN" sz="2000" b="1">
                    <a:solidFill>
                      <a:schemeClr val="accent2"/>
                    </a:solidFill>
                    <a:effectLst>
                      <a:outerShdw blurRad="38100" dist="38100" dir="2700000" algn="tl">
                        <a:srgbClr val="000000"/>
                      </a:outerShdw>
                    </a:effectLst>
                    <a:ea typeface="宋体" pitchFamily="2" charset="-122"/>
                  </a:rPr>
                  <a:t>1</a:t>
                </a:r>
              </a:p>
              <a:p>
                <a:pPr algn="ctr" eaLnBrk="0" hangingPunct="0">
                  <a:defRPr/>
                </a:pPr>
                <a:endParaRPr lang="en-US" altLang="zh-CN" sz="2000" b="1">
                  <a:solidFill>
                    <a:schemeClr val="accent2"/>
                  </a:solidFill>
                  <a:effectLst>
                    <a:outerShdw blurRad="38100" dist="38100" dir="2700000" algn="tl">
                      <a:srgbClr val="000000"/>
                    </a:outerShdw>
                  </a:effectLst>
                  <a:ea typeface="宋体" pitchFamily="2" charset="-122"/>
                </a:endParaRPr>
              </a:p>
            </p:txBody>
          </p:sp>
          <p:sp>
            <p:nvSpPr>
              <p:cNvPr id="21660" name="Rectangle 422"/>
              <p:cNvSpPr>
                <a:spLocks noChangeArrowheads="1"/>
              </p:cNvSpPr>
              <p:nvPr/>
            </p:nvSpPr>
            <p:spPr bwMode="auto">
              <a:xfrm>
                <a:off x="2293" y="1920"/>
                <a:ext cx="150" cy="384"/>
              </a:xfrm>
              <a:prstGeom prst="rect">
                <a:avLst/>
              </a:prstGeom>
              <a:noFill/>
              <a:ln w="9525">
                <a:noFill/>
                <a:miter lim="800000"/>
                <a:headEnd/>
                <a:tailEnd/>
              </a:ln>
            </p:spPr>
            <p:txBody>
              <a:bodyPr anchor="ctr"/>
              <a:lstStyle/>
              <a:p>
                <a:pPr algn="ctr"/>
                <a:r>
                  <a:rPr lang="en-US" altLang="zh-CN" sz="2000"/>
                  <a:t>C</a:t>
                </a:r>
              </a:p>
              <a:p>
                <a:pPr algn="ctr" eaLnBrk="0" hangingPunct="0"/>
                <a:endParaRPr lang="en-US" altLang="zh-CN" sz="2000"/>
              </a:p>
            </p:txBody>
          </p:sp>
          <p:sp>
            <p:nvSpPr>
              <p:cNvPr id="21661" name="Rectangle 423"/>
              <p:cNvSpPr>
                <a:spLocks noChangeArrowheads="1"/>
              </p:cNvSpPr>
              <p:nvPr/>
            </p:nvSpPr>
            <p:spPr bwMode="auto">
              <a:xfrm>
                <a:off x="2445" y="1920"/>
                <a:ext cx="150" cy="384"/>
              </a:xfrm>
              <a:prstGeom prst="rect">
                <a:avLst/>
              </a:prstGeom>
              <a:noFill/>
              <a:ln w="9525">
                <a:noFill/>
                <a:miter lim="800000"/>
                <a:headEnd/>
                <a:tailEnd/>
              </a:ln>
            </p:spPr>
            <p:txBody>
              <a:bodyPr anchor="ctr"/>
              <a:lstStyle/>
              <a:p>
                <a:pPr algn="ctr"/>
                <a:r>
                  <a:rPr lang="en-US" altLang="zh-CN" sz="2000"/>
                  <a:t>B</a:t>
                </a:r>
              </a:p>
              <a:p>
                <a:pPr algn="ctr" eaLnBrk="0" hangingPunct="0"/>
                <a:endParaRPr lang="en-US" altLang="zh-CN" sz="2000"/>
              </a:p>
            </p:txBody>
          </p:sp>
          <p:sp>
            <p:nvSpPr>
              <p:cNvPr id="21662" name="Rectangle 424"/>
              <p:cNvSpPr>
                <a:spLocks noChangeArrowheads="1"/>
              </p:cNvSpPr>
              <p:nvPr/>
            </p:nvSpPr>
            <p:spPr bwMode="auto">
              <a:xfrm>
                <a:off x="2573" y="1920"/>
                <a:ext cx="150" cy="384"/>
              </a:xfrm>
              <a:prstGeom prst="rect">
                <a:avLst/>
              </a:prstGeom>
              <a:noFill/>
              <a:ln w="9525">
                <a:noFill/>
                <a:miter lim="800000"/>
                <a:headEnd/>
                <a:tailEnd/>
              </a:ln>
            </p:spPr>
            <p:txBody>
              <a:bodyPr anchor="ctr"/>
              <a:lstStyle/>
              <a:p>
                <a:pPr algn="ctr"/>
                <a:r>
                  <a:rPr lang="en-US" altLang="zh-CN" sz="2000"/>
                  <a:t>A</a:t>
                </a:r>
              </a:p>
              <a:p>
                <a:pPr algn="ctr" eaLnBrk="0" hangingPunct="0"/>
                <a:endParaRPr lang="en-US" altLang="zh-CN" sz="2000"/>
              </a:p>
            </p:txBody>
          </p:sp>
          <p:sp>
            <p:nvSpPr>
              <p:cNvPr id="21663" name="Rectangle 425"/>
              <p:cNvSpPr>
                <a:spLocks noChangeArrowheads="1"/>
              </p:cNvSpPr>
              <p:nvPr/>
            </p:nvSpPr>
            <p:spPr bwMode="auto">
              <a:xfrm>
                <a:off x="2723" y="1920"/>
                <a:ext cx="150" cy="384"/>
              </a:xfrm>
              <a:prstGeom prst="rect">
                <a:avLst/>
              </a:prstGeom>
              <a:noFill/>
              <a:ln w="9525">
                <a:noFill/>
                <a:miter lim="800000"/>
                <a:headEnd/>
                <a:tailEnd/>
              </a:ln>
            </p:spPr>
            <p:txBody>
              <a:bodyPr anchor="ctr"/>
              <a:lstStyle/>
              <a:p>
                <a:pPr algn="ctr"/>
                <a:r>
                  <a:rPr lang="en-US" altLang="zh-CN" sz="2000"/>
                  <a:t>D</a:t>
                </a:r>
              </a:p>
              <a:p>
                <a:pPr algn="ctr" eaLnBrk="0" hangingPunct="0"/>
                <a:endParaRPr lang="en-US" altLang="zh-CN" sz="2000"/>
              </a:p>
            </p:txBody>
          </p:sp>
          <p:sp>
            <p:nvSpPr>
              <p:cNvPr id="21664" name="Rectangle 426"/>
              <p:cNvSpPr>
                <a:spLocks noChangeArrowheads="1"/>
              </p:cNvSpPr>
              <p:nvPr/>
            </p:nvSpPr>
            <p:spPr bwMode="auto">
              <a:xfrm>
                <a:off x="2893" y="1920"/>
                <a:ext cx="150" cy="384"/>
              </a:xfrm>
              <a:prstGeom prst="rect">
                <a:avLst/>
              </a:prstGeom>
              <a:noFill/>
              <a:ln w="9525">
                <a:noFill/>
                <a:miter lim="800000"/>
                <a:headEnd/>
                <a:tailEnd/>
              </a:ln>
            </p:spPr>
            <p:txBody>
              <a:bodyPr anchor="ctr"/>
              <a:lstStyle/>
              <a:p>
                <a:pPr algn="ctr"/>
                <a:r>
                  <a:rPr lang="en-US" altLang="zh-CN" sz="2000"/>
                  <a:t>E</a:t>
                </a:r>
              </a:p>
              <a:p>
                <a:pPr algn="ctr" eaLnBrk="0" hangingPunct="0"/>
                <a:endParaRPr lang="en-US" altLang="zh-CN" sz="2000"/>
              </a:p>
            </p:txBody>
          </p:sp>
          <p:sp>
            <p:nvSpPr>
              <p:cNvPr id="21665" name="Rectangle 427"/>
              <p:cNvSpPr>
                <a:spLocks noChangeArrowheads="1"/>
              </p:cNvSpPr>
              <p:nvPr/>
            </p:nvSpPr>
            <p:spPr bwMode="auto">
              <a:xfrm>
                <a:off x="3043" y="1920"/>
                <a:ext cx="150" cy="384"/>
              </a:xfrm>
              <a:prstGeom prst="rect">
                <a:avLst/>
              </a:prstGeom>
              <a:noFill/>
              <a:ln w="9525">
                <a:noFill/>
                <a:miter lim="800000"/>
                <a:headEnd/>
                <a:tailEnd/>
              </a:ln>
            </p:spPr>
            <p:txBody>
              <a:bodyPr anchor="ctr"/>
              <a:lstStyle/>
              <a:p>
                <a:pPr algn="ctr"/>
                <a:r>
                  <a:rPr lang="en-US" altLang="zh-CN" sz="2000"/>
                  <a:t> </a:t>
                </a:r>
              </a:p>
              <a:p>
                <a:pPr algn="ctr" eaLnBrk="0" hangingPunct="0"/>
                <a:endParaRPr lang="en-US" altLang="zh-CN" sz="2000"/>
              </a:p>
            </p:txBody>
          </p:sp>
          <p:sp>
            <p:nvSpPr>
              <p:cNvPr id="21666" name="Rectangle 428"/>
              <p:cNvSpPr>
                <a:spLocks noChangeArrowheads="1"/>
              </p:cNvSpPr>
              <p:nvPr/>
            </p:nvSpPr>
            <p:spPr bwMode="auto">
              <a:xfrm>
                <a:off x="3193" y="1920"/>
                <a:ext cx="150" cy="384"/>
              </a:xfrm>
              <a:prstGeom prst="rect">
                <a:avLst/>
              </a:prstGeom>
              <a:noFill/>
              <a:ln w="9525">
                <a:noFill/>
                <a:miter lim="800000"/>
                <a:headEnd/>
                <a:tailEnd/>
              </a:ln>
            </p:spPr>
            <p:txBody>
              <a:bodyPr anchor="ctr"/>
              <a:lstStyle/>
              <a:p>
                <a:pPr algn="ctr"/>
                <a:r>
                  <a:rPr lang="en-US" altLang="zh-CN" sz="2000"/>
                  <a:t>3</a:t>
                </a:r>
              </a:p>
              <a:p>
                <a:pPr algn="ctr" eaLnBrk="0" hangingPunct="0"/>
                <a:endParaRPr lang="en-US" altLang="zh-CN" sz="2000"/>
              </a:p>
            </p:txBody>
          </p:sp>
          <p:sp>
            <p:nvSpPr>
              <p:cNvPr id="21667" name="Rectangle 429"/>
              <p:cNvSpPr>
                <a:spLocks noChangeArrowheads="1"/>
              </p:cNvSpPr>
              <p:nvPr/>
            </p:nvSpPr>
            <p:spPr bwMode="auto">
              <a:xfrm>
                <a:off x="3343" y="1920"/>
                <a:ext cx="150" cy="384"/>
              </a:xfrm>
              <a:prstGeom prst="rect">
                <a:avLst/>
              </a:prstGeom>
              <a:noFill/>
              <a:ln w="9525">
                <a:noFill/>
                <a:miter lim="800000"/>
                <a:headEnd/>
                <a:tailEnd/>
              </a:ln>
            </p:spPr>
            <p:txBody>
              <a:bodyPr anchor="ctr"/>
              <a:lstStyle/>
              <a:p>
                <a:pPr algn="ctr"/>
                <a:r>
                  <a:rPr lang="en-US" altLang="zh-CN" sz="2000"/>
                  <a:t>1</a:t>
                </a:r>
              </a:p>
              <a:p>
                <a:pPr algn="ctr" eaLnBrk="0" hangingPunct="0"/>
                <a:endParaRPr lang="en-US" altLang="zh-CN" sz="2000"/>
              </a:p>
            </p:txBody>
          </p:sp>
          <p:sp>
            <p:nvSpPr>
              <p:cNvPr id="21668" name="Rectangle 430"/>
              <p:cNvSpPr>
                <a:spLocks noChangeArrowheads="1"/>
              </p:cNvSpPr>
              <p:nvPr/>
            </p:nvSpPr>
            <p:spPr bwMode="auto">
              <a:xfrm>
                <a:off x="3493" y="1920"/>
                <a:ext cx="150" cy="384"/>
              </a:xfrm>
              <a:prstGeom prst="rect">
                <a:avLst/>
              </a:prstGeom>
              <a:noFill/>
              <a:ln w="9525">
                <a:noFill/>
                <a:miter lim="800000"/>
                <a:headEnd/>
                <a:tailEnd/>
              </a:ln>
            </p:spPr>
            <p:txBody>
              <a:bodyPr anchor="ctr"/>
              <a:lstStyle/>
              <a:p>
                <a:pPr algn="ctr"/>
                <a:r>
                  <a:rPr lang="en-US" altLang="zh-CN" sz="2000"/>
                  <a:t>5</a:t>
                </a:r>
              </a:p>
              <a:p>
                <a:pPr algn="ctr" eaLnBrk="0" hangingPunct="0"/>
                <a:endParaRPr lang="en-US" altLang="zh-CN" sz="2000"/>
              </a:p>
            </p:txBody>
          </p:sp>
          <p:sp>
            <p:nvSpPr>
              <p:cNvPr id="21669" name="Rectangle 431"/>
              <p:cNvSpPr>
                <a:spLocks noChangeArrowheads="1"/>
              </p:cNvSpPr>
              <p:nvPr/>
            </p:nvSpPr>
            <p:spPr bwMode="auto">
              <a:xfrm>
                <a:off x="3643" y="1920"/>
                <a:ext cx="150" cy="384"/>
              </a:xfrm>
              <a:prstGeom prst="rect">
                <a:avLst/>
              </a:prstGeom>
              <a:noFill/>
              <a:ln w="9525">
                <a:noFill/>
                <a:miter lim="800000"/>
                <a:headEnd/>
                <a:tailEnd/>
              </a:ln>
            </p:spPr>
            <p:txBody>
              <a:bodyPr anchor="ctr"/>
              <a:lstStyle/>
              <a:p>
                <a:pPr algn="ctr"/>
                <a:r>
                  <a:rPr lang="en-US" altLang="zh-CN" sz="2000"/>
                  <a:t>4</a:t>
                </a:r>
              </a:p>
              <a:p>
                <a:pPr algn="ctr" eaLnBrk="0" hangingPunct="0"/>
                <a:endParaRPr lang="en-US" altLang="zh-CN" sz="2000"/>
              </a:p>
            </p:txBody>
          </p:sp>
          <p:sp>
            <p:nvSpPr>
              <p:cNvPr id="21670" name="Rectangle 432"/>
              <p:cNvSpPr>
                <a:spLocks noChangeArrowheads="1"/>
              </p:cNvSpPr>
              <p:nvPr/>
            </p:nvSpPr>
            <p:spPr bwMode="auto">
              <a:xfrm>
                <a:off x="3793" y="1920"/>
                <a:ext cx="150" cy="384"/>
              </a:xfrm>
              <a:prstGeom prst="rect">
                <a:avLst/>
              </a:prstGeom>
              <a:noFill/>
              <a:ln w="9525">
                <a:noFill/>
                <a:miter lim="800000"/>
                <a:headEnd/>
                <a:tailEnd/>
              </a:ln>
            </p:spPr>
            <p:txBody>
              <a:bodyPr anchor="ctr"/>
              <a:lstStyle/>
              <a:p>
                <a:pPr algn="ctr"/>
                <a:r>
                  <a:rPr lang="en-US" altLang="zh-CN" sz="2000"/>
                  <a:t>2</a:t>
                </a:r>
              </a:p>
              <a:p>
                <a:pPr algn="ctr" eaLnBrk="0" hangingPunct="0"/>
                <a:endParaRPr lang="en-US" altLang="zh-CN" sz="2000"/>
              </a:p>
            </p:txBody>
          </p:sp>
        </p:grpSp>
        <p:sp>
          <p:nvSpPr>
            <p:cNvPr id="21511" name="Text Box 434"/>
            <p:cNvSpPr txBox="1">
              <a:spLocks noChangeArrowheads="1"/>
            </p:cNvSpPr>
            <p:nvPr/>
          </p:nvSpPr>
          <p:spPr bwMode="auto">
            <a:xfrm>
              <a:off x="192" y="864"/>
              <a:ext cx="1104" cy="250"/>
            </a:xfrm>
            <a:prstGeom prst="rect">
              <a:avLst/>
            </a:prstGeom>
            <a:noFill/>
            <a:ln w="9525">
              <a:noFill/>
              <a:miter lim="800000"/>
              <a:headEnd/>
              <a:tailEnd/>
            </a:ln>
          </p:spPr>
          <p:txBody>
            <a:bodyPr>
              <a:spAutoFit/>
            </a:bodyPr>
            <a:lstStyle/>
            <a:p>
              <a:pPr algn="ctr">
                <a:spcBef>
                  <a:spcPct val="50000"/>
                </a:spcBef>
              </a:pPr>
              <a:r>
                <a:rPr lang="zh-CN" altLang="en-US" sz="2000">
                  <a:latin typeface="宋体" charset="-122"/>
                </a:rPr>
                <a:t>原标准方</a:t>
              </a:r>
              <a:r>
                <a:rPr lang="zh-CN" altLang="en-US" sz="2000"/>
                <a:t> </a:t>
              </a:r>
            </a:p>
          </p:txBody>
        </p:sp>
        <p:sp>
          <p:nvSpPr>
            <p:cNvPr id="21512" name="Text Box 435"/>
            <p:cNvSpPr txBox="1">
              <a:spLocks noChangeArrowheads="1"/>
            </p:cNvSpPr>
            <p:nvPr/>
          </p:nvSpPr>
          <p:spPr bwMode="auto">
            <a:xfrm>
              <a:off x="1584" y="864"/>
              <a:ext cx="1200" cy="250"/>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按</a:t>
              </a:r>
              <a:r>
                <a:rPr lang="en-US" altLang="zh-CN" sz="2000"/>
                <a:t>32145</a:t>
              </a:r>
              <a:r>
                <a:rPr lang="zh-CN" altLang="en-US" sz="2000">
                  <a:latin typeface="宋体" charset="-122"/>
                </a:rPr>
                <a:t>调整列</a:t>
              </a:r>
              <a:endParaRPr lang="zh-CN" altLang="en-US" sz="2000"/>
            </a:p>
          </p:txBody>
        </p:sp>
        <p:sp>
          <p:nvSpPr>
            <p:cNvPr id="21513" name="Text Box 436"/>
            <p:cNvSpPr txBox="1">
              <a:spLocks noChangeArrowheads="1"/>
            </p:cNvSpPr>
            <p:nvPr/>
          </p:nvSpPr>
          <p:spPr bwMode="auto">
            <a:xfrm>
              <a:off x="2976" y="864"/>
              <a:ext cx="1248" cy="250"/>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按</a:t>
              </a:r>
              <a:r>
                <a:rPr lang="en-US" altLang="zh-CN" sz="2000"/>
                <a:t>25431</a:t>
              </a:r>
              <a:r>
                <a:rPr lang="zh-CN" altLang="en-US" sz="2000">
                  <a:latin typeface="宋体" charset="-122"/>
                </a:rPr>
                <a:t>调整行</a:t>
              </a:r>
              <a:r>
                <a:rPr lang="zh-CN" altLang="en-US" sz="2000"/>
                <a:t> </a:t>
              </a:r>
            </a:p>
          </p:txBody>
        </p:sp>
        <p:sp>
          <p:nvSpPr>
            <p:cNvPr id="21514" name="Text Box 437"/>
            <p:cNvSpPr txBox="1">
              <a:spLocks noChangeArrowheads="1"/>
            </p:cNvSpPr>
            <p:nvPr/>
          </p:nvSpPr>
          <p:spPr bwMode="auto">
            <a:xfrm>
              <a:off x="4416" y="384"/>
              <a:ext cx="1008" cy="826"/>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按</a:t>
              </a:r>
              <a:r>
                <a:rPr lang="en-US" altLang="zh-CN" sz="2000"/>
                <a:t>51342</a:t>
              </a:r>
              <a:r>
                <a:rPr lang="zh-CN" altLang="en-US" sz="2000">
                  <a:latin typeface="宋体" charset="-122"/>
                </a:rPr>
                <a:t>随机调整（</a:t>
              </a:r>
              <a:r>
                <a:rPr lang="en-US" altLang="zh-CN" sz="2000"/>
                <a:t>A=5</a:t>
              </a:r>
              <a:r>
                <a:rPr lang="zh-CN" altLang="en-US" sz="2000">
                  <a:latin typeface="宋体" charset="-122"/>
                </a:rPr>
                <a:t>、</a:t>
              </a:r>
              <a:r>
                <a:rPr lang="en-US" altLang="zh-CN" sz="2000"/>
                <a:t>B=1</a:t>
              </a:r>
              <a:r>
                <a:rPr lang="zh-CN" altLang="en-US" sz="2000">
                  <a:latin typeface="宋体" charset="-122"/>
                </a:rPr>
                <a:t>、</a:t>
              </a:r>
              <a:r>
                <a:rPr lang="en-US" altLang="zh-CN" sz="2000"/>
                <a:t>C=3</a:t>
              </a:r>
              <a:r>
                <a:rPr lang="zh-CN" altLang="en-US" sz="2000">
                  <a:latin typeface="宋体" charset="-122"/>
                </a:rPr>
                <a:t>、</a:t>
              </a:r>
              <a:r>
                <a:rPr lang="en-US" altLang="zh-CN" sz="2000"/>
                <a:t>D=4</a:t>
              </a:r>
              <a:r>
                <a:rPr lang="zh-CN" altLang="en-US" sz="2000">
                  <a:latin typeface="宋体" charset="-122"/>
                </a:rPr>
                <a:t>、</a:t>
              </a:r>
              <a:r>
                <a:rPr lang="en-US" altLang="zh-CN" sz="2000"/>
                <a:t>E=2</a:t>
              </a:r>
              <a:r>
                <a:rPr lang="zh-CN" altLang="en-US" sz="2000">
                  <a:latin typeface="宋体" charset="-122"/>
                </a:rPr>
                <a:t>）</a:t>
              </a:r>
              <a:r>
                <a:rPr lang="zh-CN" altLang="en-US" sz="2000"/>
                <a:t> </a:t>
              </a:r>
            </a:p>
          </p:txBody>
        </p:sp>
      </p:grpSp>
      <p:pic>
        <p:nvPicPr>
          <p:cNvPr id="21508" name="Picture 167"/>
          <p:cNvPicPr>
            <a:picLocks noChangeAspect="1" noChangeArrowheads="1"/>
          </p:cNvPicPr>
          <p:nvPr/>
        </p:nvPicPr>
        <p:blipFill>
          <a:blip r:embed="rId3" cstate="print"/>
          <a:srcRect/>
          <a:stretch>
            <a:fillRect/>
          </a:stretch>
        </p:blipFill>
        <p:spPr bwMode="auto">
          <a:xfrm>
            <a:off x="714375" y="3990975"/>
            <a:ext cx="7734300"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7772400" cy="304800"/>
          </a:xfrm>
        </p:spPr>
        <p:txBody>
          <a:bodyPr/>
          <a:lstStyle/>
          <a:p>
            <a:pPr algn="l" eaLnBrk="1" hangingPunct="1"/>
            <a:r>
              <a:rPr lang="zh-CN" altLang="en-US" sz="2000" b="1" smtClean="0">
                <a:latin typeface="宋体" charset="-122"/>
              </a:rPr>
              <a:t>拉丁方设计的统计分析</a:t>
            </a:r>
            <a:r>
              <a:rPr lang="zh-CN" altLang="en-US" sz="2000" smtClean="0"/>
              <a:t> </a:t>
            </a:r>
          </a:p>
        </p:txBody>
      </p:sp>
      <p:sp>
        <p:nvSpPr>
          <p:cNvPr id="22531" name="Text Box 4"/>
          <p:cNvSpPr txBox="1">
            <a:spLocks noChangeArrowheads="1"/>
          </p:cNvSpPr>
          <p:nvPr/>
        </p:nvSpPr>
        <p:spPr bwMode="auto">
          <a:xfrm>
            <a:off x="228600" y="609600"/>
            <a:ext cx="8458200" cy="701675"/>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是单因素试验，但行和列都应看作因素，故拉丁方可作为三因素试验即行、列、处理各作为一个因素来分析，比随机区组设计多了一个因素。</a:t>
            </a:r>
            <a:endParaRPr lang="zh-CN" altLang="en-US" sz="2000"/>
          </a:p>
        </p:txBody>
      </p:sp>
      <p:pic>
        <p:nvPicPr>
          <p:cNvPr id="17413" name="Picture 5"/>
          <p:cNvPicPr>
            <a:picLocks noChangeAspect="1" noChangeArrowheads="1"/>
          </p:cNvPicPr>
          <p:nvPr/>
        </p:nvPicPr>
        <p:blipFill>
          <a:blip r:embed="rId3" cstate="print"/>
          <a:srcRect l="17000" t="31334" r="23000" b="31332"/>
          <a:stretch>
            <a:fillRect/>
          </a:stretch>
        </p:blipFill>
        <p:spPr bwMode="auto">
          <a:xfrm>
            <a:off x="381000" y="1600200"/>
            <a:ext cx="80010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8000" t="11333" r="7001" b="1133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l="12000" t="4666" r="13000" b="8667"/>
          <a:stretch>
            <a:fillRect/>
          </a:stretch>
        </p:blipFill>
        <p:spPr bwMode="auto">
          <a:xfrm>
            <a:off x="0" y="0"/>
            <a:ext cx="9144000"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7772400" cy="228600"/>
          </a:xfrm>
        </p:spPr>
        <p:txBody>
          <a:bodyPr/>
          <a:lstStyle/>
          <a:p>
            <a:pPr algn="l" eaLnBrk="1" hangingPunct="1"/>
            <a:r>
              <a:rPr lang="en-US" altLang="zh-CN" sz="2000" b="1" smtClean="0"/>
              <a:t>10.5 </a:t>
            </a:r>
            <a:r>
              <a:rPr lang="zh-CN" altLang="en-US" sz="2000" b="1" smtClean="0">
                <a:latin typeface="宋体" charset="-122"/>
              </a:rPr>
              <a:t>正交试验设计</a:t>
            </a:r>
            <a:r>
              <a:rPr lang="zh-CN" altLang="en-US" sz="2000" smtClean="0"/>
              <a:t> </a:t>
            </a:r>
            <a:r>
              <a:rPr lang="zh-CN" altLang="en-US" sz="2000" b="1" smtClean="0">
                <a:latin typeface="宋体" charset="-122"/>
              </a:rPr>
              <a:t>（</a:t>
            </a:r>
            <a:r>
              <a:rPr lang="en-US" altLang="zh-CN" sz="2000" b="1" smtClean="0">
                <a:latin typeface="宋体" charset="-122"/>
              </a:rPr>
              <a:t>Orthogonal experiment design</a:t>
            </a:r>
            <a:r>
              <a:rPr lang="zh-CN" altLang="en-US" sz="2000" b="1" smtClean="0">
                <a:latin typeface="宋体" charset="-122"/>
              </a:rPr>
              <a:t>）</a:t>
            </a:r>
          </a:p>
        </p:txBody>
      </p:sp>
      <p:sp>
        <p:nvSpPr>
          <p:cNvPr id="25603" name="Text Box 4"/>
          <p:cNvSpPr txBox="1">
            <a:spLocks noChangeArrowheads="1"/>
          </p:cNvSpPr>
          <p:nvPr/>
        </p:nvSpPr>
        <p:spPr bwMode="auto">
          <a:xfrm>
            <a:off x="228600" y="609600"/>
            <a:ext cx="8686800" cy="701675"/>
          </a:xfrm>
          <a:prstGeom prst="rect">
            <a:avLst/>
          </a:prstGeom>
          <a:noFill/>
          <a:ln w="9525">
            <a:noFill/>
            <a:miter lim="800000"/>
            <a:headEnd/>
            <a:tailEnd/>
          </a:ln>
        </p:spPr>
        <p:txBody>
          <a:bodyPr>
            <a:spAutoFit/>
          </a:bodyPr>
          <a:lstStyle/>
          <a:p>
            <a:pPr algn="just"/>
            <a:r>
              <a:rPr lang="zh-CN" altLang="en-US" sz="2000"/>
              <a:t>利用一种规格化的正交表来安排试验，科学分析试验结果的一种方法</a:t>
            </a:r>
          </a:p>
          <a:p>
            <a:pPr algn="just"/>
            <a:r>
              <a:rPr lang="zh-CN" altLang="en-US" sz="2000"/>
              <a:t>实用于多因素、多水平、试验误差较大、周期长的一类试验。</a:t>
            </a:r>
          </a:p>
        </p:txBody>
      </p:sp>
      <p:sp>
        <p:nvSpPr>
          <p:cNvPr id="20485" name="Text Box 5"/>
          <p:cNvSpPr txBox="1">
            <a:spLocks noChangeArrowheads="1"/>
          </p:cNvSpPr>
          <p:nvPr/>
        </p:nvSpPr>
        <p:spPr bwMode="auto">
          <a:xfrm>
            <a:off x="304800" y="1371600"/>
            <a:ext cx="3200400" cy="396875"/>
          </a:xfrm>
          <a:prstGeom prst="rect">
            <a:avLst/>
          </a:prstGeom>
          <a:noFill/>
          <a:ln w="9525">
            <a:noFill/>
            <a:miter lim="800000"/>
            <a:headEnd/>
            <a:tailEnd/>
          </a:ln>
          <a:effectLst/>
        </p:spPr>
        <p:txBody>
          <a:bodyPr>
            <a:spAutoFit/>
          </a:bodyPr>
          <a:lstStyle/>
          <a:p>
            <a:pPr>
              <a:defRPr/>
            </a:pPr>
            <a:r>
              <a:rPr lang="zh-CN" altLang="en-US" sz="2000" b="1">
                <a:solidFill>
                  <a:schemeClr val="hlink"/>
                </a:solidFill>
                <a:effectLst>
                  <a:outerShdw blurRad="38100" dist="38100" dir="2700000" algn="tl">
                    <a:srgbClr val="000000"/>
                  </a:outerShdw>
                </a:effectLst>
                <a:latin typeface="宋体" charset="-122"/>
              </a:rPr>
              <a:t>正交表</a:t>
            </a:r>
            <a:r>
              <a:rPr lang="zh-CN" altLang="en-US" sz="2000"/>
              <a:t> </a:t>
            </a:r>
          </a:p>
        </p:txBody>
      </p:sp>
      <p:grpSp>
        <p:nvGrpSpPr>
          <p:cNvPr id="2" name="Group 20"/>
          <p:cNvGrpSpPr>
            <a:grpSpLocks/>
          </p:cNvGrpSpPr>
          <p:nvPr/>
        </p:nvGrpSpPr>
        <p:grpSpPr bwMode="auto">
          <a:xfrm>
            <a:off x="304800" y="1524000"/>
            <a:ext cx="8077200" cy="2225675"/>
            <a:chOff x="192" y="960"/>
            <a:chExt cx="5088" cy="1402"/>
          </a:xfrm>
        </p:grpSpPr>
        <p:pic>
          <p:nvPicPr>
            <p:cNvPr id="25610" name="Picture 18"/>
            <p:cNvPicPr>
              <a:picLocks noChangeAspect="1" noChangeArrowheads="1"/>
            </p:cNvPicPr>
            <p:nvPr/>
          </p:nvPicPr>
          <p:blipFill>
            <a:blip r:embed="rId2" cstate="print"/>
            <a:srcRect l="30000" t="39333" r="30000" b="39334"/>
            <a:stretch>
              <a:fillRect/>
            </a:stretch>
          </p:blipFill>
          <p:spPr bwMode="auto">
            <a:xfrm>
              <a:off x="1776" y="960"/>
              <a:ext cx="3504" cy="1402"/>
            </a:xfrm>
            <a:prstGeom prst="rect">
              <a:avLst/>
            </a:prstGeom>
            <a:noFill/>
            <a:ln w="9525">
              <a:noFill/>
              <a:miter lim="800000"/>
              <a:headEnd/>
              <a:tailEnd/>
            </a:ln>
          </p:spPr>
        </p:pic>
        <p:sp>
          <p:nvSpPr>
            <p:cNvPr id="25611" name="Rectangle 19"/>
            <p:cNvSpPr>
              <a:spLocks noChangeArrowheads="1"/>
            </p:cNvSpPr>
            <p:nvPr/>
          </p:nvSpPr>
          <p:spPr bwMode="auto">
            <a:xfrm>
              <a:off x="192" y="1248"/>
              <a:ext cx="1436" cy="250"/>
            </a:xfrm>
            <a:prstGeom prst="rect">
              <a:avLst/>
            </a:prstGeom>
            <a:noFill/>
            <a:ln w="9525">
              <a:noFill/>
              <a:miter lim="800000"/>
              <a:headEnd/>
              <a:tailEnd/>
            </a:ln>
          </p:spPr>
          <p:txBody>
            <a:bodyPr wrap="none">
              <a:spAutoFit/>
            </a:bodyPr>
            <a:lstStyle/>
            <a:p>
              <a:r>
                <a:rPr lang="zh-CN" altLang="en-US" sz="2000">
                  <a:latin typeface="宋体" charset="-122"/>
                </a:rPr>
                <a:t>正交表符号的含意</a:t>
              </a:r>
              <a:r>
                <a:rPr lang="zh-CN" altLang="en-US" sz="2000"/>
                <a:t> </a:t>
              </a:r>
            </a:p>
          </p:txBody>
        </p:sp>
      </p:grpSp>
      <p:grpSp>
        <p:nvGrpSpPr>
          <p:cNvPr id="3" name="Group 179"/>
          <p:cNvGrpSpPr>
            <a:grpSpLocks/>
          </p:cNvGrpSpPr>
          <p:nvPr/>
        </p:nvGrpSpPr>
        <p:grpSpPr bwMode="auto">
          <a:xfrm>
            <a:off x="0" y="3200400"/>
            <a:ext cx="6477000" cy="3657600"/>
            <a:chOff x="0" y="2016"/>
            <a:chExt cx="5760" cy="2304"/>
          </a:xfrm>
        </p:grpSpPr>
        <p:sp>
          <p:nvSpPr>
            <p:cNvPr id="25608" name="Rectangle 21"/>
            <p:cNvSpPr>
              <a:spLocks noChangeArrowheads="1"/>
            </p:cNvSpPr>
            <p:nvPr/>
          </p:nvSpPr>
          <p:spPr bwMode="auto">
            <a:xfrm>
              <a:off x="144" y="2016"/>
              <a:ext cx="1008" cy="288"/>
            </a:xfrm>
            <a:prstGeom prst="rect">
              <a:avLst/>
            </a:prstGeom>
            <a:noFill/>
            <a:ln w="9525">
              <a:noFill/>
              <a:miter lim="800000"/>
              <a:headEnd/>
              <a:tailEnd/>
            </a:ln>
          </p:spPr>
          <p:txBody>
            <a:bodyPr>
              <a:spAutoFit/>
            </a:bodyPr>
            <a:lstStyle/>
            <a:p>
              <a:pPr algn="ctr"/>
              <a:r>
                <a:rPr lang="en-US" altLang="zh-CN"/>
                <a:t>L</a:t>
              </a:r>
              <a:r>
                <a:rPr lang="en-US" altLang="zh-CN" baseline="-30000"/>
                <a:t>9</a:t>
              </a:r>
              <a:r>
                <a:rPr lang="en-US" altLang="zh-CN"/>
                <a:t>(3</a:t>
              </a:r>
              <a:r>
                <a:rPr lang="en-US" altLang="zh-CN" baseline="30000"/>
                <a:t>4</a:t>
              </a:r>
              <a:r>
                <a:rPr lang="en-US" altLang="zh-CN"/>
                <a:t>)</a:t>
              </a:r>
            </a:p>
          </p:txBody>
        </p:sp>
        <p:pic>
          <p:nvPicPr>
            <p:cNvPr id="25609" name="Picture 178"/>
            <p:cNvPicPr>
              <a:picLocks noChangeAspect="1" noChangeArrowheads="1"/>
            </p:cNvPicPr>
            <p:nvPr/>
          </p:nvPicPr>
          <p:blipFill>
            <a:blip r:embed="rId3" cstate="print"/>
            <a:srcRect l="25999" t="42000" r="29001" b="18001"/>
            <a:stretch>
              <a:fillRect/>
            </a:stretch>
          </p:blipFill>
          <p:spPr bwMode="auto">
            <a:xfrm>
              <a:off x="0" y="2400"/>
              <a:ext cx="5760" cy="1920"/>
            </a:xfrm>
            <a:prstGeom prst="rect">
              <a:avLst/>
            </a:prstGeom>
            <a:noFill/>
            <a:ln w="9525">
              <a:noFill/>
              <a:miter lim="800000"/>
              <a:headEnd/>
              <a:tailEnd/>
            </a:ln>
          </p:spPr>
        </p:pic>
      </p:grpSp>
      <p:sp>
        <p:nvSpPr>
          <p:cNvPr id="20660" name="Text Box 180"/>
          <p:cNvSpPr txBox="1">
            <a:spLocks noChangeArrowheads="1"/>
          </p:cNvSpPr>
          <p:nvPr/>
        </p:nvSpPr>
        <p:spPr bwMode="auto">
          <a:xfrm>
            <a:off x="6629400" y="4038600"/>
            <a:ext cx="2514600" cy="2225675"/>
          </a:xfrm>
          <a:prstGeom prst="rect">
            <a:avLst/>
          </a:prstGeom>
          <a:noFill/>
          <a:ln w="9525">
            <a:noFill/>
            <a:miter lim="800000"/>
            <a:headEnd/>
            <a:tailEnd/>
          </a:ln>
        </p:spPr>
        <p:txBody>
          <a:bodyPr>
            <a:spAutoFit/>
          </a:bodyPr>
          <a:lstStyle/>
          <a:p>
            <a:pPr algn="just">
              <a:spcBef>
                <a:spcPct val="50000"/>
              </a:spcBef>
            </a:pPr>
            <a:r>
              <a:rPr lang="zh-CN" altLang="en-US" sz="2000"/>
              <a:t>正交表的基本性质</a:t>
            </a:r>
          </a:p>
          <a:p>
            <a:pPr algn="just">
              <a:spcBef>
                <a:spcPct val="50000"/>
              </a:spcBef>
            </a:pPr>
            <a:r>
              <a:rPr lang="zh-CN" altLang="en-US" sz="2000"/>
              <a:t>① 任意一列中各种数字出现的次数相等。</a:t>
            </a:r>
          </a:p>
          <a:p>
            <a:pPr>
              <a:spcBef>
                <a:spcPct val="50000"/>
              </a:spcBef>
            </a:pPr>
            <a:r>
              <a:rPr lang="zh-CN" altLang="en-US" sz="2000">
                <a:latin typeface="宋体" charset="-122"/>
              </a:rPr>
              <a:t>②</a:t>
            </a:r>
            <a:r>
              <a:rPr lang="zh-CN" altLang="en-US" sz="2000"/>
              <a:t> </a:t>
            </a:r>
            <a:r>
              <a:rPr lang="zh-CN" altLang="en-US" sz="2000">
                <a:latin typeface="宋体" charset="-122"/>
              </a:rPr>
              <a:t>任意两列在同一行组成的不同数字对的个数相同。</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04800"/>
            <a:ext cx="7772400" cy="304800"/>
          </a:xfrm>
        </p:spPr>
        <p:txBody>
          <a:bodyPr/>
          <a:lstStyle/>
          <a:p>
            <a:pPr algn="l" eaLnBrk="1" hangingPunct="1"/>
            <a:r>
              <a:rPr lang="zh-CN" altLang="en-US" sz="2000" smtClean="0">
                <a:latin typeface="宋体" charset="-122"/>
              </a:rPr>
              <a:t>正交试验设计的依据</a:t>
            </a:r>
            <a:r>
              <a:rPr lang="zh-CN" altLang="en-US" sz="2000" smtClean="0"/>
              <a:t> </a:t>
            </a:r>
          </a:p>
        </p:txBody>
      </p:sp>
      <p:sp>
        <p:nvSpPr>
          <p:cNvPr id="26627" name="Text Box 4"/>
          <p:cNvSpPr txBox="1">
            <a:spLocks noChangeArrowheads="1"/>
          </p:cNvSpPr>
          <p:nvPr/>
        </p:nvSpPr>
        <p:spPr bwMode="auto">
          <a:xfrm>
            <a:off x="228600" y="685800"/>
            <a:ext cx="8915400" cy="1006475"/>
          </a:xfrm>
          <a:prstGeom prst="rect">
            <a:avLst/>
          </a:prstGeom>
          <a:noFill/>
          <a:ln w="9525">
            <a:noFill/>
            <a:miter lim="800000"/>
            <a:headEnd/>
            <a:tailEnd/>
          </a:ln>
        </p:spPr>
        <p:txBody>
          <a:bodyPr>
            <a:spAutoFit/>
          </a:bodyPr>
          <a:lstStyle/>
          <a:p>
            <a:r>
              <a:rPr lang="zh-CN" altLang="en-US" sz="2000">
                <a:latin typeface="宋体" charset="-122"/>
              </a:rPr>
              <a:t>利用正交表的</a:t>
            </a:r>
            <a:r>
              <a:rPr lang="zh-CN" altLang="en-US" sz="2000"/>
              <a:t>“</a:t>
            </a:r>
            <a:r>
              <a:rPr lang="zh-CN" altLang="en-US" sz="2000">
                <a:latin typeface="宋体" charset="-122"/>
              </a:rPr>
              <a:t>均匀分散性</a:t>
            </a:r>
            <a:r>
              <a:rPr lang="zh-CN" altLang="en-US" sz="2000"/>
              <a:t>”</a:t>
            </a:r>
            <a:r>
              <a:rPr lang="zh-CN" altLang="en-US" sz="2000">
                <a:latin typeface="宋体" charset="-122"/>
              </a:rPr>
              <a:t>与</a:t>
            </a:r>
            <a:r>
              <a:rPr lang="zh-CN" altLang="en-US" sz="2000"/>
              <a:t>“</a:t>
            </a:r>
            <a:r>
              <a:rPr lang="zh-CN" altLang="en-US" sz="2000">
                <a:latin typeface="宋体" charset="-122"/>
              </a:rPr>
              <a:t>整体可比性</a:t>
            </a:r>
            <a:r>
              <a:rPr lang="zh-CN" altLang="en-US" sz="2000"/>
              <a:t>”</a:t>
            </a:r>
            <a:r>
              <a:rPr lang="zh-CN" altLang="en-US" sz="2000">
                <a:latin typeface="宋体" charset="-122"/>
              </a:rPr>
              <a:t>的特征，代表性强，效率高。</a:t>
            </a:r>
          </a:p>
          <a:p>
            <a:pPr algn="just"/>
            <a:r>
              <a:rPr lang="zh-CN" altLang="en-US" sz="2000">
                <a:latin typeface="宋体" charset="-122"/>
              </a:rPr>
              <a:t>对全体因素来说是部分试验，但对其中任意两个因素来说，则是具有相同重复次数的全面试验</a:t>
            </a:r>
            <a:r>
              <a:rPr lang="zh-CN" altLang="en-US" sz="2000"/>
              <a:t> </a:t>
            </a:r>
          </a:p>
        </p:txBody>
      </p:sp>
      <p:pic>
        <p:nvPicPr>
          <p:cNvPr id="26628" name="Picture 5"/>
          <p:cNvPicPr>
            <a:picLocks noChangeAspect="1" noChangeArrowheads="1"/>
          </p:cNvPicPr>
          <p:nvPr/>
        </p:nvPicPr>
        <p:blipFill>
          <a:blip r:embed="rId2" cstate="print"/>
          <a:srcRect l="12000" t="22000" r="7001" b="22000"/>
          <a:stretch>
            <a:fillRect/>
          </a:stretch>
        </p:blipFill>
        <p:spPr bwMode="auto">
          <a:xfrm>
            <a:off x="381000" y="1905000"/>
            <a:ext cx="87630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l="3000" t="23334" r="17999" b="15334"/>
          <a:stretch>
            <a:fillRect/>
          </a:stretch>
        </p:blipFill>
        <p:spPr bwMode="auto">
          <a:xfrm>
            <a:off x="0" y="533400"/>
            <a:ext cx="91440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7"/>
          <p:cNvPicPr>
            <a:picLocks noChangeAspect="1" noChangeArrowheads="1"/>
          </p:cNvPicPr>
          <p:nvPr/>
        </p:nvPicPr>
        <p:blipFill>
          <a:blip r:embed="rId2" cstate="print"/>
          <a:srcRect l="10001" t="17999" r="14000" b="127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p:cNvPicPr>
            <a:picLocks noChangeAspect="1" noChangeArrowheads="1"/>
          </p:cNvPicPr>
          <p:nvPr/>
        </p:nvPicPr>
        <p:blipFill>
          <a:blip r:embed="rId2" cstate="print"/>
          <a:srcRect l="3999" t="14000" r="14999" b="2200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09800"/>
            <a:ext cx="7772400" cy="457200"/>
          </a:xfrm>
        </p:spPr>
        <p:txBody>
          <a:bodyPr/>
          <a:lstStyle/>
          <a:p>
            <a:pPr algn="l" eaLnBrk="1" hangingPunct="1"/>
            <a:r>
              <a:rPr lang="zh-CN" altLang="en-US" sz="2000" b="1" smtClean="0">
                <a:latin typeface="宋体" charset="-122"/>
              </a:rPr>
              <a:t>用正交表确定试验方案的步骤</a:t>
            </a:r>
            <a:r>
              <a:rPr lang="zh-CN" altLang="en-US" sz="2000" smtClean="0"/>
              <a:t> </a:t>
            </a:r>
          </a:p>
        </p:txBody>
      </p:sp>
      <p:sp>
        <p:nvSpPr>
          <p:cNvPr id="26628" name="Text Box 4"/>
          <p:cNvSpPr txBox="1">
            <a:spLocks noChangeArrowheads="1"/>
          </p:cNvSpPr>
          <p:nvPr/>
        </p:nvSpPr>
        <p:spPr bwMode="auto">
          <a:xfrm>
            <a:off x="304800" y="304800"/>
            <a:ext cx="8610600" cy="1587500"/>
          </a:xfrm>
          <a:prstGeom prst="rect">
            <a:avLst/>
          </a:prstGeom>
          <a:noFill/>
          <a:ln w="9525">
            <a:noFill/>
            <a:miter lim="800000"/>
            <a:headEnd/>
            <a:tailEnd/>
          </a:ln>
          <a:effectLst/>
        </p:spPr>
        <p:txBody>
          <a:bodyPr>
            <a:spAutoFit/>
          </a:bodyPr>
          <a:lstStyle/>
          <a:p>
            <a:pPr algn="just">
              <a:spcBef>
                <a:spcPct val="30000"/>
              </a:spcBef>
              <a:defRPr/>
            </a:pPr>
            <a:r>
              <a:rPr lang="zh-CN" altLang="en-US" sz="2000" b="1">
                <a:solidFill>
                  <a:schemeClr val="hlink"/>
                </a:solidFill>
                <a:effectLst>
                  <a:outerShdw blurRad="38100" dist="38100" dir="2700000" algn="tl">
                    <a:srgbClr val="000000"/>
                  </a:outerShdw>
                </a:effectLst>
              </a:rPr>
              <a:t>正交表的选用原则：</a:t>
            </a:r>
          </a:p>
          <a:p>
            <a:pPr algn="just">
              <a:spcBef>
                <a:spcPct val="30000"/>
              </a:spcBef>
              <a:defRPr/>
            </a:pPr>
            <a:r>
              <a:rPr lang="zh-CN" altLang="en-US" sz="2000"/>
              <a:t>既能安排下试验的全部因素，又要使部分试验的水平组合数尽可能的少。</a:t>
            </a:r>
          </a:p>
          <a:p>
            <a:pPr>
              <a:spcBef>
                <a:spcPct val="30000"/>
              </a:spcBef>
              <a:defRPr/>
            </a:pPr>
            <a:r>
              <a:rPr lang="zh-CN" altLang="en-US" sz="2000">
                <a:latin typeface="宋体" charset="-122"/>
              </a:rPr>
              <a:t>首先看水平数，使试验的水平数和表内可安排的水平数完全相等；</a:t>
            </a:r>
          </a:p>
          <a:p>
            <a:pPr>
              <a:spcBef>
                <a:spcPct val="30000"/>
              </a:spcBef>
              <a:defRPr/>
            </a:pPr>
            <a:r>
              <a:rPr lang="zh-CN" altLang="en-US" sz="2000">
                <a:latin typeface="宋体" charset="-122"/>
              </a:rPr>
              <a:t>其次是看因素的个数，试验的因素数可以少于表中的允许安排的因素数。</a:t>
            </a:r>
            <a:r>
              <a:rPr lang="zh-CN" altLang="en-US" sz="2000"/>
              <a:t> </a:t>
            </a:r>
          </a:p>
        </p:txBody>
      </p:sp>
      <p:pic>
        <p:nvPicPr>
          <p:cNvPr id="26629" name="Picture 5"/>
          <p:cNvPicPr>
            <a:picLocks noChangeAspect="1" noChangeArrowheads="1"/>
          </p:cNvPicPr>
          <p:nvPr/>
        </p:nvPicPr>
        <p:blipFill>
          <a:blip r:embed="rId2" cstate="print"/>
          <a:srcRect l="13000" t="38000" r="14999" b="27333"/>
          <a:stretch>
            <a:fillRect/>
          </a:stretch>
        </p:blipFill>
        <p:spPr bwMode="auto">
          <a:xfrm>
            <a:off x="0" y="2971800"/>
            <a:ext cx="9144000" cy="330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7772400" cy="457200"/>
          </a:xfrm>
        </p:spPr>
        <p:txBody>
          <a:bodyPr/>
          <a:lstStyle/>
          <a:p>
            <a:pPr algn="l" eaLnBrk="1" hangingPunct="1"/>
            <a:r>
              <a:rPr lang="en-US" altLang="zh-CN" sz="2400" b="1" smtClean="0"/>
              <a:t>10.1.2</a:t>
            </a:r>
            <a:r>
              <a:rPr lang="zh-CN" altLang="en-US" sz="2400" b="1" smtClean="0">
                <a:latin typeface="宋体" charset="-122"/>
              </a:rPr>
              <a:t>试验的意义和要求</a:t>
            </a:r>
            <a:r>
              <a:rPr lang="zh-CN" altLang="en-US" sz="2400" smtClean="0"/>
              <a:t> </a:t>
            </a:r>
          </a:p>
        </p:txBody>
      </p:sp>
      <p:sp>
        <p:nvSpPr>
          <p:cNvPr id="69635" name="Text Box 3"/>
          <p:cNvSpPr txBox="1">
            <a:spLocks noChangeArrowheads="1"/>
          </p:cNvSpPr>
          <p:nvPr/>
        </p:nvSpPr>
        <p:spPr bwMode="auto">
          <a:xfrm>
            <a:off x="228600" y="762000"/>
            <a:ext cx="8686800" cy="5957888"/>
          </a:xfrm>
          <a:prstGeom prst="rect">
            <a:avLst/>
          </a:prstGeom>
          <a:noFill/>
          <a:ln w="9525">
            <a:noFill/>
            <a:miter lim="800000"/>
            <a:headEnd/>
            <a:tailEnd/>
          </a:ln>
          <a:effectLst/>
        </p:spPr>
        <p:txBody>
          <a:bodyPr>
            <a:spAutoFit/>
          </a:bodyPr>
          <a:lstStyle/>
          <a:p>
            <a:pPr>
              <a:spcBef>
                <a:spcPct val="50000"/>
              </a:spcBef>
              <a:defRPr/>
            </a:pPr>
            <a:r>
              <a:rPr lang="zh-CN" altLang="en-US" sz="2200" b="1">
                <a:latin typeface="宋体" pitchFamily="2" charset="-122"/>
                <a:ea typeface="宋体" pitchFamily="2" charset="-122"/>
              </a:rPr>
              <a:t>水产科学试验的意义：</a:t>
            </a:r>
            <a:r>
              <a:rPr lang="zh-CN" altLang="en-US" sz="2200">
                <a:latin typeface="宋体" pitchFamily="2" charset="-122"/>
                <a:ea typeface="宋体" pitchFamily="2" charset="-122"/>
              </a:rPr>
              <a:t>试验是水产生产和水产生物科学研究的重要手段之一。</a:t>
            </a:r>
          </a:p>
          <a:p>
            <a:pPr>
              <a:spcBef>
                <a:spcPct val="50000"/>
              </a:spcBef>
              <a:defRPr/>
            </a:pPr>
            <a:r>
              <a:rPr lang="zh-CN" altLang="en-US" sz="2200" b="1">
                <a:latin typeface="宋体" pitchFamily="2" charset="-122"/>
                <a:ea typeface="宋体" pitchFamily="2" charset="-122"/>
              </a:rPr>
              <a:t>水产科学试验的基本要求</a:t>
            </a:r>
            <a:r>
              <a:rPr lang="zh-CN" altLang="en-US" sz="2200">
                <a:latin typeface="宋体" pitchFamily="2" charset="-122"/>
                <a:ea typeface="宋体" pitchFamily="2" charset="-122"/>
              </a:rPr>
              <a:t> </a:t>
            </a:r>
          </a:p>
          <a:p>
            <a:pPr>
              <a:spcBef>
                <a:spcPct val="50000"/>
              </a:spcBef>
              <a:defRPr/>
            </a:pPr>
            <a:r>
              <a:rPr lang="zh-CN" altLang="en-US" sz="2200" b="1">
                <a:effectLst>
                  <a:outerShdw blurRad="38100" dist="38100" dir="2700000" algn="tl">
                    <a:srgbClr val="000000"/>
                  </a:outerShdw>
                </a:effectLst>
                <a:latin typeface="宋体" pitchFamily="2" charset="-122"/>
                <a:ea typeface="宋体" pitchFamily="2" charset="-122"/>
              </a:rPr>
              <a:t>① 试验目的要明确</a:t>
            </a:r>
            <a:r>
              <a:rPr lang="zh-CN" altLang="en-US" sz="2200">
                <a:latin typeface="宋体" pitchFamily="2" charset="-122"/>
                <a:ea typeface="宋体" pitchFamily="2" charset="-122"/>
              </a:rPr>
              <a:t>：抓住当时当地生产实际和科学试验中急需解决的问题  </a:t>
            </a:r>
          </a:p>
          <a:p>
            <a:pPr>
              <a:spcBef>
                <a:spcPct val="50000"/>
              </a:spcBef>
              <a:defRPr/>
            </a:pPr>
            <a:r>
              <a:rPr lang="zh-CN" altLang="en-US" sz="2200" b="1">
                <a:effectLst>
                  <a:outerShdw blurRad="38100" dist="38100" dir="2700000" algn="tl">
                    <a:srgbClr val="000000"/>
                  </a:outerShdw>
                </a:effectLst>
                <a:latin typeface="宋体" pitchFamily="2" charset="-122"/>
                <a:ea typeface="宋体" pitchFamily="2" charset="-122"/>
              </a:rPr>
              <a:t>② 试验对象、试验条件要有代表性</a:t>
            </a:r>
            <a:r>
              <a:rPr lang="zh-CN" altLang="en-US" sz="2200">
                <a:latin typeface="宋体" pitchFamily="2" charset="-122"/>
                <a:ea typeface="宋体" pitchFamily="2" charset="-122"/>
              </a:rPr>
              <a:t>：代表性就是被试对象要适合本地生产，试验条件要能代表将来要推广的自然条件和生产水平，使试验结果能在当时当地条件下得到应用。  </a:t>
            </a:r>
          </a:p>
          <a:p>
            <a:pPr>
              <a:spcBef>
                <a:spcPct val="50000"/>
              </a:spcBef>
              <a:defRPr/>
            </a:pPr>
            <a:r>
              <a:rPr lang="zh-CN" altLang="en-US" sz="2200" b="1">
                <a:effectLst>
                  <a:outerShdw blurRad="38100" dist="38100" dir="2700000" algn="tl">
                    <a:srgbClr val="000000"/>
                  </a:outerShdw>
                </a:effectLst>
                <a:latin typeface="宋体" pitchFamily="2" charset="-122"/>
                <a:ea typeface="宋体" pitchFamily="2" charset="-122"/>
              </a:rPr>
              <a:t>④ 试验结果要可靠</a:t>
            </a:r>
            <a:r>
              <a:rPr lang="zh-CN" altLang="en-US" sz="2200">
                <a:latin typeface="宋体" pitchFamily="2" charset="-122"/>
                <a:ea typeface="宋体" pitchFamily="2" charset="-122"/>
              </a:rPr>
              <a:t>：主要指准确性和精确性，准确性是指试验指标的观察值与其真实值的接近程度，越接近真实值，试验的结果越准确；精确性是指试验中同一指标的重复观察值彼此接近的程度，即试验中的误差的大小，它是可以计算的。试验误差越小，则处理间的比较就越精确 </a:t>
            </a:r>
          </a:p>
          <a:p>
            <a:pPr>
              <a:spcBef>
                <a:spcPct val="50000"/>
              </a:spcBef>
              <a:defRPr/>
            </a:pPr>
            <a:r>
              <a:rPr lang="zh-CN" altLang="en-US" sz="2200" b="1">
                <a:effectLst>
                  <a:outerShdw blurRad="38100" dist="38100" dir="2700000" algn="tl">
                    <a:srgbClr val="000000"/>
                  </a:outerShdw>
                </a:effectLst>
                <a:latin typeface="宋体" pitchFamily="2" charset="-122"/>
                <a:ea typeface="宋体" pitchFamily="2" charset="-122"/>
              </a:rPr>
              <a:t>⑤ 试验结果应具有重演性</a:t>
            </a:r>
            <a:r>
              <a:rPr lang="zh-CN" altLang="en-US" sz="2200">
                <a:latin typeface="宋体" pitchFamily="2" charset="-122"/>
                <a:ea typeface="宋体" pitchFamily="2" charset="-122"/>
              </a:rPr>
              <a:t>：在基本相同的条件下，重复同一试验，能获得相同或类似的结果。重演性验证了试验结果的正确性  </a:t>
            </a:r>
            <a:r>
              <a:rPr lang="zh-CN" altLang="en-US" sz="2200">
                <a:ea typeface="宋体" pitchFamily="2" charset="-122"/>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027"/>
          <p:cNvSpPr txBox="1">
            <a:spLocks noChangeArrowheads="1"/>
          </p:cNvSpPr>
          <p:nvPr/>
        </p:nvSpPr>
        <p:spPr bwMode="auto">
          <a:xfrm>
            <a:off x="179388" y="304800"/>
            <a:ext cx="8686800" cy="701675"/>
          </a:xfrm>
          <a:prstGeom prst="rect">
            <a:avLst/>
          </a:prstGeom>
          <a:noFill/>
          <a:ln w="9525">
            <a:noFill/>
            <a:miter lim="800000"/>
            <a:headEnd/>
            <a:tailEnd/>
          </a:ln>
          <a:effectLst/>
        </p:spPr>
        <p:txBody>
          <a:bodyPr>
            <a:spAutoFit/>
          </a:bodyPr>
          <a:lstStyle/>
          <a:p>
            <a:pPr>
              <a:spcBef>
                <a:spcPct val="50000"/>
              </a:spcBef>
              <a:defRPr/>
            </a:pPr>
            <a:r>
              <a:rPr lang="en-US" altLang="zh-CN" sz="2000" b="1">
                <a:solidFill>
                  <a:schemeClr val="hlink"/>
                </a:solidFill>
                <a:effectLst>
                  <a:outerShdw blurRad="38100" dist="38100" dir="2700000" algn="tl">
                    <a:srgbClr val="000000"/>
                  </a:outerShdw>
                </a:effectLst>
                <a:latin typeface="宋体" charset="-122"/>
              </a:rPr>
              <a:t>①</a:t>
            </a:r>
            <a:r>
              <a:rPr lang="en-US" altLang="zh-CN" sz="2000"/>
              <a:t> </a:t>
            </a:r>
            <a:r>
              <a:rPr lang="zh-CN" altLang="en-US" sz="2000" b="1">
                <a:solidFill>
                  <a:schemeClr val="hlink"/>
                </a:solidFill>
                <a:effectLst>
                  <a:outerShdw blurRad="38100" dist="38100" dir="2700000" algn="tl">
                    <a:srgbClr val="000000"/>
                  </a:outerShdw>
                </a:effectLst>
                <a:latin typeface="宋体" charset="-122"/>
              </a:rPr>
              <a:t>明确试验目的，确定考核指标</a:t>
            </a:r>
            <a:r>
              <a:rPr lang="zh-CN" altLang="en-US" sz="2000"/>
              <a:t>  </a:t>
            </a:r>
            <a:r>
              <a:rPr lang="zh-CN" altLang="en-US" sz="2000">
                <a:latin typeface="宋体" charset="-122"/>
              </a:rPr>
              <a:t>本试验的目的是探讨影响养鱼效果的因素，而考核的指标就是增重。</a:t>
            </a:r>
            <a:r>
              <a:rPr lang="zh-CN" altLang="en-US" sz="2000"/>
              <a:t> </a:t>
            </a:r>
          </a:p>
        </p:txBody>
      </p:sp>
      <p:sp>
        <p:nvSpPr>
          <p:cNvPr id="25604" name="Text Box 1028"/>
          <p:cNvSpPr txBox="1">
            <a:spLocks noChangeArrowheads="1"/>
          </p:cNvSpPr>
          <p:nvPr/>
        </p:nvSpPr>
        <p:spPr bwMode="auto">
          <a:xfrm>
            <a:off x="179388" y="990600"/>
            <a:ext cx="8736012" cy="1311275"/>
          </a:xfrm>
          <a:prstGeom prst="rect">
            <a:avLst/>
          </a:prstGeom>
          <a:noFill/>
          <a:ln w="9525">
            <a:noFill/>
            <a:miter lim="800000"/>
            <a:headEnd/>
            <a:tailEnd/>
          </a:ln>
          <a:effectLst/>
        </p:spPr>
        <p:txBody>
          <a:bodyPr>
            <a:spAutoFit/>
          </a:bodyPr>
          <a:lstStyle/>
          <a:p>
            <a:pPr algn="just">
              <a:spcBef>
                <a:spcPct val="50000"/>
              </a:spcBef>
              <a:defRPr/>
            </a:pPr>
            <a:r>
              <a:rPr lang="en-US" altLang="zh-CN" sz="2000" b="1">
                <a:solidFill>
                  <a:schemeClr val="hlink"/>
                </a:solidFill>
                <a:effectLst>
                  <a:outerShdw blurRad="38100" dist="38100" dir="2700000" algn="tl">
                    <a:srgbClr val="000000"/>
                  </a:outerShdw>
                </a:effectLst>
                <a:latin typeface="宋体" charset="-122"/>
              </a:rPr>
              <a:t>② </a:t>
            </a:r>
            <a:r>
              <a:rPr lang="zh-CN" altLang="en-US" sz="2000" b="1">
                <a:solidFill>
                  <a:schemeClr val="hlink"/>
                </a:solidFill>
                <a:effectLst>
                  <a:outerShdw blurRad="38100" dist="38100" dir="2700000" algn="tl">
                    <a:srgbClr val="000000"/>
                  </a:outerShdw>
                </a:effectLst>
                <a:latin typeface="宋体" charset="-122"/>
              </a:rPr>
              <a:t>挑选因素和水平</a:t>
            </a:r>
            <a:r>
              <a:rPr lang="zh-CN" altLang="en-US" sz="2000">
                <a:latin typeface="宋体" charset="-122"/>
              </a:rPr>
              <a:t>  然后根据生产经验或专业知识，定出选定因素的变化范围。重要的因素或欲详细考察的因素可以多取一些水平；相反，可以少取一些。因素水平选定后，列成因素水平表。如本例考虑了影响养鱼效果的有机肥料用量、放养密度、鱼类配比三个因素。每个因素取三个水平。</a:t>
            </a:r>
            <a:r>
              <a:rPr lang="zh-CN" altLang="en-US" sz="2000"/>
              <a:t> </a:t>
            </a:r>
          </a:p>
        </p:txBody>
      </p:sp>
      <p:sp>
        <p:nvSpPr>
          <p:cNvPr id="25605" name="Text Box 1029"/>
          <p:cNvSpPr txBox="1">
            <a:spLocks noChangeArrowheads="1"/>
          </p:cNvSpPr>
          <p:nvPr/>
        </p:nvSpPr>
        <p:spPr bwMode="auto">
          <a:xfrm>
            <a:off x="179388" y="2193925"/>
            <a:ext cx="8686800" cy="1311275"/>
          </a:xfrm>
          <a:prstGeom prst="rect">
            <a:avLst/>
          </a:prstGeom>
          <a:noFill/>
          <a:ln w="9525">
            <a:noFill/>
            <a:miter lim="800000"/>
            <a:headEnd/>
            <a:tailEnd/>
          </a:ln>
          <a:effectLst/>
        </p:spPr>
        <p:txBody>
          <a:bodyPr>
            <a:spAutoFit/>
          </a:bodyPr>
          <a:lstStyle/>
          <a:p>
            <a:pPr algn="just">
              <a:defRPr/>
            </a:pPr>
            <a:r>
              <a:rPr lang="en-US" altLang="zh-CN" sz="2000" b="1">
                <a:solidFill>
                  <a:schemeClr val="hlink"/>
                </a:solidFill>
                <a:effectLst>
                  <a:outerShdw blurRad="38100" dist="38100" dir="2700000" algn="tl">
                    <a:srgbClr val="000000"/>
                  </a:outerShdw>
                </a:effectLst>
                <a:latin typeface="宋体" charset="-122"/>
              </a:rPr>
              <a:t>③ </a:t>
            </a:r>
            <a:r>
              <a:rPr lang="zh-CN" altLang="en-US" sz="2000" b="1">
                <a:solidFill>
                  <a:schemeClr val="hlink"/>
                </a:solidFill>
                <a:effectLst>
                  <a:outerShdw blurRad="38100" dist="38100" dir="2700000" algn="tl">
                    <a:srgbClr val="000000"/>
                  </a:outerShdw>
                </a:effectLst>
                <a:latin typeface="宋体" charset="-122"/>
              </a:rPr>
              <a:t>选用合适的正交表</a:t>
            </a:r>
            <a:r>
              <a:rPr lang="zh-CN" altLang="en-US" sz="2000"/>
              <a:t>  根据正交表选定原则，选择适合的正交表。</a:t>
            </a:r>
          </a:p>
          <a:p>
            <a:pPr algn="just">
              <a:defRPr/>
            </a:pPr>
            <a:r>
              <a:rPr lang="zh-CN" altLang="en-US" sz="2000"/>
              <a:t>首先考虑本例水平数</a:t>
            </a:r>
            <a:r>
              <a:rPr lang="en-US" altLang="zh-CN" sz="2000"/>
              <a:t>3</a:t>
            </a:r>
            <a:r>
              <a:rPr lang="zh-CN" altLang="en-US" sz="2000"/>
              <a:t>，就要选正好是</a:t>
            </a:r>
            <a:r>
              <a:rPr lang="en-US" altLang="zh-CN" sz="2000"/>
              <a:t>3</a:t>
            </a:r>
            <a:r>
              <a:rPr lang="zh-CN" altLang="en-US" sz="2000"/>
              <a:t>水平的正交表。</a:t>
            </a:r>
          </a:p>
          <a:p>
            <a:pPr>
              <a:defRPr/>
            </a:pPr>
            <a:r>
              <a:rPr lang="zh-CN" altLang="en-US" sz="2000">
                <a:latin typeface="宋体" charset="-122"/>
              </a:rPr>
              <a:t>其次考虑因素也是</a:t>
            </a:r>
            <a:r>
              <a:rPr lang="en-US" altLang="zh-CN" sz="2000"/>
              <a:t>3</a:t>
            </a:r>
            <a:r>
              <a:rPr lang="zh-CN" altLang="en-US" sz="2000">
                <a:latin typeface="宋体" charset="-122"/>
              </a:rPr>
              <a:t>，可以选</a:t>
            </a:r>
            <a:r>
              <a:rPr lang="en-US" altLang="zh-CN" sz="2000"/>
              <a:t>3</a:t>
            </a:r>
            <a:r>
              <a:rPr lang="zh-CN" altLang="en-US" sz="2000">
                <a:latin typeface="宋体" charset="-122"/>
              </a:rPr>
              <a:t>因素的正交表，也可以选多于</a:t>
            </a:r>
            <a:r>
              <a:rPr lang="en-US" altLang="zh-CN" sz="2000"/>
              <a:t>3</a:t>
            </a:r>
            <a:r>
              <a:rPr lang="zh-CN" altLang="en-US" sz="2000">
                <a:latin typeface="宋体" charset="-122"/>
              </a:rPr>
              <a:t>因素的正交表。如</a:t>
            </a:r>
            <a:r>
              <a:rPr lang="en-US" altLang="zh-CN" sz="2000"/>
              <a:t>L</a:t>
            </a:r>
            <a:r>
              <a:rPr lang="en-US" altLang="zh-CN" sz="2000" baseline="-30000"/>
              <a:t>9</a:t>
            </a:r>
            <a:r>
              <a:rPr lang="zh-CN" altLang="en-US" sz="2000">
                <a:latin typeface="宋体" charset="-122"/>
              </a:rPr>
              <a:t>（</a:t>
            </a:r>
            <a:r>
              <a:rPr lang="en-US" altLang="zh-CN" sz="2000"/>
              <a:t>3</a:t>
            </a:r>
            <a:r>
              <a:rPr lang="en-US" altLang="zh-CN" sz="2000" baseline="30000"/>
              <a:t>4</a:t>
            </a:r>
            <a:r>
              <a:rPr lang="zh-CN" altLang="en-US" sz="2000">
                <a:latin typeface="宋体" charset="-122"/>
              </a:rPr>
              <a:t>）、</a:t>
            </a:r>
            <a:r>
              <a:rPr lang="en-US" altLang="zh-CN" sz="2000"/>
              <a:t>L</a:t>
            </a:r>
            <a:r>
              <a:rPr lang="en-US" altLang="zh-CN" sz="2000" baseline="-30000"/>
              <a:t>27</a:t>
            </a:r>
            <a:r>
              <a:rPr lang="zh-CN" altLang="en-US" sz="2000">
                <a:latin typeface="宋体" charset="-122"/>
              </a:rPr>
              <a:t>（</a:t>
            </a:r>
            <a:r>
              <a:rPr lang="en-US" altLang="zh-CN" sz="2000"/>
              <a:t>3</a:t>
            </a:r>
            <a:r>
              <a:rPr lang="en-US" altLang="zh-CN" sz="2000" baseline="30000"/>
              <a:t>13</a:t>
            </a:r>
            <a:r>
              <a:rPr lang="zh-CN" altLang="en-US" sz="2000">
                <a:latin typeface="宋体" charset="-122"/>
              </a:rPr>
              <a:t>）</a:t>
            </a:r>
            <a:r>
              <a:rPr lang="zh-CN" altLang="en-US" sz="2000"/>
              <a:t> </a:t>
            </a:r>
          </a:p>
        </p:txBody>
      </p:sp>
      <p:sp>
        <p:nvSpPr>
          <p:cNvPr id="25606" name="Text Box 1030"/>
          <p:cNvSpPr txBox="1">
            <a:spLocks noChangeArrowheads="1"/>
          </p:cNvSpPr>
          <p:nvPr/>
        </p:nvSpPr>
        <p:spPr bwMode="auto">
          <a:xfrm>
            <a:off x="179388" y="3525838"/>
            <a:ext cx="8686800" cy="1006475"/>
          </a:xfrm>
          <a:prstGeom prst="rect">
            <a:avLst/>
          </a:prstGeom>
          <a:noFill/>
          <a:ln w="9525">
            <a:noFill/>
            <a:miter lim="800000"/>
            <a:headEnd/>
            <a:tailEnd/>
          </a:ln>
          <a:effectLst/>
        </p:spPr>
        <p:txBody>
          <a:bodyPr>
            <a:spAutoFit/>
          </a:bodyPr>
          <a:lstStyle/>
          <a:p>
            <a:pPr algn="just">
              <a:defRPr/>
            </a:pPr>
            <a:r>
              <a:rPr lang="en-US" altLang="zh-CN" sz="2000" b="1">
                <a:solidFill>
                  <a:schemeClr val="hlink"/>
                </a:solidFill>
                <a:effectLst>
                  <a:outerShdw blurRad="38100" dist="38100" dir="2700000" algn="tl">
                    <a:srgbClr val="000000"/>
                  </a:outerShdw>
                </a:effectLst>
                <a:latin typeface="宋体" charset="-122"/>
              </a:rPr>
              <a:t>④ </a:t>
            </a:r>
            <a:r>
              <a:rPr lang="zh-CN" altLang="en-US" sz="2000" b="1">
                <a:solidFill>
                  <a:schemeClr val="hlink"/>
                </a:solidFill>
                <a:effectLst>
                  <a:outerShdw blurRad="38100" dist="38100" dir="2700000" algn="tl">
                    <a:srgbClr val="000000"/>
                  </a:outerShdw>
                </a:effectLst>
                <a:latin typeface="宋体" charset="-122"/>
              </a:rPr>
              <a:t>作表头设计</a:t>
            </a:r>
            <a:r>
              <a:rPr lang="zh-CN" altLang="en-US" sz="2000"/>
              <a:t>  首先抄好选用的表，然后将各因素、水平填入即可。</a:t>
            </a:r>
          </a:p>
          <a:p>
            <a:pPr>
              <a:defRPr/>
            </a:pPr>
            <a:r>
              <a:rPr lang="zh-CN" altLang="en-US" sz="2000">
                <a:latin typeface="宋体" charset="-122"/>
              </a:rPr>
              <a:t>不考虑交互作用时，哪一因素放到哪一列，原则上是随意的，只要每一因素占一列即可；若考虑交互作用，就应按指定的列安排，不能任意放置。</a:t>
            </a:r>
            <a:r>
              <a:rPr lang="zh-CN" altLang="en-US" sz="2000"/>
              <a:t> </a:t>
            </a:r>
          </a:p>
        </p:txBody>
      </p:sp>
      <p:sp>
        <p:nvSpPr>
          <p:cNvPr id="25607" name="Text Box 1031"/>
          <p:cNvSpPr txBox="1">
            <a:spLocks noChangeArrowheads="1"/>
          </p:cNvSpPr>
          <p:nvPr/>
        </p:nvSpPr>
        <p:spPr bwMode="auto">
          <a:xfrm>
            <a:off x="179388" y="4648200"/>
            <a:ext cx="8659812" cy="1006475"/>
          </a:xfrm>
          <a:prstGeom prst="rect">
            <a:avLst/>
          </a:prstGeom>
          <a:noFill/>
          <a:ln w="9525">
            <a:noFill/>
            <a:miter lim="800000"/>
            <a:headEnd/>
            <a:tailEnd/>
          </a:ln>
          <a:effectLst/>
        </p:spPr>
        <p:txBody>
          <a:bodyPr>
            <a:spAutoFit/>
          </a:bodyPr>
          <a:lstStyle/>
          <a:p>
            <a:pPr>
              <a:spcBef>
                <a:spcPct val="50000"/>
              </a:spcBef>
              <a:defRPr/>
            </a:pPr>
            <a:r>
              <a:rPr lang="en-US" altLang="zh-CN" sz="2000" b="1">
                <a:solidFill>
                  <a:schemeClr val="hlink"/>
                </a:solidFill>
                <a:effectLst>
                  <a:outerShdw blurRad="38100" dist="38100" dir="2700000" algn="tl">
                    <a:srgbClr val="000000"/>
                  </a:outerShdw>
                </a:effectLst>
                <a:latin typeface="宋体" charset="-122"/>
              </a:rPr>
              <a:t>⑤ </a:t>
            </a:r>
            <a:r>
              <a:rPr lang="zh-CN" altLang="en-US" sz="2000" b="1">
                <a:solidFill>
                  <a:schemeClr val="hlink"/>
                </a:solidFill>
                <a:effectLst>
                  <a:outerShdw blurRad="38100" dist="38100" dir="2700000" algn="tl">
                    <a:srgbClr val="000000"/>
                  </a:outerShdw>
                </a:effectLst>
                <a:latin typeface="宋体" charset="-122"/>
              </a:rPr>
              <a:t>列出试验方案</a:t>
            </a:r>
            <a:r>
              <a:rPr lang="zh-CN" altLang="en-US" sz="2000"/>
              <a:t>  </a:t>
            </a:r>
            <a:r>
              <a:rPr lang="zh-CN" altLang="en-US" sz="2000">
                <a:latin typeface="宋体" charset="-122"/>
              </a:rPr>
              <a:t>对表头上所有因素的各列中的数字换成因素的实际水平，然后列成试验方案，即把实际考虑的各因素各水平填写在正交表的相应位置上，即成试验方案</a:t>
            </a:r>
            <a:r>
              <a:rPr lang="zh-CN" altLang="en-US" sz="2000"/>
              <a:t> </a:t>
            </a:r>
          </a:p>
        </p:txBody>
      </p:sp>
      <p:sp>
        <p:nvSpPr>
          <p:cNvPr id="25608" name="Text Box 1032"/>
          <p:cNvSpPr txBox="1">
            <a:spLocks noChangeArrowheads="1"/>
          </p:cNvSpPr>
          <p:nvPr/>
        </p:nvSpPr>
        <p:spPr bwMode="auto">
          <a:xfrm>
            <a:off x="179388" y="5791200"/>
            <a:ext cx="8659812" cy="701675"/>
          </a:xfrm>
          <a:prstGeom prst="rect">
            <a:avLst/>
          </a:prstGeom>
          <a:noFill/>
          <a:ln w="9525">
            <a:noFill/>
            <a:miter lim="800000"/>
            <a:headEnd/>
            <a:tailEnd/>
          </a:ln>
          <a:effectLst/>
        </p:spPr>
        <p:txBody>
          <a:bodyPr>
            <a:spAutoFit/>
          </a:bodyPr>
          <a:lstStyle/>
          <a:p>
            <a:pPr>
              <a:spcBef>
                <a:spcPct val="50000"/>
              </a:spcBef>
              <a:defRPr/>
            </a:pPr>
            <a:r>
              <a:rPr lang="en-US" altLang="zh-CN" sz="2000" b="1">
                <a:solidFill>
                  <a:schemeClr val="hlink"/>
                </a:solidFill>
                <a:effectLst>
                  <a:outerShdw blurRad="38100" dist="38100" dir="2700000" algn="tl">
                    <a:srgbClr val="000000"/>
                  </a:outerShdw>
                </a:effectLst>
                <a:latin typeface="宋体" charset="-122"/>
              </a:rPr>
              <a:t>⑥ </a:t>
            </a:r>
            <a:r>
              <a:rPr lang="zh-CN" altLang="en-US" sz="2000" b="1">
                <a:solidFill>
                  <a:schemeClr val="hlink"/>
                </a:solidFill>
                <a:effectLst>
                  <a:outerShdw blurRad="38100" dist="38100" dir="2700000" algn="tl">
                    <a:srgbClr val="000000"/>
                  </a:outerShdw>
                </a:effectLst>
                <a:latin typeface="宋体" charset="-122"/>
              </a:rPr>
              <a:t>实施设计方案</a:t>
            </a:r>
            <a:r>
              <a:rPr lang="zh-CN" altLang="en-US" sz="2000"/>
              <a:t>  </a:t>
            </a:r>
            <a:r>
              <a:rPr lang="zh-CN" altLang="en-US" sz="2000">
                <a:latin typeface="宋体" charset="-122"/>
              </a:rPr>
              <a:t>表头设计好后就等于完成了设计方案，然后根据方案要求进行实施，</a:t>
            </a:r>
            <a:r>
              <a:rPr lang="zh-CN" altLang="en-US" sz="2000"/>
              <a:t> </a:t>
            </a:r>
          </a:p>
        </p:txBody>
      </p:sp>
      <p:pic>
        <p:nvPicPr>
          <p:cNvPr id="25609" name="Picture 1033"/>
          <p:cNvPicPr>
            <a:picLocks noChangeAspect="1" noChangeArrowheads="1"/>
          </p:cNvPicPr>
          <p:nvPr/>
        </p:nvPicPr>
        <p:blipFill>
          <a:blip r:embed="rId2" cstate="print"/>
          <a:srcRect l="3999" t="12666" r="14999" b="14000"/>
          <a:stretch>
            <a:fillRect/>
          </a:stretch>
        </p:blipFill>
        <p:spPr bwMode="auto">
          <a:xfrm>
            <a:off x="304800" y="457200"/>
            <a:ext cx="8458200" cy="574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5609"/>
                                        </p:tgtEl>
                                        <p:attrNameLst>
                                          <p:attrName>style.visibility</p:attrName>
                                        </p:attrNameLst>
                                      </p:cBhvr>
                                      <p:to>
                                        <p:strVal val="visible"/>
                                      </p:to>
                                    </p:set>
                                  </p:childTnLst>
                                  <p:subTnLst>
                                    <p:set>
                                      <p:cBhvr override="childStyle">
                                        <p:cTn dur="1" fill="hold" display="0" masterRel="nextClick" afterEffect="1"/>
                                        <p:tgtEl>
                                          <p:spTgt spid="2560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autoUpdateAnimBg="0"/>
      <p:bldP spid="25606" grpId="0" autoUpdateAnimBg="0"/>
      <p:bldP spid="25607" grpId="0" autoUpdateAnimBg="0"/>
      <p:bldP spid="2560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7772400" cy="685800"/>
          </a:xfrm>
        </p:spPr>
        <p:txBody>
          <a:bodyPr/>
          <a:lstStyle/>
          <a:p>
            <a:pPr algn="l" eaLnBrk="1" hangingPunct="1"/>
            <a:r>
              <a:rPr lang="zh-CN" altLang="en-US" sz="2000" b="1" smtClean="0">
                <a:latin typeface="宋体" charset="-122"/>
              </a:rPr>
              <a:t>正交试验结果的统计分析</a:t>
            </a:r>
            <a:r>
              <a:rPr lang="zh-CN" altLang="en-US" sz="2000" smtClean="0"/>
              <a:t> </a:t>
            </a:r>
            <a:br>
              <a:rPr lang="zh-CN" altLang="en-US" sz="2000" smtClean="0"/>
            </a:br>
            <a:r>
              <a:rPr lang="zh-CN" altLang="en-US" sz="2000" smtClean="0">
                <a:solidFill>
                  <a:schemeClr val="tx1"/>
                </a:solidFill>
                <a:latin typeface="宋体" charset="-122"/>
              </a:rPr>
              <a:t>直观分析法和方差分析法</a:t>
            </a:r>
            <a:r>
              <a:rPr lang="zh-CN" altLang="en-US" sz="2000" smtClean="0"/>
              <a:t> </a:t>
            </a:r>
          </a:p>
        </p:txBody>
      </p:sp>
      <p:pic>
        <p:nvPicPr>
          <p:cNvPr id="27652" name="Picture 4"/>
          <p:cNvPicPr>
            <a:picLocks noChangeAspect="1" noChangeArrowheads="1"/>
          </p:cNvPicPr>
          <p:nvPr/>
        </p:nvPicPr>
        <p:blipFill>
          <a:blip r:embed="rId2" cstate="print"/>
          <a:srcRect l="13000" t="12666" r="16000" b="15334"/>
          <a:stretch>
            <a:fillRect/>
          </a:stretch>
        </p:blipFill>
        <p:spPr bwMode="auto">
          <a:xfrm>
            <a:off x="381000" y="990600"/>
            <a:ext cx="8382000" cy="556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26"/>
          <p:cNvPicPr>
            <a:picLocks noChangeAspect="1" noChangeArrowheads="1"/>
          </p:cNvPicPr>
          <p:nvPr/>
        </p:nvPicPr>
        <p:blipFill>
          <a:blip r:embed="rId2" cstate="print"/>
          <a:srcRect l="5000" t="15334" r="8000" b="16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p:cNvPicPr>
            <a:picLocks noChangeAspect="1" noChangeArrowheads="1"/>
          </p:cNvPicPr>
          <p:nvPr/>
        </p:nvPicPr>
        <p:blipFill>
          <a:blip r:embed="rId2" cstate="print"/>
          <a:srcRect l="11000" t="7333" r="10001" b="1533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26"/>
          <p:cNvPicPr>
            <a:picLocks noChangeAspect="1" noChangeArrowheads="1"/>
          </p:cNvPicPr>
          <p:nvPr/>
        </p:nvPicPr>
        <p:blipFill>
          <a:blip r:embed="rId2" cstate="print"/>
          <a:srcRect l="14000" t="11333" r="14000" b="10001"/>
          <a:stretch>
            <a:fillRect/>
          </a:stretch>
        </p:blipFill>
        <p:spPr bwMode="auto">
          <a:xfrm>
            <a:off x="0" y="0"/>
            <a:ext cx="9144000" cy="680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p:cNvPicPr>
            <a:picLocks noChangeAspect="1" noChangeArrowheads="1"/>
          </p:cNvPicPr>
          <p:nvPr/>
        </p:nvPicPr>
        <p:blipFill>
          <a:blip r:embed="rId2" cstate="print"/>
          <a:srcRect l="2000" t="4666" r="7001" b="8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p:cNvPicPr>
            <a:picLocks noChangeAspect="1" noChangeArrowheads="1"/>
          </p:cNvPicPr>
          <p:nvPr/>
        </p:nvPicPr>
        <p:blipFill>
          <a:blip r:embed="rId2" cstate="print"/>
          <a:srcRect l="10001" t="12666" r="13000" b="1533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7772400" cy="228600"/>
          </a:xfrm>
        </p:spPr>
        <p:txBody>
          <a:bodyPr/>
          <a:lstStyle/>
          <a:p>
            <a:pPr algn="l" eaLnBrk="1" hangingPunct="1"/>
            <a:r>
              <a:rPr lang="zh-CN" altLang="en-US" sz="2000" smtClean="0">
                <a:latin typeface="宋体" charset="-122"/>
              </a:rPr>
              <a:t>有交互作用的方差分析</a:t>
            </a:r>
            <a:r>
              <a:rPr lang="zh-CN" altLang="en-US" sz="2000" smtClean="0"/>
              <a:t> </a:t>
            </a:r>
          </a:p>
        </p:txBody>
      </p:sp>
      <p:sp>
        <p:nvSpPr>
          <p:cNvPr id="38915" name="Text Box 4"/>
          <p:cNvSpPr txBox="1">
            <a:spLocks noChangeArrowheads="1"/>
          </p:cNvSpPr>
          <p:nvPr/>
        </p:nvSpPr>
        <p:spPr bwMode="auto">
          <a:xfrm>
            <a:off x="228600" y="533400"/>
            <a:ext cx="8915400" cy="396875"/>
          </a:xfrm>
          <a:prstGeom prst="rect">
            <a:avLst/>
          </a:prstGeom>
          <a:noFill/>
          <a:ln w="9525">
            <a:noFill/>
            <a:miter lim="800000"/>
            <a:headEnd/>
            <a:tailEnd/>
          </a:ln>
        </p:spPr>
        <p:txBody>
          <a:bodyPr>
            <a:spAutoFit/>
          </a:bodyPr>
          <a:lstStyle/>
          <a:p>
            <a:pPr>
              <a:spcBef>
                <a:spcPct val="50000"/>
              </a:spcBef>
            </a:pPr>
            <a:r>
              <a:rPr lang="zh-CN" altLang="en-US" sz="2000">
                <a:latin typeface="宋体" charset="-122"/>
              </a:rPr>
              <a:t>安排</a:t>
            </a:r>
            <a:r>
              <a:rPr lang="en-US" altLang="zh-CN" sz="2000"/>
              <a:t>A</a:t>
            </a:r>
            <a:r>
              <a:rPr lang="zh-CN" altLang="en-US" sz="2000">
                <a:latin typeface="宋体" charset="-122"/>
              </a:rPr>
              <a:t>、</a:t>
            </a:r>
            <a:r>
              <a:rPr lang="en-US" altLang="zh-CN" sz="2000"/>
              <a:t>B</a:t>
            </a:r>
            <a:r>
              <a:rPr lang="zh-CN" altLang="en-US" sz="2000">
                <a:latin typeface="宋体" charset="-122"/>
              </a:rPr>
              <a:t>、</a:t>
            </a:r>
            <a:r>
              <a:rPr lang="en-US" altLang="zh-CN" sz="2000"/>
              <a:t>C</a:t>
            </a:r>
            <a:r>
              <a:rPr lang="zh-CN" altLang="en-US" sz="2000">
                <a:latin typeface="宋体" charset="-122"/>
              </a:rPr>
              <a:t>，并考虑存在</a:t>
            </a:r>
            <a:r>
              <a:rPr lang="en-US" altLang="zh-CN" sz="2000"/>
              <a:t>A</a:t>
            </a:r>
            <a:r>
              <a:rPr lang="en-US" altLang="zh-CN" sz="2000">
                <a:sym typeface="Symbol" pitchFamily="18" charset="2"/>
              </a:rPr>
              <a:t></a:t>
            </a:r>
            <a:r>
              <a:rPr lang="en-US" altLang="zh-CN" sz="2000"/>
              <a:t>B</a:t>
            </a:r>
            <a:r>
              <a:rPr lang="zh-CN" altLang="en-US" sz="2000">
                <a:latin typeface="宋体" charset="-122"/>
              </a:rPr>
              <a:t>、</a:t>
            </a:r>
            <a:r>
              <a:rPr lang="en-US" altLang="zh-CN" sz="2000"/>
              <a:t>A</a:t>
            </a:r>
            <a:r>
              <a:rPr lang="en-US" altLang="zh-CN" sz="2000">
                <a:sym typeface="Symbol" pitchFamily="18" charset="2"/>
              </a:rPr>
              <a:t></a:t>
            </a:r>
            <a:r>
              <a:rPr lang="en-US" altLang="zh-CN" sz="2000"/>
              <a:t>C</a:t>
            </a:r>
            <a:r>
              <a:rPr lang="zh-CN" altLang="en-US" sz="2000">
                <a:latin typeface="宋体" charset="-122"/>
              </a:rPr>
              <a:t>、</a:t>
            </a:r>
            <a:r>
              <a:rPr lang="en-US" altLang="zh-CN" sz="2000"/>
              <a:t>B</a:t>
            </a:r>
            <a:r>
              <a:rPr lang="en-US" altLang="zh-CN" sz="2000">
                <a:sym typeface="Symbol" pitchFamily="18" charset="2"/>
              </a:rPr>
              <a:t></a:t>
            </a:r>
            <a:r>
              <a:rPr lang="en-US" altLang="zh-CN" sz="2000"/>
              <a:t>C</a:t>
            </a:r>
            <a:r>
              <a:rPr lang="zh-CN" altLang="en-US" sz="2000">
                <a:latin typeface="宋体" charset="-122"/>
              </a:rPr>
              <a:t>的交互作用，以</a:t>
            </a:r>
            <a:r>
              <a:rPr lang="en-US" altLang="zh-CN" sz="2000"/>
              <a:t>L</a:t>
            </a:r>
            <a:r>
              <a:rPr lang="en-US" altLang="zh-CN" sz="2000" baseline="-30000"/>
              <a:t>8</a:t>
            </a:r>
            <a:r>
              <a:rPr lang="en-US" altLang="zh-CN" sz="2000"/>
              <a:t>(2</a:t>
            </a:r>
            <a:r>
              <a:rPr lang="en-US" altLang="zh-CN" sz="2000" baseline="30000"/>
              <a:t>7</a:t>
            </a:r>
            <a:r>
              <a:rPr lang="en-US" altLang="zh-CN" sz="2000"/>
              <a:t>)</a:t>
            </a:r>
            <a:r>
              <a:rPr lang="zh-CN" altLang="en-US" sz="2000">
                <a:latin typeface="宋体" charset="-122"/>
              </a:rPr>
              <a:t>正交表为例</a:t>
            </a:r>
          </a:p>
        </p:txBody>
      </p:sp>
      <p:pic>
        <p:nvPicPr>
          <p:cNvPr id="34821" name="Picture 5"/>
          <p:cNvPicPr>
            <a:picLocks noChangeAspect="1" noChangeArrowheads="1"/>
          </p:cNvPicPr>
          <p:nvPr/>
        </p:nvPicPr>
        <p:blipFill>
          <a:blip r:embed="rId2" cstate="print"/>
          <a:srcRect l="14000" t="16190" r="16000" b="23334"/>
          <a:stretch>
            <a:fillRect/>
          </a:stretch>
        </p:blipFill>
        <p:spPr bwMode="auto">
          <a:xfrm>
            <a:off x="457200" y="1295400"/>
            <a:ext cx="8305800" cy="538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14999" t="8667" r="14000" b="7333"/>
          <a:stretch>
            <a:fillRect/>
          </a:stretch>
        </p:blipFill>
        <p:spPr bwMode="auto">
          <a:xfrm>
            <a:off x="0" y="0"/>
            <a:ext cx="914400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14000" t="10001" r="14999" b="2213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04800"/>
            <a:ext cx="7772400" cy="304800"/>
          </a:xfrm>
        </p:spPr>
        <p:txBody>
          <a:bodyPr/>
          <a:lstStyle/>
          <a:p>
            <a:pPr algn="l" eaLnBrk="1" hangingPunct="1"/>
            <a:r>
              <a:rPr lang="en-US" altLang="zh-CN" sz="2000" b="1" smtClean="0"/>
              <a:t>10.1.3</a:t>
            </a:r>
            <a:r>
              <a:rPr lang="zh-CN" altLang="en-US" sz="2000" b="1" smtClean="0">
                <a:latin typeface="宋体" charset="-122"/>
              </a:rPr>
              <a:t>试验种类和试验计划的拟定</a:t>
            </a:r>
            <a:r>
              <a:rPr lang="zh-CN" altLang="en-US" sz="2000" smtClean="0"/>
              <a:t> </a:t>
            </a:r>
          </a:p>
        </p:txBody>
      </p:sp>
      <p:sp>
        <p:nvSpPr>
          <p:cNvPr id="70659" name="Text Box 3"/>
          <p:cNvSpPr txBox="1">
            <a:spLocks noChangeArrowheads="1"/>
          </p:cNvSpPr>
          <p:nvPr/>
        </p:nvSpPr>
        <p:spPr bwMode="auto">
          <a:xfrm>
            <a:off x="228600" y="609600"/>
            <a:ext cx="8915400" cy="1920875"/>
          </a:xfrm>
          <a:prstGeom prst="rect">
            <a:avLst/>
          </a:prstGeom>
          <a:noFill/>
          <a:ln w="9525">
            <a:noFill/>
            <a:miter lim="800000"/>
            <a:headEnd/>
            <a:tailEnd/>
          </a:ln>
          <a:effectLst/>
        </p:spPr>
        <p:txBody>
          <a:bodyPr>
            <a:spAutoFit/>
          </a:bodyPr>
          <a:lstStyle/>
          <a:p>
            <a:pPr algn="just">
              <a:defRPr/>
            </a:pPr>
            <a:r>
              <a:rPr lang="zh-CN" altLang="en-US" sz="2000" b="1" dirty="0">
                <a:ea typeface="宋体" pitchFamily="2" charset="-122"/>
              </a:rPr>
              <a:t>试验种类</a:t>
            </a:r>
            <a:r>
              <a:rPr lang="zh-CN" altLang="en-US" sz="2000" dirty="0">
                <a:ea typeface="宋体" pitchFamily="2" charset="-122"/>
              </a:rPr>
              <a:t> </a:t>
            </a:r>
          </a:p>
          <a:p>
            <a:pPr algn="just">
              <a:defRPr/>
            </a:pPr>
            <a:r>
              <a:rPr lang="zh-CN" altLang="en-US" sz="2000" b="1" dirty="0">
                <a:effectLst>
                  <a:outerShdw blurRad="38100" dist="38100" dir="2700000" algn="tl">
                    <a:srgbClr val="000000"/>
                  </a:outerShdw>
                </a:effectLst>
                <a:ea typeface="宋体" pitchFamily="2" charset="-122"/>
              </a:rPr>
              <a:t>一般调查</a:t>
            </a:r>
            <a:r>
              <a:rPr lang="zh-CN" altLang="en-US" sz="2000" dirty="0">
                <a:ea typeface="宋体" pitchFamily="2" charset="-122"/>
              </a:rPr>
              <a:t>：  通过全面调查或局部调查，从已有的大量事实中总结出事物的规律性。事先列出调查提纲，明确调查目的、要求、范围、数量，掌握大量的资料数据，进行科学统计分析，得出调查结论，作出正确判断，指导生产实践。</a:t>
            </a:r>
          </a:p>
          <a:p>
            <a:pPr algn="just">
              <a:defRPr/>
            </a:pPr>
            <a:r>
              <a:rPr lang="zh-CN" altLang="en-US" sz="2000" b="1" dirty="0">
                <a:effectLst>
                  <a:outerShdw blurRad="38100" dist="38100" dir="2700000" algn="tl">
                    <a:srgbClr val="000000"/>
                  </a:outerShdw>
                </a:effectLst>
                <a:ea typeface="宋体" pitchFamily="2" charset="-122"/>
              </a:rPr>
              <a:t>中小型试验</a:t>
            </a:r>
            <a:r>
              <a:rPr lang="zh-CN" altLang="en-US" sz="2000" dirty="0">
                <a:ea typeface="宋体" pitchFamily="2" charset="-122"/>
              </a:rPr>
              <a:t>：通过一些有代表性的试验对象，在一定的条件下进行带有探索性的研究工作，待找到一定规律后再进行大规模的试验工作。</a:t>
            </a:r>
          </a:p>
        </p:txBody>
      </p:sp>
      <p:sp>
        <p:nvSpPr>
          <p:cNvPr id="70660" name="Text Box 4"/>
          <p:cNvSpPr txBox="1">
            <a:spLocks noChangeArrowheads="1"/>
          </p:cNvSpPr>
          <p:nvPr/>
        </p:nvSpPr>
        <p:spPr bwMode="auto">
          <a:xfrm>
            <a:off x="228600" y="2438400"/>
            <a:ext cx="8915400" cy="2225675"/>
          </a:xfrm>
          <a:prstGeom prst="rect">
            <a:avLst/>
          </a:prstGeom>
          <a:noFill/>
          <a:ln w="9525">
            <a:noFill/>
            <a:miter lim="800000"/>
            <a:headEnd/>
            <a:tailEnd/>
          </a:ln>
          <a:effectLst/>
        </p:spPr>
        <p:txBody>
          <a:bodyPr>
            <a:spAutoFit/>
          </a:bodyPr>
          <a:lstStyle/>
          <a:p>
            <a:pPr algn="just">
              <a:defRPr/>
            </a:pPr>
            <a:r>
              <a:rPr lang="zh-CN" altLang="en-US" sz="2000" b="1">
                <a:solidFill>
                  <a:schemeClr val="tx2"/>
                </a:solidFill>
                <a:effectLst>
                  <a:outerShdw blurRad="38100" dist="38100" dir="2700000" algn="tl">
                    <a:srgbClr val="000000"/>
                  </a:outerShdw>
                </a:effectLst>
                <a:ea typeface="宋体" pitchFamily="2" charset="-122"/>
              </a:rPr>
              <a:t>按试验内容可分为：品种试验、养殖技术试验、品种与养殖技术相结合的试验</a:t>
            </a:r>
            <a:r>
              <a:rPr lang="zh-CN" altLang="en-US" sz="2000">
                <a:latin typeface="宋体" pitchFamily="2" charset="-122"/>
                <a:ea typeface="宋体" pitchFamily="2" charset="-122"/>
              </a:rPr>
              <a:t>。</a:t>
            </a:r>
          </a:p>
          <a:p>
            <a:pPr algn="just">
              <a:defRPr/>
            </a:pPr>
            <a:r>
              <a:rPr lang="zh-CN" altLang="en-US" sz="2000">
                <a:latin typeface="宋体" pitchFamily="2" charset="-122"/>
                <a:ea typeface="宋体" pitchFamily="2" charset="-122"/>
              </a:rPr>
              <a:t>    </a:t>
            </a:r>
            <a:r>
              <a:rPr lang="zh-CN" altLang="en-US" sz="2000" b="1">
                <a:effectLst>
                  <a:outerShdw blurRad="38100" dist="38100" dir="2700000" algn="tl">
                    <a:srgbClr val="000000"/>
                  </a:outerShdw>
                </a:effectLst>
                <a:ea typeface="宋体" pitchFamily="2" charset="-122"/>
              </a:rPr>
              <a:t>品种试验</a:t>
            </a:r>
            <a:r>
              <a:rPr lang="zh-CN" altLang="en-US" sz="2000">
                <a:latin typeface="宋体" pitchFamily="2" charset="-122"/>
                <a:ea typeface="宋体" pitchFamily="2" charset="-122"/>
              </a:rPr>
              <a:t>就是将遗传性不一致的品种在相同的饲养条件下进行的试验或品种杂交效果试验</a:t>
            </a:r>
          </a:p>
          <a:p>
            <a:pPr algn="just">
              <a:defRPr/>
            </a:pPr>
            <a:r>
              <a:rPr lang="zh-CN" altLang="en-US" sz="2000">
                <a:latin typeface="宋体" pitchFamily="2" charset="-122"/>
                <a:ea typeface="宋体" pitchFamily="2" charset="-122"/>
              </a:rPr>
              <a:t>    </a:t>
            </a:r>
            <a:r>
              <a:rPr lang="zh-CN" altLang="en-US" sz="2000" b="1">
                <a:effectLst>
                  <a:outerShdw blurRad="38100" dist="38100" dir="2700000" algn="tl">
                    <a:srgbClr val="000000"/>
                  </a:outerShdw>
                </a:effectLst>
                <a:ea typeface="宋体" pitchFamily="2" charset="-122"/>
              </a:rPr>
              <a:t>养殖技术试验</a:t>
            </a:r>
            <a:r>
              <a:rPr lang="zh-CN" altLang="en-US" sz="2000">
                <a:latin typeface="宋体" pitchFamily="2" charset="-122"/>
                <a:ea typeface="宋体" pitchFamily="2" charset="-122"/>
              </a:rPr>
              <a:t>就是不同放养密度、不同施肥措施、不同光照强度等对水产生物的生长发育或繁殖效果试验</a:t>
            </a:r>
          </a:p>
          <a:p>
            <a:pPr algn="just">
              <a:defRPr/>
            </a:pPr>
            <a:r>
              <a:rPr lang="zh-CN" altLang="en-US" sz="2000">
                <a:latin typeface="宋体" pitchFamily="2" charset="-122"/>
                <a:ea typeface="宋体" pitchFamily="2" charset="-122"/>
              </a:rPr>
              <a:t>    </a:t>
            </a:r>
            <a:r>
              <a:rPr lang="zh-CN" altLang="en-US" sz="2000" b="1">
                <a:effectLst>
                  <a:outerShdw blurRad="38100" dist="38100" dir="2700000" algn="tl">
                    <a:srgbClr val="000000"/>
                  </a:outerShdw>
                </a:effectLst>
                <a:ea typeface="宋体" pitchFamily="2" charset="-122"/>
              </a:rPr>
              <a:t>品种与养殖技术相结合的试验</a:t>
            </a:r>
            <a:r>
              <a:rPr lang="zh-CN" altLang="en-US" sz="2000">
                <a:latin typeface="宋体" pitchFamily="2" charset="-122"/>
                <a:ea typeface="宋体" pitchFamily="2" charset="-122"/>
              </a:rPr>
              <a:t>就是指不同品种在不同养殖技术条件下养殖效果的试验。</a:t>
            </a:r>
          </a:p>
        </p:txBody>
      </p:sp>
      <p:sp>
        <p:nvSpPr>
          <p:cNvPr id="70661" name="Text Box 5"/>
          <p:cNvSpPr txBox="1">
            <a:spLocks noChangeArrowheads="1"/>
          </p:cNvSpPr>
          <p:nvPr/>
        </p:nvSpPr>
        <p:spPr bwMode="auto">
          <a:xfrm>
            <a:off x="228600" y="4572000"/>
            <a:ext cx="8915400" cy="2225675"/>
          </a:xfrm>
          <a:prstGeom prst="rect">
            <a:avLst/>
          </a:prstGeom>
          <a:noFill/>
          <a:ln w="9525">
            <a:noFill/>
            <a:miter lim="800000"/>
            <a:headEnd/>
            <a:tailEnd/>
          </a:ln>
          <a:effectLst/>
        </p:spPr>
        <p:txBody>
          <a:bodyPr>
            <a:spAutoFit/>
          </a:bodyPr>
          <a:lstStyle/>
          <a:p>
            <a:pPr>
              <a:defRPr/>
            </a:pPr>
            <a:r>
              <a:rPr lang="zh-CN" altLang="en-US" sz="2000" b="1">
                <a:solidFill>
                  <a:schemeClr val="tx2"/>
                </a:solidFill>
                <a:effectLst>
                  <a:outerShdw blurRad="38100" dist="38100" dir="2700000" algn="tl">
                    <a:srgbClr val="000000"/>
                  </a:outerShdw>
                </a:effectLst>
                <a:ea typeface="宋体" pitchFamily="2" charset="-122"/>
              </a:rPr>
              <a:t>按试验因素的多少可分为单因素试验和多因素试验。</a:t>
            </a:r>
          </a:p>
          <a:p>
            <a:pPr>
              <a:defRPr/>
            </a:pPr>
            <a:r>
              <a:rPr lang="zh-CN" altLang="en-US" sz="2000" b="1">
                <a:effectLst>
                  <a:outerShdw blurRad="38100" dist="38100" dir="2700000" algn="tl">
                    <a:srgbClr val="000000"/>
                  </a:outerShdw>
                </a:effectLst>
                <a:ea typeface="宋体" pitchFamily="2" charset="-122"/>
              </a:rPr>
              <a:t>单因素试验</a:t>
            </a:r>
            <a:r>
              <a:rPr lang="zh-CN" altLang="en-US" sz="2000">
                <a:latin typeface="宋体" pitchFamily="2" charset="-122"/>
                <a:ea typeface="宋体" pitchFamily="2" charset="-122"/>
              </a:rPr>
              <a:t>：在同一试验中，只研究某一因素的若干处理效果的试验。设计简单、目的明确，结果易分析，但不能了解各种因素的相互关系。</a:t>
            </a:r>
          </a:p>
          <a:p>
            <a:pPr>
              <a:defRPr/>
            </a:pPr>
            <a:r>
              <a:rPr lang="zh-CN" altLang="en-US" sz="2000" b="1">
                <a:effectLst>
                  <a:outerShdw blurRad="38100" dist="38100" dir="2700000" algn="tl">
                    <a:srgbClr val="000000"/>
                  </a:outerShdw>
                </a:effectLst>
                <a:latin typeface="宋体" pitchFamily="2" charset="-122"/>
                <a:ea typeface="宋体" pitchFamily="2" charset="-122"/>
              </a:rPr>
              <a:t>多因素试验</a:t>
            </a:r>
            <a:r>
              <a:rPr lang="zh-CN" altLang="en-US" sz="2000">
                <a:latin typeface="宋体" pitchFamily="2" charset="-122"/>
                <a:ea typeface="宋体" pitchFamily="2" charset="-122"/>
              </a:rPr>
              <a:t>：在同一试验中，同时研究不同水平的两个或两个以上的因素效果的试验。可研究一个因素在另一个因素的各个不同水平上的平均效应，还研究交互作用。利于全面的说明问题，试验效率比单因素试验效率高。但因素过多，试验复杂，交互作用的意义较难说明。要抓住主要矛盾，尽量减少因素个数。 </a:t>
            </a:r>
            <a:r>
              <a:rPr lang="zh-CN" altLang="en-US" sz="2000">
                <a:ea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14999" t="17999" r="14000" b="20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7772400" cy="228600"/>
          </a:xfrm>
        </p:spPr>
        <p:txBody>
          <a:bodyPr/>
          <a:lstStyle/>
          <a:p>
            <a:pPr algn="l" eaLnBrk="1" hangingPunct="1"/>
            <a:r>
              <a:rPr lang="zh-CN" altLang="en-US" sz="2000" b="1" smtClean="0">
                <a:latin typeface="宋体" charset="-122"/>
              </a:rPr>
              <a:t>试验计划、方案的拟定</a:t>
            </a:r>
            <a:r>
              <a:rPr lang="zh-CN" altLang="en-US" sz="2000" smtClean="0"/>
              <a:t> </a:t>
            </a:r>
          </a:p>
        </p:txBody>
      </p:sp>
      <p:sp>
        <p:nvSpPr>
          <p:cNvPr id="9219" name="Text Box 3"/>
          <p:cNvSpPr txBox="1">
            <a:spLocks noChangeArrowheads="1"/>
          </p:cNvSpPr>
          <p:nvPr/>
        </p:nvSpPr>
        <p:spPr bwMode="auto">
          <a:xfrm>
            <a:off x="228600" y="533400"/>
            <a:ext cx="8610600" cy="3444875"/>
          </a:xfrm>
          <a:prstGeom prst="rect">
            <a:avLst/>
          </a:prstGeom>
          <a:noFill/>
          <a:ln w="9525">
            <a:noFill/>
            <a:miter lim="800000"/>
            <a:headEnd/>
            <a:tailEnd/>
          </a:ln>
        </p:spPr>
        <p:txBody>
          <a:bodyPr>
            <a:spAutoFit/>
          </a:bodyPr>
          <a:lstStyle/>
          <a:p>
            <a:pPr algn="just"/>
            <a:r>
              <a:rPr lang="zh-CN" altLang="en-US" sz="2000"/>
              <a:t>试验计划的内容  </a:t>
            </a:r>
          </a:p>
          <a:p>
            <a:pPr algn="just"/>
            <a:r>
              <a:rPr lang="zh-CN" altLang="en-US" sz="2000"/>
              <a:t>① 试验的名称（或题目）  具体明确，主题突出，范围不宜过大</a:t>
            </a:r>
          </a:p>
          <a:p>
            <a:pPr algn="just"/>
            <a:r>
              <a:rPr lang="zh-CN" altLang="en-US" sz="2000"/>
              <a:t>② 目的任务  明确试验的目的性，阐明这个试验在生产上和科研中的意义，以及要解决的问题，把课题中心突出，分清主次。</a:t>
            </a:r>
          </a:p>
          <a:p>
            <a:pPr algn="just"/>
            <a:r>
              <a:rPr lang="zh-CN" altLang="en-US" sz="2000"/>
              <a:t>③ 计划的依据  简要说明以前研究的情况、今后研究途径</a:t>
            </a:r>
          </a:p>
          <a:p>
            <a:pPr algn="just"/>
            <a:r>
              <a:rPr lang="zh-CN" altLang="en-US" sz="2000"/>
              <a:t>④ 试验的内容和方法  </a:t>
            </a:r>
          </a:p>
          <a:p>
            <a:pPr algn="just"/>
            <a:r>
              <a:rPr lang="zh-CN" altLang="en-US" sz="2000"/>
              <a:t>⑤ 试验中应记录的项目</a:t>
            </a:r>
          </a:p>
          <a:p>
            <a:pPr algn="just"/>
            <a:r>
              <a:rPr lang="zh-CN" altLang="en-US" sz="2000"/>
              <a:t>⑥ 确定试验结果的分析方法</a:t>
            </a:r>
          </a:p>
          <a:p>
            <a:pPr algn="just"/>
            <a:r>
              <a:rPr lang="zh-CN" altLang="en-US" sz="2000"/>
              <a:t>⑦ 试验所需的仪器、设备、经费</a:t>
            </a:r>
          </a:p>
          <a:p>
            <a:pPr algn="just"/>
            <a:r>
              <a:rPr lang="zh-CN" altLang="en-US" sz="2000"/>
              <a:t>⑧ 试验的时间、地点、参加人员、协作单位</a:t>
            </a:r>
          </a:p>
          <a:p>
            <a:pPr algn="just"/>
            <a:r>
              <a:rPr lang="zh-CN" altLang="en-US" sz="2000"/>
              <a:t>⑨ 计划书编写人和执行人</a:t>
            </a:r>
          </a:p>
        </p:txBody>
      </p:sp>
      <p:sp>
        <p:nvSpPr>
          <p:cNvPr id="71684" name="Text Box 4"/>
          <p:cNvSpPr txBox="1">
            <a:spLocks noChangeArrowheads="1"/>
          </p:cNvSpPr>
          <p:nvPr/>
        </p:nvSpPr>
        <p:spPr bwMode="auto">
          <a:xfrm>
            <a:off x="304800" y="4191000"/>
            <a:ext cx="8534400" cy="2225675"/>
          </a:xfrm>
          <a:prstGeom prst="rect">
            <a:avLst/>
          </a:prstGeom>
          <a:noFill/>
          <a:ln w="9525">
            <a:noFill/>
            <a:miter lim="800000"/>
            <a:headEnd/>
            <a:tailEnd/>
          </a:ln>
        </p:spPr>
        <p:txBody>
          <a:bodyPr>
            <a:spAutoFit/>
          </a:bodyPr>
          <a:lstStyle/>
          <a:p>
            <a:r>
              <a:rPr lang="zh-CN" altLang="en-US" sz="2000">
                <a:latin typeface="宋体" charset="-122"/>
              </a:rPr>
              <a:t>拟定试验方案的要点</a:t>
            </a:r>
            <a:r>
              <a:rPr lang="zh-CN" altLang="en-US" sz="2000"/>
              <a:t> </a:t>
            </a:r>
          </a:p>
          <a:p>
            <a:r>
              <a:rPr lang="zh-CN" altLang="en-US" sz="2000">
                <a:latin typeface="宋体" charset="-122"/>
              </a:rPr>
              <a:t>试验方案是根据试验目的与要求所拟定的进行比较的一组试验处理的总称</a:t>
            </a:r>
            <a:r>
              <a:rPr lang="zh-CN" altLang="en-US" sz="2000"/>
              <a:t> </a:t>
            </a:r>
          </a:p>
          <a:p>
            <a:r>
              <a:rPr lang="zh-CN" altLang="en-US" sz="2000">
                <a:latin typeface="宋体" charset="-122"/>
              </a:rPr>
              <a:t>①</a:t>
            </a:r>
            <a:r>
              <a:rPr lang="zh-CN" altLang="en-US" sz="2000"/>
              <a:t> </a:t>
            </a:r>
            <a:r>
              <a:rPr lang="zh-CN" altLang="en-US" sz="2000">
                <a:latin typeface="宋体" charset="-122"/>
              </a:rPr>
              <a:t>正确选择试验因素</a:t>
            </a:r>
            <a:r>
              <a:rPr lang="zh-CN" altLang="en-US" sz="2000"/>
              <a:t> </a:t>
            </a:r>
          </a:p>
          <a:p>
            <a:r>
              <a:rPr lang="zh-CN" altLang="en-US" sz="2000">
                <a:latin typeface="宋体" charset="-122"/>
              </a:rPr>
              <a:t>②</a:t>
            </a:r>
            <a:r>
              <a:rPr lang="zh-CN" altLang="en-US" sz="2000"/>
              <a:t> </a:t>
            </a:r>
            <a:r>
              <a:rPr lang="zh-CN" altLang="en-US" sz="2000">
                <a:latin typeface="宋体" charset="-122"/>
              </a:rPr>
              <a:t>合理确定因素水平</a:t>
            </a:r>
            <a:r>
              <a:rPr lang="zh-CN" altLang="en-US" sz="2000"/>
              <a:t> </a:t>
            </a:r>
          </a:p>
          <a:p>
            <a:r>
              <a:rPr lang="zh-CN" altLang="en-US" sz="2000">
                <a:latin typeface="宋体" charset="-122"/>
              </a:rPr>
              <a:t>③</a:t>
            </a:r>
            <a:r>
              <a:rPr lang="zh-CN" altLang="en-US" sz="2000"/>
              <a:t> </a:t>
            </a:r>
            <a:r>
              <a:rPr lang="zh-CN" altLang="en-US" sz="2000">
                <a:latin typeface="宋体" charset="-122"/>
              </a:rPr>
              <a:t>方案中应包括作为比较标准的处理（对照）：要有对照组</a:t>
            </a:r>
            <a:r>
              <a:rPr lang="zh-CN" altLang="en-US" sz="2000"/>
              <a:t> </a:t>
            </a:r>
          </a:p>
          <a:p>
            <a:r>
              <a:rPr lang="zh-CN" altLang="en-US" sz="2000">
                <a:latin typeface="宋体" charset="-122"/>
              </a:rPr>
              <a:t>④</a:t>
            </a:r>
            <a:r>
              <a:rPr lang="zh-CN" altLang="en-US" sz="2000"/>
              <a:t> </a:t>
            </a:r>
            <a:r>
              <a:rPr lang="zh-CN" altLang="en-US" sz="2000">
                <a:latin typeface="宋体" charset="-122"/>
              </a:rPr>
              <a:t>在所比较的处理间应用唯一差异的原则</a:t>
            </a:r>
            <a:r>
              <a:rPr lang="zh-CN" altLang="en-US" sz="2000"/>
              <a:t> ：</a:t>
            </a:r>
            <a:r>
              <a:rPr lang="zh-CN" altLang="en-US" sz="2000">
                <a:latin typeface="宋体" charset="-122"/>
              </a:rPr>
              <a:t>除了试验因素水平不同外，其它条件应完全一致</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28600"/>
            <a:ext cx="7772400" cy="381000"/>
          </a:xfrm>
        </p:spPr>
        <p:txBody>
          <a:bodyPr/>
          <a:lstStyle/>
          <a:p>
            <a:pPr algn="l" eaLnBrk="1" hangingPunct="1"/>
            <a:r>
              <a:rPr lang="en-US" altLang="zh-CN" sz="2000" b="1" smtClean="0"/>
              <a:t>10.1.4</a:t>
            </a:r>
            <a:r>
              <a:rPr lang="zh-CN" altLang="en-US" sz="2000" b="1" smtClean="0">
                <a:latin typeface="宋体" charset="-122"/>
              </a:rPr>
              <a:t>试验设计的基本原则</a:t>
            </a:r>
            <a:r>
              <a:rPr lang="zh-CN" altLang="en-US" sz="2000" smtClean="0"/>
              <a:t> </a:t>
            </a:r>
          </a:p>
        </p:txBody>
      </p:sp>
      <p:sp>
        <p:nvSpPr>
          <p:cNvPr id="8" name="矩形 7"/>
          <p:cNvSpPr/>
          <p:nvPr/>
        </p:nvSpPr>
        <p:spPr>
          <a:xfrm>
            <a:off x="606425" y="2565400"/>
            <a:ext cx="3749675" cy="461963"/>
          </a:xfrm>
          <a:prstGeom prst="rect">
            <a:avLst/>
          </a:prstGeom>
        </p:spPr>
        <p:txBody>
          <a:bodyPr wrap="none">
            <a:spAutoFit/>
          </a:bodyPr>
          <a:lstStyle/>
          <a:p>
            <a:pPr>
              <a:defRPr/>
            </a:pPr>
            <a:r>
              <a:rPr lang="zh-CN" altLang="en-US" b="1" dirty="0">
                <a:solidFill>
                  <a:schemeClr val="tx2"/>
                </a:solidFill>
                <a:effectLst>
                  <a:outerShdw blurRad="38100" dist="38100" dir="2700000" algn="tl">
                    <a:srgbClr val="000000"/>
                  </a:outerShdw>
                </a:effectLst>
                <a:ea typeface="宋体" pitchFamily="2" charset="-122"/>
              </a:rPr>
              <a:t>随机化（</a:t>
            </a:r>
            <a:r>
              <a:rPr lang="en-US" altLang="zh-CN" b="1" dirty="0">
                <a:solidFill>
                  <a:schemeClr val="tx2"/>
                </a:solidFill>
                <a:effectLst>
                  <a:outerShdw blurRad="38100" dist="38100" dir="2700000" algn="tl">
                    <a:srgbClr val="000000"/>
                  </a:outerShdw>
                </a:effectLst>
                <a:ea typeface="宋体" pitchFamily="2" charset="-122"/>
              </a:rPr>
              <a:t>Randomization</a:t>
            </a:r>
            <a:r>
              <a:rPr lang="zh-CN" altLang="en-US" b="1" dirty="0">
                <a:solidFill>
                  <a:schemeClr val="tx2"/>
                </a:solidFill>
                <a:effectLst>
                  <a:outerShdw blurRad="38100" dist="38100" dir="2700000" algn="tl">
                    <a:srgbClr val="000000"/>
                  </a:outerShdw>
                </a:effectLst>
                <a:ea typeface="宋体" pitchFamily="2" charset="-122"/>
              </a:rPr>
              <a:t>）</a:t>
            </a:r>
            <a:endParaRPr lang="zh-CN" altLang="en-US" dirty="0"/>
          </a:p>
        </p:txBody>
      </p:sp>
      <p:sp>
        <p:nvSpPr>
          <p:cNvPr id="9" name="矩形 8"/>
          <p:cNvSpPr/>
          <p:nvPr/>
        </p:nvSpPr>
        <p:spPr>
          <a:xfrm>
            <a:off x="714375" y="3860800"/>
            <a:ext cx="3786188" cy="461963"/>
          </a:xfrm>
          <a:prstGeom prst="rect">
            <a:avLst/>
          </a:prstGeom>
        </p:spPr>
        <p:txBody>
          <a:bodyPr wrap="none">
            <a:spAutoFit/>
          </a:bodyPr>
          <a:lstStyle/>
          <a:p>
            <a:pPr>
              <a:defRPr/>
            </a:pPr>
            <a:r>
              <a:rPr lang="zh-CN" altLang="en-US" b="1" dirty="0">
                <a:solidFill>
                  <a:schemeClr val="tx2"/>
                </a:solidFill>
                <a:effectLst>
                  <a:outerShdw blurRad="38100" dist="38100" dir="2700000" algn="tl">
                    <a:srgbClr val="000000"/>
                  </a:outerShdw>
                </a:effectLst>
                <a:ea typeface="宋体" pitchFamily="2" charset="-122"/>
              </a:rPr>
              <a:t>局部控制（</a:t>
            </a:r>
            <a:r>
              <a:rPr lang="en-US" altLang="zh-CN" b="1" dirty="0">
                <a:solidFill>
                  <a:schemeClr val="tx2"/>
                </a:solidFill>
                <a:effectLst>
                  <a:outerShdw blurRad="38100" dist="38100" dir="2700000" algn="tl">
                    <a:srgbClr val="000000"/>
                  </a:outerShdw>
                </a:effectLst>
                <a:ea typeface="宋体" pitchFamily="2" charset="-122"/>
              </a:rPr>
              <a:t>Local control</a:t>
            </a:r>
            <a:r>
              <a:rPr lang="zh-CN" altLang="en-US" b="1" dirty="0">
                <a:solidFill>
                  <a:schemeClr val="tx2"/>
                </a:solidFill>
                <a:effectLst>
                  <a:outerShdw blurRad="38100" dist="38100" dir="2700000" algn="tl">
                    <a:srgbClr val="000000"/>
                  </a:outerShdw>
                </a:effectLst>
                <a:ea typeface="宋体" pitchFamily="2" charset="-122"/>
              </a:rPr>
              <a:t>）</a:t>
            </a:r>
            <a:endParaRPr lang="zh-CN" altLang="en-US" dirty="0"/>
          </a:p>
        </p:txBody>
      </p:sp>
      <p:sp>
        <p:nvSpPr>
          <p:cNvPr id="10" name="矩形 9"/>
          <p:cNvSpPr/>
          <p:nvPr/>
        </p:nvSpPr>
        <p:spPr>
          <a:xfrm>
            <a:off x="611188" y="1484313"/>
            <a:ext cx="3098800" cy="461962"/>
          </a:xfrm>
          <a:prstGeom prst="rect">
            <a:avLst/>
          </a:prstGeom>
        </p:spPr>
        <p:txBody>
          <a:bodyPr wrap="none">
            <a:spAutoFit/>
          </a:bodyPr>
          <a:lstStyle/>
          <a:p>
            <a:pPr>
              <a:defRPr/>
            </a:pPr>
            <a:r>
              <a:rPr lang="zh-CN" altLang="en-US" b="1" dirty="0">
                <a:solidFill>
                  <a:schemeClr val="tx2"/>
                </a:solidFill>
                <a:effectLst>
                  <a:outerShdw blurRad="38100" dist="38100" dir="2700000" algn="tl">
                    <a:srgbClr val="000000"/>
                  </a:outerShdw>
                </a:effectLst>
                <a:latin typeface="宋体" pitchFamily="2" charset="-122"/>
                <a:ea typeface="宋体" pitchFamily="2" charset="-122"/>
              </a:rPr>
              <a:t>重复性（</a:t>
            </a:r>
            <a:r>
              <a:rPr lang="en-US" altLang="zh-CN" b="1" dirty="0">
                <a:solidFill>
                  <a:schemeClr val="tx2"/>
                </a:solidFill>
                <a:effectLst>
                  <a:outerShdw blurRad="38100" dist="38100" dir="2700000" algn="tl">
                    <a:srgbClr val="000000"/>
                  </a:outerShdw>
                </a:effectLst>
                <a:ea typeface="宋体" pitchFamily="2" charset="-122"/>
              </a:rPr>
              <a:t>Repetition</a:t>
            </a:r>
            <a:r>
              <a:rPr lang="zh-CN" altLang="en-US" b="1" dirty="0">
                <a:solidFill>
                  <a:schemeClr val="tx2"/>
                </a:solidFill>
                <a:effectLst>
                  <a:outerShdw blurRad="38100" dist="38100" dir="2700000" algn="tl">
                    <a:srgbClr val="000000"/>
                  </a:outerShdw>
                </a:effectLst>
                <a:latin typeface="宋体" pitchFamily="2" charset="-122"/>
                <a:ea typeface="宋体" pitchFamily="2" charset="-122"/>
              </a:rPr>
              <a:t>）</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内容占位符 2"/>
          <p:cNvSpPr>
            <a:spLocks noGrp="1"/>
          </p:cNvSpPr>
          <p:nvPr>
            <p:ph idx="1"/>
          </p:nvPr>
        </p:nvSpPr>
        <p:spPr>
          <a:xfrm>
            <a:off x="685800" y="1981200"/>
            <a:ext cx="7243763" cy="3090863"/>
          </a:xfrm>
        </p:spPr>
        <p:txBody>
          <a:bodyPr/>
          <a:lstStyle/>
          <a:p>
            <a:r>
              <a:rPr lang="zh-CN" altLang="en-US" sz="2800" b="1" smtClean="0"/>
              <a:t>由于个体差异等原因，一次实验结果往往不够确实可靠，需要多次重复实验方能获得可靠的结果重复是保证科研结果可靠性的重要措施。重复有两个重要作用：</a:t>
            </a:r>
            <a:endParaRPr lang="en-US" altLang="zh-CN" sz="2800" b="1" smtClean="0"/>
          </a:p>
          <a:p>
            <a:r>
              <a:rPr lang="en-US" sz="2800" b="1" smtClean="0"/>
              <a:t>①</a:t>
            </a:r>
            <a:r>
              <a:rPr lang="zh-CN" altLang="en-US" sz="2800" b="1" smtClean="0"/>
              <a:t>保证实验的再现性。实验需要重复的次数（重复数）。</a:t>
            </a:r>
            <a:endParaRPr lang="en-US" altLang="zh-CN" sz="2800" b="1" smtClean="0"/>
          </a:p>
          <a:p>
            <a:r>
              <a:rPr lang="en-US" sz="2800" b="1" smtClean="0"/>
              <a:t>②</a:t>
            </a:r>
            <a:r>
              <a:rPr lang="zh-CN" altLang="en-US" sz="2800" b="1" smtClean="0"/>
              <a:t>可以估计抽样误差的大小。</a:t>
            </a:r>
            <a:endParaRPr lang="en-US" altLang="zh-CN" sz="2800" b="1" smtClean="0"/>
          </a:p>
          <a:p>
            <a:endParaRPr lang="zh-CN" altLang="en-US" sz="2400" smtClean="0"/>
          </a:p>
        </p:txBody>
      </p:sp>
      <p:graphicFrame>
        <p:nvGraphicFramePr>
          <p:cNvPr id="1026" name="Object 7"/>
          <p:cNvGraphicFramePr>
            <a:graphicFrameLocks noChangeAspect="1"/>
          </p:cNvGraphicFramePr>
          <p:nvPr/>
        </p:nvGraphicFramePr>
        <p:xfrm>
          <a:off x="1714500" y="5572125"/>
          <a:ext cx="2857500" cy="1100138"/>
        </p:xfrm>
        <a:graphic>
          <a:graphicData uri="http://schemas.openxmlformats.org/presentationml/2006/ole">
            <p:oleObj spid="_x0000_s1026" name="Equation" r:id="rId3" imgW="660240" imgH="253800" progId="">
              <p:embed/>
            </p:oleObj>
          </a:graphicData>
        </a:graphic>
      </p:graphicFrame>
      <p:sp>
        <p:nvSpPr>
          <p:cNvPr id="7" name="标题 1"/>
          <p:cNvSpPr>
            <a:spLocks noGrp="1"/>
          </p:cNvSpPr>
          <p:nvPr>
            <p:ph type="title"/>
          </p:nvPr>
        </p:nvSpPr>
        <p:spPr/>
        <p:txBody>
          <a:bodyPr/>
          <a:lstStyle/>
          <a:p>
            <a:pPr>
              <a:defRPr/>
            </a:pPr>
            <a:r>
              <a:rPr lang="zh-CN" altLang="en-US" b="1" dirty="0" smtClean="0">
                <a:effectLst>
                  <a:outerShdw blurRad="38100" dist="38100" dir="2700000" algn="tl">
                    <a:srgbClr val="000000"/>
                  </a:outerShdw>
                </a:effectLst>
                <a:latin typeface="宋体" pitchFamily="2" charset="-122"/>
              </a:rPr>
              <a:t>重复性（</a:t>
            </a:r>
            <a:r>
              <a:rPr lang="en-US" altLang="zh-CN" b="1" dirty="0" smtClean="0">
                <a:effectLst>
                  <a:outerShdw blurRad="38100" dist="38100" dir="2700000" algn="tl">
                    <a:srgbClr val="000000"/>
                  </a:outerShdw>
                </a:effectLst>
              </a:rPr>
              <a:t>Repetition</a:t>
            </a:r>
            <a:r>
              <a:rPr lang="zh-CN" altLang="en-US" b="1" dirty="0" smtClean="0">
                <a:effectLst>
                  <a:outerShdw blurRad="38100" dist="38100" dir="2700000" algn="tl">
                    <a:srgbClr val="000000"/>
                  </a:outerShdw>
                </a:effectLst>
                <a:latin typeface="宋体" pitchFamily="2" charset="-122"/>
              </a:rPr>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b="1" dirty="0" smtClean="0">
                <a:effectLst>
                  <a:outerShdw blurRad="38100" dist="38100" dir="2700000" algn="tl">
                    <a:srgbClr val="000000"/>
                  </a:outerShdw>
                </a:effectLst>
              </a:rPr>
              <a:t>随机化（</a:t>
            </a:r>
            <a:r>
              <a:rPr lang="en-US" altLang="zh-CN" b="1" dirty="0" smtClean="0">
                <a:effectLst>
                  <a:outerShdw blurRad="38100" dist="38100" dir="2700000" algn="tl">
                    <a:srgbClr val="000000"/>
                  </a:outerShdw>
                </a:effectLst>
              </a:rPr>
              <a:t>Randomization</a:t>
            </a:r>
            <a:r>
              <a:rPr lang="zh-CN" altLang="en-US" b="1" dirty="0" smtClean="0">
                <a:effectLst>
                  <a:outerShdw blurRad="38100" dist="38100" dir="2700000" algn="tl">
                    <a:srgbClr val="000000"/>
                  </a:outerShdw>
                </a:effectLst>
              </a:rPr>
              <a:t>）</a:t>
            </a:r>
            <a:endParaRPr lang="zh-CN" altLang="en-US" dirty="0"/>
          </a:p>
        </p:txBody>
      </p:sp>
      <p:sp>
        <p:nvSpPr>
          <p:cNvPr id="4" name="Text Box 3"/>
          <p:cNvSpPr>
            <a:spLocks noGrp="1" noChangeArrowheads="1"/>
          </p:cNvSpPr>
          <p:nvPr>
            <p:ph idx="1"/>
          </p:nvPr>
        </p:nvSpPr>
        <p:spPr>
          <a:xfrm>
            <a:off x="685800" y="1981200"/>
            <a:ext cx="7772400" cy="2062163"/>
          </a:xfrm>
        </p:spPr>
        <p:txBody>
          <a:bodyPr>
            <a:spAutoFit/>
          </a:bodyPr>
          <a:lstStyle/>
          <a:p>
            <a:r>
              <a:rPr lang="zh-CN" altLang="en-US" smtClean="0">
                <a:latin typeface="宋体" charset="-122"/>
              </a:rPr>
              <a:t>采用随机原则安排处理，能获得无偏的试验误差估计值，进而才能对资料作显著性测验。可采用抽签法或利用随机数字表。</a:t>
            </a:r>
            <a:r>
              <a:rPr lang="zh-CN" altLang="en-US" b="1" smtClean="0">
                <a:latin typeface="宋体" charset="-122"/>
              </a:rPr>
              <a:t> </a:t>
            </a:r>
            <a:r>
              <a:rPr lang="zh-CN"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b="1" dirty="0" smtClean="0">
                <a:effectLst>
                  <a:outerShdw blurRad="38100" dist="38100" dir="2700000" algn="tl">
                    <a:srgbClr val="000000"/>
                  </a:outerShdw>
                </a:effectLst>
              </a:rPr>
              <a:t>局部控制（</a:t>
            </a:r>
            <a:r>
              <a:rPr lang="en-US" altLang="zh-CN" b="1" dirty="0" smtClean="0">
                <a:effectLst>
                  <a:outerShdw blurRad="38100" dist="38100" dir="2700000" algn="tl">
                    <a:srgbClr val="000000"/>
                  </a:outerShdw>
                </a:effectLst>
              </a:rPr>
              <a:t>Local control</a:t>
            </a:r>
            <a:r>
              <a:rPr lang="zh-CN" altLang="en-US" b="1" dirty="0" smtClean="0">
                <a:effectLst>
                  <a:outerShdw blurRad="38100" dist="38100" dir="2700000" algn="tl">
                    <a:srgbClr val="000000"/>
                  </a:outerShdw>
                </a:effectLst>
              </a:rPr>
              <a:t>）</a:t>
            </a:r>
            <a:endParaRPr lang="zh-CN" altLang="en-US" dirty="0"/>
          </a:p>
        </p:txBody>
      </p:sp>
      <p:sp>
        <p:nvSpPr>
          <p:cNvPr id="5" name="Rectangle 1026"/>
          <p:cNvSpPr txBox="1">
            <a:spLocks noRot="1" noChangeArrowheads="1"/>
          </p:cNvSpPr>
          <p:nvPr/>
        </p:nvSpPr>
        <p:spPr bwMode="auto">
          <a:xfrm>
            <a:off x="803275" y="2781300"/>
            <a:ext cx="7800975" cy="2160588"/>
          </a:xfrm>
          <a:prstGeom prst="rect">
            <a:avLst/>
          </a:prstGeom>
          <a:noFill/>
          <a:ln w="9525">
            <a:noFill/>
            <a:miter lim="800000"/>
            <a:headEnd/>
            <a:tailEnd/>
          </a:ln>
        </p:spPr>
        <p:txBody>
          <a:bodyPr/>
          <a:lstStyle/>
          <a:p>
            <a:pPr marL="342900" indent="-342900" eaLnBrk="0" hangingPunct="0">
              <a:spcBef>
                <a:spcPct val="20000"/>
              </a:spcBef>
              <a:buFontTx/>
              <a:buChar char="•"/>
            </a:pPr>
            <a:r>
              <a:rPr lang="zh-CN" altLang="en-US" sz="3200">
                <a:latin typeface="宋体" charset="-122"/>
              </a:rPr>
              <a:t>将整个试验环境分解成若干个相对一致的小环境</a:t>
            </a:r>
            <a:r>
              <a:rPr lang="en-US" altLang="zh-CN" sz="3200">
                <a:latin typeface="宋体" charset="-122"/>
              </a:rPr>
              <a:t>(</a:t>
            </a:r>
            <a:r>
              <a:rPr lang="zh-CN" altLang="en-US" sz="3200">
                <a:latin typeface="宋体" charset="-122"/>
              </a:rPr>
              <a:t>称为区组、窝组或重复</a:t>
            </a:r>
            <a:r>
              <a:rPr lang="en-US" altLang="zh-CN" sz="3200">
                <a:latin typeface="宋体" charset="-122"/>
              </a:rPr>
              <a:t>)</a:t>
            </a:r>
            <a:r>
              <a:rPr lang="zh-CN" altLang="en-US" sz="3200">
                <a:latin typeface="宋体" charset="-122"/>
              </a:rPr>
              <a:t>，再在小环境内分别配置一套完整的处理，在局部对非处理因素进行控制。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2659</Words>
  <Application>Microsoft Office PowerPoint</Application>
  <PresentationFormat>全屏显示(4:3)</PresentationFormat>
  <Paragraphs>408</Paragraphs>
  <Slides>40</Slides>
  <Notes>18</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40</vt:i4>
      </vt:variant>
    </vt:vector>
  </HeadingPairs>
  <TitlesOfParts>
    <vt:vector size="43" baseType="lpstr">
      <vt:lpstr>默认设计模板</vt:lpstr>
      <vt:lpstr>Equation</vt:lpstr>
      <vt:lpstr>Worksheet</vt:lpstr>
      <vt:lpstr>第八章 试验设计</vt:lpstr>
      <vt:lpstr>10.1 试验设计的原理与要求</vt:lpstr>
      <vt:lpstr>10.1.2试验的意义和要求 </vt:lpstr>
      <vt:lpstr>10.1.3试验种类和试验计划的拟定 </vt:lpstr>
      <vt:lpstr>试验计划、方案的拟定 </vt:lpstr>
      <vt:lpstr>10.1.4试验设计的基本原则 </vt:lpstr>
      <vt:lpstr>重复性（Repetition）</vt:lpstr>
      <vt:lpstr>随机化（Randomization）</vt:lpstr>
      <vt:lpstr>局部控制（Local control）</vt:lpstr>
      <vt:lpstr>幻灯片 10</vt:lpstr>
      <vt:lpstr>10.2完全随机设计  </vt:lpstr>
      <vt:lpstr>幻灯片 12</vt:lpstr>
      <vt:lpstr>10.3 完全随机区组设计 </vt:lpstr>
      <vt:lpstr>幻灯片 14</vt:lpstr>
      <vt:lpstr>完全随机区组设计的统计分析 单因素的完全随机区组设计试验资料属两向分组（区组和处理）资料  </vt:lpstr>
      <vt:lpstr>幻灯片 16</vt:lpstr>
      <vt:lpstr>幻灯片 17</vt:lpstr>
      <vt:lpstr>缺失数据的估计 </vt:lpstr>
      <vt:lpstr>10.4 拉丁方设计 </vt:lpstr>
      <vt:lpstr>幻灯片 20</vt:lpstr>
      <vt:lpstr>拉丁方设计的统计分析 </vt:lpstr>
      <vt:lpstr>幻灯片 22</vt:lpstr>
      <vt:lpstr>幻灯片 23</vt:lpstr>
      <vt:lpstr>10.5 正交试验设计 （Orthogonal experiment design）</vt:lpstr>
      <vt:lpstr>正交试验设计的依据 </vt:lpstr>
      <vt:lpstr>幻灯片 26</vt:lpstr>
      <vt:lpstr>幻灯片 27</vt:lpstr>
      <vt:lpstr>幻灯片 28</vt:lpstr>
      <vt:lpstr>用正交表确定试验方案的步骤 </vt:lpstr>
      <vt:lpstr>幻灯片 30</vt:lpstr>
      <vt:lpstr>正交试验结果的统计分析  直观分析法和方差分析法 </vt:lpstr>
      <vt:lpstr>幻灯片 32</vt:lpstr>
      <vt:lpstr>幻灯片 33</vt:lpstr>
      <vt:lpstr>幻灯片 34</vt:lpstr>
      <vt:lpstr>幻灯片 35</vt:lpstr>
      <vt:lpstr>幻灯片 36</vt:lpstr>
      <vt:lpstr>有交互作用的方差分析 </vt:lpstr>
      <vt:lpstr>幻灯片 38</vt:lpstr>
      <vt:lpstr>幻灯片 39</vt:lpstr>
      <vt:lpstr>幻灯片 40</vt:lpstr>
    </vt:vector>
  </TitlesOfParts>
  <Company>上海水产大学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第10章  试验设计</dc:title>
  <dc:creator>戴习林</dc:creator>
  <cp:lastModifiedBy>sihua</cp:lastModifiedBy>
  <cp:revision>44</cp:revision>
  <dcterms:created xsi:type="dcterms:W3CDTF">2006-01-04T03:03:05Z</dcterms:created>
  <dcterms:modified xsi:type="dcterms:W3CDTF">2020-02-13T05:22:04Z</dcterms:modified>
</cp:coreProperties>
</file>