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32" r:id="rId2"/>
    <p:sldId id="272" r:id="rId3"/>
    <p:sldId id="273" r:id="rId4"/>
    <p:sldId id="258" r:id="rId5"/>
    <p:sldId id="259" r:id="rId6"/>
    <p:sldId id="260" r:id="rId7"/>
    <p:sldId id="261" r:id="rId8"/>
    <p:sldId id="333" r:id="rId9"/>
    <p:sldId id="334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4" r:id="rId19"/>
    <p:sldId id="336" r:id="rId20"/>
    <p:sldId id="337" r:id="rId21"/>
    <p:sldId id="338" r:id="rId22"/>
    <p:sldId id="339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6D19400-4BDC-44CD-B65C-25F41180D913}" type="datetimeFigureOut">
              <a:rPr lang="zh-CN" altLang="en-US"/>
              <a:pPr>
                <a:defRPr/>
              </a:pPr>
              <a:t>2020/2/13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D0CB8F-9EC7-4511-AD51-6249585A03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51767-C171-46B4-B9F7-2DDE5CF3DD36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3DB4A4-1607-496B-A03F-76820070CB88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4BB4B6-E246-46BB-9B20-857E7BDC6038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11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FE2CB9-05F6-42D1-8060-09F90F31CFC1}" type="slidenum">
              <a:rPr lang="zh-CN" altLang="en-US" smtClean="0"/>
              <a:pPr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148B91-E002-4B8C-B5E3-447D897C5F0E}" type="slidenum">
              <a:rPr lang="zh-CN" altLang="en-US" smtClean="0"/>
              <a:pPr/>
              <a:t>13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31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6124B-3E15-48ED-866B-1A3E98AD3723}" type="slidenum">
              <a:rPr lang="zh-CN" altLang="en-US" smtClean="0"/>
              <a:pPr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00E1A-8AB3-4E0C-A2B1-80C0B9A72F39}" type="slidenum">
              <a:rPr lang="zh-CN" altLang="en-US" smtClean="0"/>
              <a:pPr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E4AA20-F865-4B86-B5E3-21D75AF5271B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72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9D64DB-ED8B-48D9-93BC-DE4EE15FCCAD}" type="slidenum">
              <a:rPr lang="zh-CN" altLang="en-US" smtClean="0"/>
              <a:pPr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993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EE2095-FD53-4ADD-8B56-2C9D4296217D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544FF6-480C-48DE-AA3B-32C6FB1414C8}" type="slidenum">
              <a:rPr lang="zh-CN" altLang="en-US" smtClean="0"/>
              <a:pPr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45FFC-217A-4488-AC38-F15FF52747EB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18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310650-9979-4832-9253-404F395C8D10}" type="slidenum">
              <a:rPr lang="zh-CN" altLang="en-US" smtClean="0"/>
              <a:pPr/>
              <a:t>24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28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4908A9-E577-470E-9674-B60BF97A1278}" type="slidenum">
              <a:rPr lang="zh-CN" altLang="en-US" smtClean="0"/>
              <a:pPr/>
              <a:t>25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3DBA65-A4C6-4C2B-87C9-CF0A40E4119C}" type="slidenum">
              <a:rPr lang="zh-CN" altLang="en-US" smtClean="0"/>
              <a:pPr/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4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38DD1D-9F8E-4DFB-A322-1FCBBD06141A}" type="slidenum">
              <a:rPr lang="zh-CN" altLang="en-US" smtClean="0"/>
              <a:pPr/>
              <a:t>27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59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C0BA9E-05CA-4009-90DA-75364AF5C9F5}" type="slidenum">
              <a:rPr lang="zh-CN" altLang="en-US" smtClean="0"/>
              <a:pPr/>
              <a:t>28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3A6AAF-A0DC-4BED-836F-8C354894875E}" type="slidenum">
              <a:rPr lang="zh-CN" altLang="en-US" smtClean="0"/>
              <a:pPr/>
              <a:t>29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1280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CAABE-0E67-4719-9912-E1236D2112E0}" type="slidenum">
              <a:rPr lang="zh-CN" altLang="en-US" smtClean="0"/>
              <a:pPr/>
              <a:t>30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172AAA-71F2-4923-9DB9-6F73E5CE7EE5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F7DA70-41DF-4757-8172-FE4091DB4517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5DC7E8-3246-4A65-9CD9-BCE4C7AA7706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BAB47D-F484-43C4-B8B3-29F95B5A8BD5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B51A41-D185-4A89-A283-3E726C31D88C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0CB8F-9EC7-4511-AD51-6249585A0385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D0CB8F-9EC7-4511-AD51-6249585A038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819A-1FB0-40DB-81E4-841449C118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E8E8-5CC6-4E6A-9ED9-62BC839A58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01DC1-15E8-410A-B93F-695FC329D7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10BA6-6067-4AB2-937C-7C73C8079D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08188-7626-4905-842E-5583588843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CC7E-79FE-4D51-9D4B-E80D8222F2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D879-E5A7-4603-A074-58C3A41327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140CE-3634-49CF-86C1-021EACF978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7B6EE-6086-4765-AAA0-35C9AC016A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E2E1-94D2-45F3-A547-D7F8502C70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0DA7-0F21-45B8-92F1-003A66C29F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FFF990-AB78-4F68-A843-A4CE1A25E5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3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png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___1.xls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___3.xls"/><Relationship Id="rId4" Type="http://schemas.openxmlformats.org/officeDocument/2006/relationships/oleObject" Target="../embeddings/Microsoft_Office_Excel_97-2003____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Microsoft_Office_Excel_97-2003____4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2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隶书" pitchFamily="2" charset="-122"/>
                <a:ea typeface="华文隶书" pitchFamily="2" charset="-122"/>
              </a:rPr>
              <a:t>第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隶书" pitchFamily="2" charset="-122"/>
                <a:ea typeface="华文隶书" pitchFamily="2" charset="-122"/>
              </a:rPr>
              <a:t>7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华文隶书" pitchFamily="2" charset="-122"/>
                <a:ea typeface="华文隶书" pitchFamily="2" charset="-122"/>
              </a:rPr>
              <a:t>章     回归与相关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4213" y="40767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altLang="zh-CN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altLang="zh-CN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zh-CN" altLang="en-US" sz="3200" kern="0" dirty="0">
                <a:solidFill>
                  <a:schemeClr val="tx2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彭司华</a:t>
            </a:r>
            <a:endParaRPr lang="en-US" altLang="zh-CN" sz="3200" kern="0" dirty="0">
              <a:solidFill>
                <a:schemeClr val="tx2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  <a:p>
            <a:pPr algn="ctr">
              <a:defRPr/>
            </a:pPr>
            <a:r>
              <a:rPr lang="en-US" altLang="zh-CN" sz="3200" kern="0" dirty="0" smtClean="0">
                <a:solidFill>
                  <a:schemeClr val="tx2"/>
                </a:solidFill>
              </a:rPr>
              <a:t>2020</a:t>
            </a:r>
            <a:r>
              <a:rPr lang="zh-CN" altLang="en-US" sz="3200" kern="0" dirty="0" smtClean="0">
                <a:solidFill>
                  <a:schemeClr val="tx2"/>
                </a:solidFill>
              </a:rPr>
              <a:t>年</a:t>
            </a:r>
            <a:r>
              <a:rPr lang="en-US" altLang="zh-CN" sz="3200" kern="0" dirty="0" smtClean="0">
                <a:solidFill>
                  <a:schemeClr val="tx2"/>
                </a:solidFill>
              </a:rPr>
              <a:t>2</a:t>
            </a:r>
            <a:r>
              <a:rPr lang="zh-CN" altLang="en-US" sz="3200" kern="0" dirty="0" smtClean="0">
                <a:solidFill>
                  <a:schemeClr val="tx2"/>
                </a:solidFill>
              </a:rPr>
              <a:t>月</a:t>
            </a:r>
            <a:endParaRPr lang="en-US" altLang="zh-CN" sz="3200" kern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zh-CN" altLang="en-US" sz="3200" kern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zh-CN" alt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4213" y="8366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6000" kern="0" dirty="0">
                <a:solidFill>
                  <a:schemeClr val="tx2"/>
                </a:solidFill>
                <a:latin typeface="华文琥珀" pitchFamily="2" charset="-122"/>
                <a:ea typeface="华文琥珀" pitchFamily="2" charset="-122"/>
                <a:cs typeface="+mj-cs"/>
              </a:rPr>
              <a:t>生 物 统 计 学</a:t>
            </a:r>
            <a:endParaRPr lang="zh-CN" altLang="en-US" sz="4000" kern="0" dirty="0">
              <a:solidFill>
                <a:schemeClr val="tx2"/>
              </a:solidFill>
              <a:latin typeface="华文琥珀" pitchFamily="2" charset="-122"/>
              <a:ea typeface="华文琥珀" pitchFamily="2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990600"/>
          </a:xfrm>
        </p:spPr>
        <p:txBody>
          <a:bodyPr/>
          <a:lstStyle/>
          <a:p>
            <a:pPr algn="l" eaLnBrk="1" hangingPunct="1"/>
            <a:r>
              <a:rPr lang="en-US" altLang="zh-CN" sz="2000" b="1" smtClean="0">
                <a:solidFill>
                  <a:schemeClr val="tx1"/>
                </a:solidFill>
              </a:rPr>
              <a:t>7.2.2 </a:t>
            </a:r>
            <a:r>
              <a:rPr lang="zh-CN" altLang="en-US" sz="2000" b="1" smtClean="0">
                <a:solidFill>
                  <a:schemeClr val="tx1"/>
                </a:solidFill>
                <a:latin typeface="宋体" pitchFamily="2" charset="-122"/>
              </a:rPr>
              <a:t>回归直线的精确度</a:t>
            </a:r>
            <a:br>
              <a:rPr lang="zh-CN" altLang="en-US" sz="2000" b="1" smtClean="0">
                <a:solidFill>
                  <a:schemeClr val="tx1"/>
                </a:solidFill>
                <a:latin typeface="宋体" pitchFamily="2" charset="-122"/>
              </a:rPr>
            </a:br>
            <a:r>
              <a:rPr lang="zh-CN" altLang="en-US" sz="900" b="1" smtClean="0">
                <a:solidFill>
                  <a:schemeClr val="tx1"/>
                </a:solidFill>
                <a:latin typeface="宋体" pitchFamily="2" charset="-122"/>
              </a:rPr>
              <a:t/>
            </a:r>
            <a:br>
              <a:rPr lang="zh-CN" altLang="en-US" sz="900" b="1" smtClean="0">
                <a:solidFill>
                  <a:schemeClr val="tx1"/>
                </a:solidFill>
                <a:latin typeface="宋体" pitchFamily="2" charset="-122"/>
              </a:rPr>
            </a:b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>简单地用最小二乘法求出的回归方程有没有意义</a:t>
            </a:r>
            <a:r>
              <a:rPr lang="zh-CN" altLang="en-US" sz="2000" b="1" smtClean="0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zh-CN" altLang="en-US" sz="200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895600" y="838200"/>
          <a:ext cx="2209800" cy="874713"/>
        </p:xfrm>
        <a:graphic>
          <a:graphicData uri="http://schemas.openxmlformats.org/presentationml/2006/ole">
            <p:oleObj spid="_x0000_s6146" name="Equation" r:id="rId4" imgW="1218960" imgH="482400" progId="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" y="1676400"/>
            <a:ext cx="8077200" cy="777875"/>
            <a:chOff x="432" y="1200"/>
            <a:chExt cx="5088" cy="490"/>
          </a:xfrm>
        </p:grpSpPr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432" y="1200"/>
            <a:ext cx="432" cy="410"/>
          </p:xfrm>
          <a:graphic>
            <a:graphicData uri="http://schemas.openxmlformats.org/presentationml/2006/ole">
              <p:oleObj spid="_x0000_s6149" name="Equation" r:id="rId5" imgW="253800" imgH="241200" progId="">
                <p:embed/>
              </p:oleObj>
            </a:graphicData>
          </a:graphic>
        </p:graphicFrame>
        <p:sp>
          <p:nvSpPr>
            <p:cNvPr id="6156" name="Rectangle 6"/>
            <p:cNvSpPr>
              <a:spLocks noChangeArrowheads="1"/>
            </p:cNvSpPr>
            <p:nvPr/>
          </p:nvSpPr>
          <p:spPr bwMode="auto">
            <a:xfrm>
              <a:off x="1008" y="1248"/>
              <a:ext cx="451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宋体" pitchFamily="2" charset="-122"/>
                </a:rPr>
                <a:t>直线回归方程的估计标准误或离回归标准差</a:t>
              </a:r>
              <a:r>
                <a:rPr lang="zh-CN" altLang="en-US"/>
                <a:t> ，</a:t>
              </a:r>
              <a:r>
                <a:rPr lang="zh-CN" altLang="en-US">
                  <a:latin typeface="宋体" pitchFamily="2" charset="-122"/>
                </a:rPr>
                <a:t>是回归线精确度的一个重要统计量，其值越大，由回归线预测</a:t>
              </a:r>
              <a:r>
                <a:rPr lang="en-US" altLang="zh-CN" i="1"/>
                <a:t>y</a:t>
              </a:r>
              <a:r>
                <a:rPr lang="zh-CN" altLang="en-US">
                  <a:latin typeface="宋体" pitchFamily="2" charset="-122"/>
                </a:rPr>
                <a:t>的精确度越低</a:t>
              </a:r>
              <a:r>
                <a:rPr lang="zh-CN" altLang="en-US"/>
                <a:t>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5800" y="2438400"/>
            <a:ext cx="6400800" cy="403225"/>
            <a:chOff x="432" y="1536"/>
            <a:chExt cx="4032" cy="254"/>
          </a:xfrm>
        </p:grpSpPr>
        <p:graphicFrame>
          <p:nvGraphicFramePr>
            <p:cNvPr id="6148" name="Object 7"/>
            <p:cNvGraphicFramePr>
              <a:graphicFrameLocks noChangeAspect="1"/>
            </p:cNvGraphicFramePr>
            <p:nvPr/>
          </p:nvGraphicFramePr>
          <p:xfrm>
            <a:off x="432" y="1584"/>
            <a:ext cx="835" cy="206"/>
          </p:xfrm>
          <a:graphic>
            <a:graphicData uri="http://schemas.openxmlformats.org/presentationml/2006/ole">
              <p:oleObj spid="_x0000_s6148" name="Equation" r:id="rId6" imgW="711000" imgH="253800" progId="">
                <p:embed/>
              </p:oleObj>
            </a:graphicData>
          </a:graphic>
        </p:graphicFrame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1056" y="1536"/>
              <a:ext cx="3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宋体" pitchFamily="2" charset="-122"/>
                </a:rPr>
                <a:t>为离回归平方和</a:t>
              </a:r>
              <a:r>
                <a:rPr lang="en-US" altLang="zh-CN">
                  <a:latin typeface="宋体" pitchFamily="2" charset="-122"/>
                </a:rPr>
                <a:t>,</a:t>
              </a:r>
              <a:r>
                <a:rPr lang="zh-CN" altLang="en-US">
                  <a:latin typeface="宋体" pitchFamily="2" charset="-122"/>
                </a:rPr>
                <a:t>又称为剩余平方和，用</a:t>
              </a:r>
              <a:r>
                <a:rPr lang="en-US" altLang="zh-CN" i="1"/>
                <a:t>Q</a:t>
              </a:r>
              <a:r>
                <a:rPr lang="zh-CN" altLang="en-US">
                  <a:latin typeface="宋体" pitchFamily="2" charset="-122"/>
                </a:rPr>
                <a:t>表示</a:t>
              </a:r>
              <a:r>
                <a:rPr lang="zh-CN" altLang="en-US"/>
                <a:t> </a:t>
              </a:r>
            </a:p>
          </p:txBody>
        </p:sp>
      </p:grpSp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304800" y="2743200"/>
          <a:ext cx="8610600" cy="769938"/>
        </p:xfrm>
        <a:graphic>
          <a:graphicData uri="http://schemas.openxmlformats.org/presentationml/2006/ole">
            <p:oleObj spid="_x0000_s6147" name="Equation" r:id="rId7" imgW="5105160" imgH="457200" progId="">
              <p:embed/>
            </p:oleObj>
          </a:graphicData>
        </a:graphic>
      </p:graphicFrame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81000" y="3352800"/>
            <a:ext cx="739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宋体" pitchFamily="2" charset="-122"/>
              </a:rPr>
              <a:t>例</a:t>
            </a:r>
            <a:r>
              <a:rPr lang="en-US" altLang="zh-CN" b="1"/>
              <a:t>7.3</a:t>
            </a:r>
            <a:r>
              <a:rPr lang="en-US" altLang="zh-CN"/>
              <a:t>  </a:t>
            </a:r>
            <a:r>
              <a:rPr lang="zh-CN" altLang="en-US">
                <a:latin typeface="宋体" pitchFamily="2" charset="-122"/>
              </a:rPr>
              <a:t>计算例</a:t>
            </a:r>
            <a:r>
              <a:rPr lang="en-US" altLang="zh-CN"/>
              <a:t>7.1</a:t>
            </a:r>
            <a:r>
              <a:rPr lang="zh-CN" altLang="en-US">
                <a:latin typeface="宋体" pitchFamily="2" charset="-122"/>
              </a:rPr>
              <a:t>资料的离回归标准差。</a:t>
            </a:r>
            <a:r>
              <a:rPr lang="zh-CN" altLang="en-US"/>
              <a:t> </a:t>
            </a:r>
          </a:p>
        </p:txBody>
      </p: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783013"/>
            <a:ext cx="68580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76400" y="0"/>
          <a:ext cx="6324600" cy="1922463"/>
        </p:xfrm>
        <a:graphic>
          <a:graphicData uri="http://schemas.openxmlformats.org/presentationml/2006/ole">
            <p:oleObj spid="_x0000_s7170" name="Equation" r:id="rId4" imgW="3593880" imgH="1091880" progId="">
              <p:embed/>
            </p:oleObj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624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chemeClr val="tx2"/>
                </a:solidFill>
                <a:latin typeface="宋体" pitchFamily="2" charset="-122"/>
              </a:rPr>
              <a:t>直线回归的数学模型和基本假定</a:t>
            </a:r>
            <a:r>
              <a:rPr lang="zh-CN" altLang="en-US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05000" y="2438400"/>
          <a:ext cx="4419600" cy="901700"/>
        </p:xfrm>
        <a:graphic>
          <a:graphicData uri="http://schemas.openxmlformats.org/presentationml/2006/ole">
            <p:oleObj spid="_x0000_s7171" name="Equation" r:id="rId5" imgW="2489040" imgH="50796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657600"/>
            <a:ext cx="8915400" cy="1792288"/>
            <a:chOff x="0" y="2304"/>
            <a:chExt cx="5616" cy="1129"/>
          </a:xfrm>
        </p:grpSpPr>
        <p:sp>
          <p:nvSpPr>
            <p:cNvPr id="7176" name="Text Box 5"/>
            <p:cNvSpPr txBox="1">
              <a:spLocks noChangeArrowheads="1"/>
            </p:cNvSpPr>
            <p:nvPr/>
          </p:nvSpPr>
          <p:spPr bwMode="auto">
            <a:xfrm>
              <a:off x="0" y="2304"/>
              <a:ext cx="5616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zh-CN"/>
                <a:t>    </a:t>
              </a:r>
              <a:r>
                <a:rPr lang="zh-CN" altLang="en-US"/>
                <a:t>基本假定：</a:t>
              </a:r>
            </a:p>
            <a:p>
              <a:pPr algn="just">
                <a:spcBef>
                  <a:spcPct val="50000"/>
                </a:spcBef>
              </a:pPr>
              <a:r>
                <a:rPr lang="zh-CN" altLang="en-US"/>
                <a:t>① </a:t>
              </a:r>
              <a:r>
                <a:rPr lang="en-US" altLang="zh-CN" i="1"/>
                <a:t>X</a:t>
              </a:r>
              <a:r>
                <a:rPr lang="zh-CN" altLang="en-US"/>
                <a:t>变数没有误差，或误差很小，</a:t>
              </a:r>
              <a:r>
                <a:rPr lang="en-US" altLang="zh-CN" i="1"/>
                <a:t>Y</a:t>
              </a:r>
              <a:r>
                <a:rPr lang="zh-CN" altLang="en-US"/>
                <a:t>变数则存在随机误差。</a:t>
              </a:r>
            </a:p>
            <a:p>
              <a:pPr algn="just">
                <a:spcBef>
                  <a:spcPct val="50000"/>
                </a:spcBef>
              </a:pPr>
              <a:r>
                <a:rPr lang="zh-CN" altLang="en-US"/>
                <a:t>② 对于</a:t>
              </a:r>
              <a:r>
                <a:rPr lang="en-US" altLang="zh-CN" i="1"/>
                <a:t>X</a:t>
              </a:r>
              <a:r>
                <a:rPr lang="zh-CN" altLang="en-US"/>
                <a:t>取值范围内的每一个值，都存在着一个</a:t>
              </a:r>
              <a:r>
                <a:rPr lang="en-US" altLang="zh-CN" i="1"/>
                <a:t>Y</a:t>
              </a:r>
              <a:r>
                <a:rPr lang="zh-CN" altLang="en-US"/>
                <a:t>总体，且有                        。</a:t>
              </a:r>
            </a:p>
            <a:p>
              <a:pPr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  ③</a:t>
              </a:r>
              <a:r>
                <a:rPr lang="zh-CN" altLang="en-US"/>
                <a:t> </a:t>
              </a:r>
              <a:r>
                <a:rPr lang="zh-CN" altLang="en-US">
                  <a:latin typeface="宋体" pitchFamily="2" charset="-122"/>
                </a:rPr>
                <a:t>随机误差相互独立，且有           。</a:t>
              </a:r>
              <a:r>
                <a:rPr lang="zh-CN" altLang="en-US"/>
                <a:t> </a:t>
              </a:r>
            </a:p>
          </p:txBody>
        </p:sp>
        <p:graphicFrame>
          <p:nvGraphicFramePr>
            <p:cNvPr id="7172" name="Object 6"/>
            <p:cNvGraphicFramePr>
              <a:graphicFrameLocks noChangeAspect="1"/>
            </p:cNvGraphicFramePr>
            <p:nvPr/>
          </p:nvGraphicFramePr>
          <p:xfrm>
            <a:off x="4512" y="2880"/>
            <a:ext cx="912" cy="217"/>
          </p:xfrm>
          <a:graphic>
            <a:graphicData uri="http://schemas.openxmlformats.org/presentationml/2006/ole">
              <p:oleObj spid="_x0000_s7172" name="Equation" r:id="rId6" imgW="1066680" imgH="253800" progId="">
                <p:embed/>
              </p:oleObj>
            </a:graphicData>
          </a:graphic>
        </p:graphicFrame>
        <p:graphicFrame>
          <p:nvGraphicFramePr>
            <p:cNvPr id="7173" name="Object 7"/>
            <p:cNvGraphicFramePr>
              <a:graphicFrameLocks noChangeAspect="1"/>
            </p:cNvGraphicFramePr>
            <p:nvPr/>
          </p:nvGraphicFramePr>
          <p:xfrm>
            <a:off x="2400" y="3216"/>
            <a:ext cx="480" cy="217"/>
          </p:xfrm>
          <a:graphic>
            <a:graphicData uri="http://schemas.openxmlformats.org/presentationml/2006/ole">
              <p:oleObj spid="_x0000_s7173" name="Equation" r:id="rId7" imgW="672840" imgH="2412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848600" cy="914400"/>
          </a:xfrm>
        </p:spPr>
        <p:txBody>
          <a:bodyPr/>
          <a:lstStyle/>
          <a:p>
            <a:pPr algn="l" eaLnBrk="1" hangingPunct="1"/>
            <a:r>
              <a:rPr lang="en-US" altLang="zh-CN" sz="2000" b="1" smtClean="0"/>
              <a:t>7.2.3 </a:t>
            </a:r>
            <a:r>
              <a:rPr lang="zh-CN" altLang="en-US" sz="2000" b="1" smtClean="0"/>
              <a:t>直线回归的显著性检验</a:t>
            </a:r>
            <a:r>
              <a:rPr lang="zh-CN" altLang="en-US" sz="2000" smtClean="0"/>
              <a:t/>
            </a:r>
            <a:br>
              <a:rPr lang="zh-CN" altLang="en-US" sz="2000" smtClean="0"/>
            </a:br>
            <a:r>
              <a:rPr lang="en-US" altLang="zh-CN" sz="2000" b="1" smtClean="0"/>
              <a:t>7.2.3.1 </a:t>
            </a:r>
            <a:r>
              <a:rPr lang="zh-CN" altLang="en-US" sz="2000" b="1" smtClean="0">
                <a:latin typeface="宋体" pitchFamily="2" charset="-122"/>
              </a:rPr>
              <a:t>直线回归关系的显著性检验</a:t>
            </a: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/>
            </a:r>
            <a:b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</a:b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> </a:t>
            </a:r>
            <a:r>
              <a:rPr lang="en-US" altLang="zh-CN" sz="2000" smtClean="0">
                <a:solidFill>
                  <a:schemeClr val="tx1"/>
                </a:solidFill>
                <a:latin typeface="宋体" pitchFamily="2" charset="-122"/>
              </a:rPr>
              <a:t>1</a:t>
            </a: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>）</a:t>
            </a:r>
            <a:r>
              <a:rPr lang="en-US" altLang="zh-CN" sz="2000" i="1" smtClean="0">
                <a:solidFill>
                  <a:schemeClr val="tx1"/>
                </a:solidFill>
                <a:latin typeface="宋体" pitchFamily="2" charset="-122"/>
              </a:rPr>
              <a:t>t</a:t>
            </a: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>测验</a:t>
            </a:r>
            <a:r>
              <a:rPr lang="zh-CN" altLang="en-US" sz="2000" b="1" smtClean="0">
                <a:latin typeface="宋体" pitchFamily="2" charset="-122"/>
              </a:rPr>
              <a:t> </a:t>
            </a:r>
            <a:r>
              <a:rPr lang="zh-CN" altLang="en-US" sz="2000" smtClean="0"/>
              <a:t> 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304800" y="1143000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</a:t>
            </a:r>
            <a:r>
              <a:rPr lang="zh-CN" altLang="en-US">
                <a:latin typeface="宋体" pitchFamily="2" charset="-122"/>
              </a:rPr>
              <a:t>根据概率分布理论</a:t>
            </a:r>
            <a:r>
              <a:rPr lang="zh-CN" altLang="en-US"/>
              <a:t> 有：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3276600" y="1219200"/>
          <a:ext cx="3505200" cy="804863"/>
        </p:xfrm>
        <a:graphic>
          <a:graphicData uri="http://schemas.openxmlformats.org/presentationml/2006/ole">
            <p:oleObj spid="_x0000_s8194" name="Equation" r:id="rId4" imgW="1549080" imgH="355320" progId="">
              <p:embed/>
            </p:oleObj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/>
        </p:nvGraphicFramePr>
        <p:xfrm>
          <a:off x="558800" y="2057400"/>
          <a:ext cx="7874000" cy="481013"/>
        </p:xfrm>
        <a:graphic>
          <a:graphicData uri="http://schemas.openxmlformats.org/presentationml/2006/ole">
            <p:oleObj spid="_x0000_s8195" name="Equation" r:id="rId5" imgW="4165560" imgH="253800" progId="">
              <p:embed/>
            </p:oleObj>
          </a:graphicData>
        </a:graphic>
      </p:graphicFrame>
      <p:graphicFrame>
        <p:nvGraphicFramePr>
          <p:cNvPr id="8196" name="Object 7"/>
          <p:cNvGraphicFramePr>
            <a:graphicFrameLocks noChangeAspect="1"/>
          </p:cNvGraphicFramePr>
          <p:nvPr/>
        </p:nvGraphicFramePr>
        <p:xfrm>
          <a:off x="2487613" y="2514600"/>
          <a:ext cx="3103562" cy="1939925"/>
        </p:xfrm>
        <a:graphic>
          <a:graphicData uri="http://schemas.openxmlformats.org/presentationml/2006/ole">
            <p:oleObj spid="_x0000_s8196" name="Equation" r:id="rId6" imgW="1625400" imgH="1015920" progId="">
              <p:embed/>
            </p:oleObj>
          </a:graphicData>
        </a:graphic>
      </p:graphicFrame>
      <p:graphicFrame>
        <p:nvGraphicFramePr>
          <p:cNvPr id="8197" name="Object 8"/>
          <p:cNvGraphicFramePr>
            <a:graphicFrameLocks noChangeAspect="1"/>
          </p:cNvGraphicFramePr>
          <p:nvPr/>
        </p:nvGraphicFramePr>
        <p:xfrm>
          <a:off x="2971800" y="4800600"/>
          <a:ext cx="2438400" cy="882650"/>
        </p:xfrm>
        <a:graphic>
          <a:graphicData uri="http://schemas.openxmlformats.org/presentationml/2006/ole">
            <p:oleObj spid="_x0000_s8197" name="Equation" r:id="rId7" imgW="11937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b="1"/>
              <a:t>例</a:t>
            </a:r>
            <a:r>
              <a:rPr lang="en-US" altLang="zh-CN" b="1"/>
              <a:t>7.4</a:t>
            </a:r>
            <a:r>
              <a:rPr lang="en-US" altLang="zh-CN"/>
              <a:t>  </a:t>
            </a:r>
            <a:r>
              <a:rPr lang="zh-CN" altLang="en-US"/>
              <a:t>用</a:t>
            </a:r>
            <a:r>
              <a:rPr lang="en-US" altLang="zh-CN" i="1"/>
              <a:t>t</a:t>
            </a:r>
            <a:r>
              <a:rPr lang="zh-CN" altLang="en-US"/>
              <a:t>测验对例</a:t>
            </a:r>
            <a:r>
              <a:rPr lang="en-US" altLang="zh-CN"/>
              <a:t>7.2</a:t>
            </a:r>
            <a:r>
              <a:rPr lang="zh-CN" altLang="en-US"/>
              <a:t>所求回归方程作回归显著性测验。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14999" t="24667" r="14999" b="22000"/>
          <a:stretch>
            <a:fillRect/>
          </a:stretch>
        </p:blipFill>
        <p:spPr bwMode="auto">
          <a:xfrm>
            <a:off x="3810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228600"/>
          </a:xfrm>
        </p:spPr>
        <p:txBody>
          <a:bodyPr/>
          <a:lstStyle/>
          <a:p>
            <a:pPr algn="l" eaLnBrk="1" hangingPunct="1"/>
            <a:r>
              <a:rPr lang="en-US" altLang="zh-CN" sz="2000" smtClean="0">
                <a:solidFill>
                  <a:schemeClr val="tx1"/>
                </a:solidFill>
              </a:rPr>
              <a:t>2</a:t>
            </a: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>）</a:t>
            </a:r>
            <a:r>
              <a:rPr lang="en-US" altLang="zh-CN" sz="2000" i="1" smtClean="0">
                <a:solidFill>
                  <a:schemeClr val="tx1"/>
                </a:solidFill>
              </a:rPr>
              <a:t>F</a:t>
            </a: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>测验</a:t>
            </a:r>
            <a:r>
              <a:rPr lang="zh-CN" altLang="en-US" sz="200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2057400" y="228600"/>
          <a:ext cx="5486400" cy="1966913"/>
        </p:xfrm>
        <a:graphic>
          <a:graphicData uri="http://schemas.openxmlformats.org/presentationml/2006/ole">
            <p:oleObj spid="_x0000_s9218" name="Equation" r:id="rId4" imgW="3187440" imgH="1143000" progId="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1981200" y="2438400"/>
          <a:ext cx="5867400" cy="1697038"/>
        </p:xfrm>
        <a:graphic>
          <a:graphicData uri="http://schemas.openxmlformats.org/presentationml/2006/ole">
            <p:oleObj spid="_x0000_s9219" name="Equation" r:id="rId5" imgW="3644640" imgH="1054080" progId="">
              <p:embed/>
            </p:oleObj>
          </a:graphicData>
        </a:graphic>
      </p:graphicFrame>
      <p:graphicFrame>
        <p:nvGraphicFramePr>
          <p:cNvPr id="9220" name="Object 7"/>
          <p:cNvGraphicFramePr>
            <a:graphicFrameLocks noChangeAspect="1"/>
          </p:cNvGraphicFramePr>
          <p:nvPr/>
        </p:nvGraphicFramePr>
        <p:xfrm>
          <a:off x="2057400" y="4191000"/>
          <a:ext cx="4267200" cy="757238"/>
        </p:xfrm>
        <a:graphic>
          <a:graphicData uri="http://schemas.openxmlformats.org/presentationml/2006/ole">
            <p:oleObj spid="_x0000_s9220" name="Equation" r:id="rId6" imgW="1930320" imgH="342720" progId="">
              <p:embed/>
            </p:oleObj>
          </a:graphicData>
        </a:graphic>
      </p:graphicFrame>
      <p:grpSp>
        <p:nvGrpSpPr>
          <p:cNvPr id="9227" name="Group 14"/>
          <p:cNvGrpSpPr>
            <a:grpSpLocks/>
          </p:cNvGrpSpPr>
          <p:nvPr/>
        </p:nvGrpSpPr>
        <p:grpSpPr bwMode="auto">
          <a:xfrm>
            <a:off x="228600" y="4953000"/>
            <a:ext cx="8686800" cy="1050925"/>
            <a:chOff x="144" y="3120"/>
            <a:chExt cx="5472" cy="662"/>
          </a:xfrm>
        </p:grpSpPr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768" y="3120"/>
              <a:ext cx="34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为离回归平方和</a:t>
              </a:r>
              <a:r>
                <a:rPr lang="en-US" altLang="zh-CN" i="1"/>
                <a:t>Q</a:t>
              </a:r>
              <a:r>
                <a:rPr lang="zh-CN" altLang="en-US">
                  <a:latin typeface="宋体" pitchFamily="2" charset="-122"/>
                </a:rPr>
                <a:t>，它与</a:t>
              </a:r>
              <a:r>
                <a:rPr lang="en-US" altLang="zh-CN" i="1"/>
                <a:t>X</a:t>
              </a:r>
              <a:r>
                <a:rPr lang="zh-CN" altLang="en-US">
                  <a:latin typeface="宋体" pitchFamily="2" charset="-122"/>
                </a:rPr>
                <a:t>的大小无关，具有</a:t>
              </a:r>
              <a:r>
                <a:rPr lang="zh-CN" altLang="en-US"/>
                <a:t> </a:t>
              </a:r>
            </a:p>
          </p:txBody>
        </p:sp>
        <p:sp>
          <p:nvSpPr>
            <p:cNvPr id="9229" name="Text Box 9"/>
            <p:cNvSpPr txBox="1">
              <a:spLocks noChangeArrowheads="1"/>
            </p:cNvSpPr>
            <p:nvPr/>
          </p:nvSpPr>
          <p:spPr bwMode="auto">
            <a:xfrm>
              <a:off x="720" y="3504"/>
              <a:ext cx="3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>
                  <a:latin typeface="宋体" pitchFamily="2" charset="-122"/>
                </a:rPr>
                <a:t>为回归平方和，简记作</a:t>
              </a:r>
              <a:r>
                <a:rPr lang="en-US" altLang="zh-CN" sz="1800" i="1"/>
                <a:t>U</a:t>
              </a:r>
              <a:r>
                <a:rPr lang="zh-CN" altLang="en-US" sz="1800">
                  <a:latin typeface="宋体" pitchFamily="2" charset="-122"/>
                </a:rPr>
                <a:t>，它是</a:t>
              </a:r>
              <a:r>
                <a:rPr lang="en-US" altLang="zh-CN" sz="1800" i="1"/>
                <a:t>X</a:t>
              </a:r>
              <a:r>
                <a:rPr lang="zh-CN" altLang="en-US" sz="1800">
                  <a:latin typeface="宋体" pitchFamily="2" charset="-122"/>
                </a:rPr>
                <a:t>的不同而引起的，具有</a:t>
              </a:r>
              <a:r>
                <a:rPr lang="zh-CN" altLang="en-US" sz="1800"/>
                <a:t> </a:t>
              </a:r>
            </a:p>
          </p:txBody>
        </p:sp>
        <p:graphicFrame>
          <p:nvGraphicFramePr>
            <p:cNvPr id="9222" name="Object 10"/>
            <p:cNvGraphicFramePr>
              <a:graphicFrameLocks noChangeAspect="1"/>
            </p:cNvGraphicFramePr>
            <p:nvPr/>
          </p:nvGraphicFramePr>
          <p:xfrm>
            <a:off x="3984" y="3120"/>
            <a:ext cx="816" cy="282"/>
          </p:xfrm>
          <a:graphic>
            <a:graphicData uri="http://schemas.openxmlformats.org/presentationml/2006/ole">
              <p:oleObj spid="_x0000_s9222" name="Equation" r:id="rId7" imgW="698400" imgH="241200" progId="">
                <p:embed/>
              </p:oleObj>
            </a:graphicData>
          </a:graphic>
        </p:graphicFrame>
        <p:graphicFrame>
          <p:nvGraphicFramePr>
            <p:cNvPr id="9223" name="Object 11"/>
            <p:cNvGraphicFramePr>
              <a:graphicFrameLocks noChangeAspect="1"/>
            </p:cNvGraphicFramePr>
            <p:nvPr/>
          </p:nvGraphicFramePr>
          <p:xfrm>
            <a:off x="4320" y="3504"/>
            <a:ext cx="1296" cy="198"/>
          </p:xfrm>
          <a:graphic>
            <a:graphicData uri="http://schemas.openxmlformats.org/presentationml/2006/ole">
              <p:oleObj spid="_x0000_s9223" name="Equation" r:id="rId8" imgW="1498320" imgH="228600" progId="">
                <p:embed/>
              </p:oleObj>
            </a:graphicData>
          </a:graphic>
        </p:graphicFrame>
        <p:graphicFrame>
          <p:nvGraphicFramePr>
            <p:cNvPr id="9224" name="Object 12"/>
            <p:cNvGraphicFramePr>
              <a:graphicFrameLocks noChangeAspect="1"/>
            </p:cNvGraphicFramePr>
            <p:nvPr/>
          </p:nvGraphicFramePr>
          <p:xfrm>
            <a:off x="144" y="3120"/>
            <a:ext cx="672" cy="308"/>
          </p:xfrm>
          <a:graphic>
            <a:graphicData uri="http://schemas.openxmlformats.org/presentationml/2006/ole">
              <p:oleObj spid="_x0000_s9224" name="Equation" r:id="rId9" imgW="749160" imgH="342720" progId="">
                <p:embed/>
              </p:oleObj>
            </a:graphicData>
          </a:graphic>
        </p:graphicFrame>
        <p:graphicFrame>
          <p:nvGraphicFramePr>
            <p:cNvPr id="9225" name="Object 13"/>
            <p:cNvGraphicFramePr>
              <a:graphicFrameLocks noChangeAspect="1"/>
            </p:cNvGraphicFramePr>
            <p:nvPr/>
          </p:nvGraphicFramePr>
          <p:xfrm>
            <a:off x="144" y="3504"/>
            <a:ext cx="576" cy="278"/>
          </p:xfrm>
          <a:graphic>
            <a:graphicData uri="http://schemas.openxmlformats.org/presentationml/2006/ole">
              <p:oleObj spid="_x0000_s9225" name="Equation" r:id="rId10" imgW="711000" imgH="342720" progId="">
                <p:embed/>
              </p:oleObj>
            </a:graphicData>
          </a:graphic>
        </p:graphicFrame>
      </p:grpSp>
      <p:graphicFrame>
        <p:nvGraphicFramePr>
          <p:cNvPr id="9221" name="Object 15"/>
          <p:cNvGraphicFramePr>
            <a:graphicFrameLocks noChangeAspect="1"/>
          </p:cNvGraphicFramePr>
          <p:nvPr/>
        </p:nvGraphicFramePr>
        <p:xfrm>
          <a:off x="2286000" y="5867400"/>
          <a:ext cx="4114800" cy="898525"/>
        </p:xfrm>
        <a:graphic>
          <a:graphicData uri="http://schemas.openxmlformats.org/presentationml/2006/ole">
            <p:oleObj spid="_x0000_s9221" name="Equation" r:id="rId11" imgW="20952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514600" y="228600"/>
          <a:ext cx="2667000" cy="798513"/>
        </p:xfrm>
        <a:graphic>
          <a:graphicData uri="http://schemas.openxmlformats.org/presentationml/2006/ole">
            <p:oleObj spid="_x0000_s10242" name="Equation" r:id="rId4" imgW="1485720" imgH="444240" progId="">
              <p:embed/>
            </p:oleObj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b="1"/>
              <a:t>例</a:t>
            </a:r>
            <a:r>
              <a:rPr lang="en-US" altLang="zh-CN" b="1"/>
              <a:t>7.5</a:t>
            </a:r>
            <a:r>
              <a:rPr lang="en-US" altLang="zh-CN"/>
              <a:t>  </a:t>
            </a:r>
            <a:r>
              <a:rPr lang="zh-CN" altLang="en-US"/>
              <a:t>用</a:t>
            </a:r>
            <a:r>
              <a:rPr lang="en-US" altLang="zh-CN" i="1"/>
              <a:t>F</a:t>
            </a:r>
            <a:r>
              <a:rPr lang="zh-CN" altLang="en-US"/>
              <a:t>测验对例</a:t>
            </a:r>
            <a:r>
              <a:rPr lang="en-US" altLang="zh-CN"/>
              <a:t>7.2</a:t>
            </a:r>
            <a:r>
              <a:rPr lang="zh-CN" altLang="en-US"/>
              <a:t>所求回归方程作回归显著性测验。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 l="13000" t="31334" r="14000" b="14000"/>
          <a:stretch>
            <a:fillRect/>
          </a:stretch>
        </p:blipFill>
        <p:spPr bwMode="auto">
          <a:xfrm>
            <a:off x="457200" y="1635125"/>
            <a:ext cx="8382000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839200" cy="685800"/>
          </a:xfrm>
        </p:spPr>
        <p:txBody>
          <a:bodyPr/>
          <a:lstStyle/>
          <a:p>
            <a:pPr algn="l" eaLnBrk="1" hangingPunct="1"/>
            <a:r>
              <a:rPr lang="en-US" altLang="zh-CN" sz="2000" b="1" dirty="0" smtClean="0">
                <a:solidFill>
                  <a:schemeClr val="tx1"/>
                </a:solidFill>
              </a:rPr>
              <a:t>7.2.3.2  </a:t>
            </a:r>
            <a:r>
              <a:rPr lang="zh-CN" altLang="en-US" sz="2000" b="1" dirty="0" smtClean="0">
                <a:solidFill>
                  <a:schemeClr val="tx1"/>
                </a:solidFill>
                <a:latin typeface="宋体" pitchFamily="2" charset="-122"/>
              </a:rPr>
              <a:t>两个回归系数相比较的显著性检验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  <a:br>
              <a:rPr lang="zh-CN" altLang="en-US" sz="2000" dirty="0" smtClean="0">
                <a:solidFill>
                  <a:schemeClr val="tx1"/>
                </a:solidFill>
              </a:rPr>
            </a:br>
            <a:r>
              <a:rPr lang="zh-CN" altLang="en-US" sz="2000" dirty="0" smtClean="0">
                <a:solidFill>
                  <a:schemeClr val="tx1"/>
                </a:solidFill>
                <a:latin typeface="宋体" pitchFamily="2" charset="-122"/>
              </a:rPr>
              <a:t>由两个样本的回归系数</a:t>
            </a:r>
            <a:r>
              <a:rPr lang="en-US" altLang="zh-CN" sz="2000" i="1" dirty="0" smtClean="0">
                <a:solidFill>
                  <a:schemeClr val="tx1"/>
                </a:solidFill>
              </a:rPr>
              <a:t>b</a:t>
            </a:r>
            <a:r>
              <a:rPr lang="en-US" altLang="zh-CN" sz="2000" i="1" baseline="-30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  <a:latin typeface="宋体" pitchFamily="2" charset="-122"/>
              </a:rPr>
              <a:t>，</a:t>
            </a:r>
            <a:r>
              <a:rPr lang="en-US" altLang="zh-CN" sz="2000" i="1" dirty="0" smtClean="0">
                <a:solidFill>
                  <a:schemeClr val="tx1"/>
                </a:solidFill>
              </a:rPr>
              <a:t>b</a:t>
            </a:r>
            <a:r>
              <a:rPr lang="en-US" altLang="zh-CN" sz="2000" i="1" baseline="-30000" dirty="0" smtClean="0">
                <a:solidFill>
                  <a:schemeClr val="tx1"/>
                </a:solidFill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宋体" pitchFamily="2" charset="-122"/>
              </a:rPr>
              <a:t>，测验其所属总体的回归系数</a:t>
            </a:r>
            <a:r>
              <a:rPr lang="en-US" altLang="zh-CN" sz="2000" i="1" dirty="0" smtClean="0">
                <a:solidFill>
                  <a:schemeClr val="tx1"/>
                </a:solidFill>
                <a:latin typeface="宋体" pitchFamily="2" charset="-122"/>
              </a:rPr>
              <a:t>β</a:t>
            </a:r>
            <a:r>
              <a:rPr lang="en-US" altLang="zh-CN" sz="2000" i="1" baseline="-30000" dirty="0" smtClean="0">
                <a:solidFill>
                  <a:schemeClr val="tx1"/>
                </a:solidFill>
                <a:latin typeface="宋体" pitchFamily="2" charset="-122"/>
              </a:rPr>
              <a:t>1</a:t>
            </a:r>
            <a:r>
              <a:rPr lang="zh-CN" altLang="en-US" sz="2000" i="1" dirty="0" smtClean="0">
                <a:solidFill>
                  <a:schemeClr val="tx1"/>
                </a:solidFill>
                <a:latin typeface="宋体" pitchFamily="2" charset="-122"/>
              </a:rPr>
              <a:t>、</a:t>
            </a:r>
            <a:r>
              <a:rPr lang="en-US" altLang="zh-CN" sz="2000" i="1" dirty="0" smtClean="0">
                <a:solidFill>
                  <a:schemeClr val="tx1"/>
                </a:solidFill>
                <a:latin typeface="宋体" pitchFamily="2" charset="-122"/>
              </a:rPr>
              <a:t>β</a:t>
            </a:r>
            <a:r>
              <a:rPr lang="en-US" altLang="zh-CN" sz="2000" i="1" baseline="-30000" dirty="0" smtClean="0">
                <a:solidFill>
                  <a:schemeClr val="tx1"/>
                </a:solidFill>
                <a:latin typeface="宋体" pitchFamily="2" charset="-122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宋体" pitchFamily="2" charset="-122"/>
              </a:rPr>
              <a:t>是否相等</a:t>
            </a:r>
            <a:r>
              <a:rPr lang="zh-CN" altLang="en-US" sz="2000" dirty="0" smtClean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676400" y="228600"/>
          <a:ext cx="5486400" cy="935038"/>
        </p:xfrm>
        <a:graphic>
          <a:graphicData uri="http://schemas.openxmlformats.org/presentationml/2006/ole">
            <p:oleObj spid="_x0000_s11266" name="Equation" r:id="rId4" imgW="2755800" imgH="469800" progId="">
              <p:embed/>
            </p:oleObj>
          </a:graphicData>
        </a:graphic>
      </p:graphicFrame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1905000"/>
            <a:ext cx="6172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/>
              <a:t>假设</a:t>
            </a:r>
            <a:r>
              <a:rPr lang="en-US" altLang="zh-CN" i="1"/>
              <a:t>H</a:t>
            </a:r>
            <a:r>
              <a:rPr lang="en-US" altLang="zh-CN" i="1" baseline="-30000"/>
              <a:t>0</a:t>
            </a:r>
            <a:r>
              <a:rPr lang="zh-CN" altLang="en-US"/>
              <a:t>： </a:t>
            </a:r>
            <a:r>
              <a:rPr lang="en-US" altLang="zh-CN" i="1">
                <a:latin typeface="宋体" pitchFamily="2" charset="-122"/>
              </a:rPr>
              <a:t>β</a:t>
            </a:r>
            <a:r>
              <a:rPr lang="en-US" altLang="zh-CN" i="1" baseline="-30000">
                <a:latin typeface="宋体" pitchFamily="2" charset="-122"/>
              </a:rPr>
              <a:t>1</a:t>
            </a:r>
            <a:r>
              <a:rPr lang="en-US" altLang="zh-CN" i="1">
                <a:latin typeface="宋体" pitchFamily="2" charset="-122"/>
              </a:rPr>
              <a:t>=β</a:t>
            </a:r>
            <a:r>
              <a:rPr lang="en-US" altLang="zh-CN" i="1" baseline="-30000">
                <a:latin typeface="宋体" pitchFamily="2" charset="-122"/>
              </a:rPr>
              <a:t>2</a:t>
            </a:r>
            <a:r>
              <a:rPr lang="en-US" altLang="zh-CN"/>
              <a:t> </a:t>
            </a:r>
            <a:r>
              <a:rPr lang="zh-CN" altLang="en-US"/>
              <a:t>，</a:t>
            </a:r>
            <a:r>
              <a:rPr lang="en-US" altLang="zh-CN" i="1"/>
              <a:t>H</a:t>
            </a:r>
            <a:r>
              <a:rPr lang="en-US" altLang="zh-CN" i="1" baseline="-30000"/>
              <a:t>A</a:t>
            </a:r>
            <a:r>
              <a:rPr lang="zh-CN" altLang="en-US"/>
              <a:t>： </a:t>
            </a:r>
            <a:r>
              <a:rPr lang="en-US" altLang="zh-CN" i="1">
                <a:latin typeface="宋体" pitchFamily="2" charset="-122"/>
              </a:rPr>
              <a:t>β</a:t>
            </a:r>
            <a:r>
              <a:rPr lang="en-US" altLang="zh-CN" i="1" baseline="-30000">
                <a:latin typeface="宋体" pitchFamily="2" charset="-122"/>
              </a:rPr>
              <a:t>1</a:t>
            </a:r>
            <a:r>
              <a:rPr lang="en-US" altLang="zh-CN" i="1">
                <a:latin typeface="宋体" pitchFamily="2" charset="-122"/>
              </a:rPr>
              <a:t>≠β</a:t>
            </a:r>
            <a:r>
              <a:rPr lang="en-US" altLang="zh-CN" i="1" baseline="-30000">
                <a:latin typeface="宋体" pitchFamily="2" charset="-122"/>
              </a:rPr>
              <a:t>2</a:t>
            </a:r>
            <a:endParaRPr lang="en-US" altLang="zh-CN"/>
          </a:p>
          <a:p>
            <a:pPr algn="just">
              <a:spcBef>
                <a:spcPct val="50000"/>
              </a:spcBef>
            </a:pPr>
            <a:r>
              <a:rPr lang="en-US" altLang="zh-CN"/>
              <a:t>    </a:t>
            </a:r>
            <a:r>
              <a:rPr lang="zh-CN" altLang="en-US"/>
              <a:t>检验统计量为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514600" y="2590800"/>
          <a:ext cx="2590800" cy="765175"/>
        </p:xfrm>
        <a:graphic>
          <a:graphicData uri="http://schemas.openxmlformats.org/presentationml/2006/ole">
            <p:oleObj spid="_x0000_s11267" name="Equation" r:id="rId5" imgW="1549080" imgH="457200" progId="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447800" y="3276600"/>
          <a:ext cx="5943600" cy="936625"/>
        </p:xfrm>
        <a:graphic>
          <a:graphicData uri="http://schemas.openxmlformats.org/presentationml/2006/ole">
            <p:oleObj spid="_x0000_s11268" name="Equation" r:id="rId6" imgW="3466800" imgH="545760" progId="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" y="4648200"/>
            <a:ext cx="7924800" cy="601663"/>
            <a:chOff x="144" y="2784"/>
            <a:chExt cx="4992" cy="379"/>
          </a:xfrm>
        </p:grpSpPr>
        <p:graphicFrame>
          <p:nvGraphicFramePr>
            <p:cNvPr id="11271" name="Object 8"/>
            <p:cNvGraphicFramePr>
              <a:graphicFrameLocks noChangeAspect="1"/>
            </p:cNvGraphicFramePr>
            <p:nvPr/>
          </p:nvGraphicFramePr>
          <p:xfrm>
            <a:off x="432" y="2784"/>
            <a:ext cx="1152" cy="379"/>
          </p:xfrm>
          <a:graphic>
            <a:graphicData uri="http://schemas.openxmlformats.org/presentationml/2006/ole">
              <p:oleObj spid="_x0000_s11271" name="Equation" r:id="rId7" imgW="774360" imgH="253800" progId="">
                <p:embed/>
              </p:oleObj>
            </a:graphicData>
          </a:graphic>
        </p:graphicFrame>
        <p:sp>
          <p:nvSpPr>
            <p:cNvPr id="11278" name="Text Box 9"/>
            <p:cNvSpPr txBox="1">
              <a:spLocks noChangeArrowheads="1"/>
            </p:cNvSpPr>
            <p:nvPr/>
          </p:nvSpPr>
          <p:spPr bwMode="auto">
            <a:xfrm>
              <a:off x="144" y="2880"/>
              <a:ext cx="49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当               时， 接受</a:t>
              </a:r>
              <a:r>
                <a:rPr lang="en-US" altLang="zh-CN" i="1"/>
                <a:t>H</a:t>
              </a:r>
              <a:r>
                <a:rPr lang="en-US" altLang="zh-CN" i="1" baseline="-30000"/>
                <a:t>0</a:t>
              </a:r>
              <a:r>
                <a:rPr lang="en-US" altLang="zh-CN"/>
                <a:t> </a:t>
              </a:r>
              <a:r>
                <a:rPr lang="zh-CN" altLang="en-US">
                  <a:latin typeface="宋体" pitchFamily="2" charset="-122"/>
                </a:rPr>
                <a:t>，即两样本所属总体的回归系数相等</a:t>
              </a:r>
              <a:r>
                <a:rPr lang="zh-CN" altLang="en-US"/>
                <a:t> 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04800" y="4114800"/>
            <a:ext cx="8305800" cy="609600"/>
            <a:chOff x="192" y="3792"/>
            <a:chExt cx="5568" cy="379"/>
          </a:xfrm>
        </p:grpSpPr>
        <p:graphicFrame>
          <p:nvGraphicFramePr>
            <p:cNvPr id="11270" name="Object 10"/>
            <p:cNvGraphicFramePr>
              <a:graphicFrameLocks noChangeAspect="1"/>
            </p:cNvGraphicFramePr>
            <p:nvPr/>
          </p:nvGraphicFramePr>
          <p:xfrm>
            <a:off x="480" y="3792"/>
            <a:ext cx="1152" cy="379"/>
          </p:xfrm>
          <a:graphic>
            <a:graphicData uri="http://schemas.openxmlformats.org/presentationml/2006/ole">
              <p:oleObj spid="_x0000_s11270" name="Equation" r:id="rId8" imgW="774360" imgH="253800" progId="">
                <p:embed/>
              </p:oleObj>
            </a:graphicData>
          </a:graphic>
        </p:graphicFrame>
        <p:sp>
          <p:nvSpPr>
            <p:cNvPr id="11277" name="Text Box 11"/>
            <p:cNvSpPr txBox="1">
              <a:spLocks noChangeArrowheads="1"/>
            </p:cNvSpPr>
            <p:nvPr/>
          </p:nvSpPr>
          <p:spPr bwMode="auto">
            <a:xfrm>
              <a:off x="192" y="3888"/>
              <a:ext cx="556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当               时，接受</a:t>
              </a:r>
              <a:r>
                <a:rPr lang="en-US" altLang="zh-CN" i="1"/>
                <a:t>H</a:t>
              </a:r>
              <a:r>
                <a:rPr lang="en-US" altLang="zh-CN" i="1" baseline="-30000"/>
                <a:t>A</a:t>
              </a:r>
              <a:r>
                <a:rPr lang="zh-CN" altLang="en-US">
                  <a:latin typeface="宋体" pitchFamily="2" charset="-122"/>
                </a:rPr>
                <a:t>，即两样本所属总体的回归系数不相等</a:t>
              </a:r>
              <a:r>
                <a:rPr lang="zh-CN" altLang="en-US"/>
                <a:t> 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04800" y="5334000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可得公共回归系数</a:t>
            </a:r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2743200" y="5562600"/>
          <a:ext cx="2362200" cy="985838"/>
        </p:xfrm>
        <a:graphic>
          <a:graphicData uri="http://schemas.openxmlformats.org/presentationml/2006/ole">
            <p:oleObj spid="_x0000_s11269" name="Equation" r:id="rId9" imgW="115560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1" grpId="0" autoUpdateAnimBg="0"/>
      <p:bldP spid="1435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357166"/>
            <a:ext cx="8834468" cy="251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44945"/>
            <a:ext cx="7072362" cy="361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609600"/>
          </a:xfrm>
        </p:spPr>
        <p:txBody>
          <a:bodyPr/>
          <a:lstStyle/>
          <a:p>
            <a:pPr algn="l"/>
            <a:r>
              <a:rPr lang="en-US" altLang="zh-CN" sz="2000" b="1" dirty="0" smtClean="0"/>
              <a:t>7.2.4 </a:t>
            </a:r>
            <a:r>
              <a:rPr lang="zh-CN" altLang="en-US" sz="2000" b="1" dirty="0" smtClean="0"/>
              <a:t>直线回归的置信区间</a:t>
            </a:r>
            <a:r>
              <a:rPr lang="zh-CN" altLang="en-US" sz="2000" dirty="0" smtClean="0"/>
              <a:t/>
            </a:r>
            <a:br>
              <a:rPr lang="zh-CN" altLang="en-US" sz="2000" dirty="0" smtClean="0"/>
            </a:br>
            <a:r>
              <a:rPr lang="en-US" altLang="zh-CN" sz="2000" b="1" dirty="0" smtClean="0"/>
              <a:t>7.2.4.1</a:t>
            </a:r>
            <a:r>
              <a:rPr lang="zh-CN" altLang="en-US" sz="2000" b="1" dirty="0" smtClean="0"/>
              <a:t> </a:t>
            </a:r>
            <a:r>
              <a:rPr lang="zh-CN" altLang="en-US" sz="2000" b="1" dirty="0" smtClean="0">
                <a:latin typeface="宋体" pitchFamily="2" charset="-122"/>
              </a:rPr>
              <a:t>回归系数的置信区间</a:t>
            </a:r>
            <a:r>
              <a:rPr lang="zh-CN" altLang="en-US" sz="2000" dirty="0" smtClean="0"/>
              <a:t> </a:t>
            </a:r>
          </a:p>
        </p:txBody>
      </p:sp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822055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7.2.4.2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回归截距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a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的置信区间</a:t>
            </a: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714356"/>
            <a:ext cx="6643734" cy="33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4"/>
            <a:ext cx="6643734" cy="284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772400" cy="304800"/>
          </a:xfrm>
        </p:spPr>
        <p:txBody>
          <a:bodyPr/>
          <a:lstStyle/>
          <a:p>
            <a:pPr algn="just" eaLnBrk="1" hangingPunct="1"/>
            <a:r>
              <a:rPr lang="zh-CN" altLang="en-US" sz="3200" b="1" smtClean="0"/>
              <a:t>第</a:t>
            </a:r>
            <a:r>
              <a:rPr lang="en-US" altLang="zh-CN" sz="3200" b="1" smtClean="0"/>
              <a:t>7</a:t>
            </a:r>
            <a:r>
              <a:rPr lang="zh-CN" altLang="en-US" sz="3200" b="1" smtClean="0"/>
              <a:t>章     回归与相关</a:t>
            </a:r>
            <a:r>
              <a:rPr lang="zh-CN" altLang="en-US" sz="3200" smtClean="0"/>
              <a:t>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altLang="zh-CN" b="1" dirty="0"/>
              <a:t>7.1</a:t>
            </a:r>
            <a:r>
              <a:rPr lang="zh-CN" altLang="en-US" b="1"/>
              <a:t>相关与回归的概念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altLang="zh-CN" b="1" dirty="0"/>
              <a:t>7.1.1</a:t>
            </a:r>
            <a:r>
              <a:rPr lang="zh-CN" altLang="en-US" b="1" dirty="0">
                <a:latin typeface="宋体" pitchFamily="2" charset="-122"/>
              </a:rPr>
              <a:t>函数关系和相关关系</a:t>
            </a:r>
            <a:r>
              <a:rPr lang="zh-CN" altLang="en-US" dirty="0"/>
              <a:t>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函数关系</a:t>
            </a:r>
            <a:r>
              <a:rPr lang="en-US" altLang="zh-CN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:</a:t>
            </a:r>
            <a:r>
              <a:rPr lang="zh-CN" altLang="en-US" dirty="0">
                <a:latin typeface="宋体" pitchFamily="2" charset="-122"/>
              </a:rPr>
              <a:t>变量与变量之间是相互联系并遵循一定的规律变化着，变化规律由变量在变化过程中的数值对应关系反映出来，这种变量之间确定的对应关系叫做函数关系 。</a:t>
            </a:r>
            <a:r>
              <a:rPr lang="zh-CN" altLang="en-US" dirty="0"/>
              <a:t>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相关关系：</a:t>
            </a:r>
            <a:r>
              <a:rPr lang="zh-CN" altLang="en-US" dirty="0">
                <a:latin typeface="宋体" pitchFamily="2" charset="-122"/>
              </a:rPr>
              <a:t>变量间的关系是非确定性的，但又呈现一定规律的变化趋势，这种变量之间非确定的关系叫做相关关系。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相关关系的两种情况：</a:t>
            </a:r>
            <a:r>
              <a:rPr lang="zh-CN" altLang="en-US" dirty="0">
                <a:latin typeface="宋体" pitchFamily="2" charset="-122"/>
              </a:rPr>
              <a:t>一种是一个变量的变化受到另一个变量制约的主从关系（又称为因果关系），另一种是两个变量间的关系是共同受到另外因素影响的结果。 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zh-CN" altLang="en-US" dirty="0">
                <a:latin typeface="宋体" pitchFamily="2" charset="-122"/>
              </a:rPr>
              <a:t>根据涉及的变量多少，相关可分为</a:t>
            </a: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单相关、复相关和偏相关</a:t>
            </a:r>
            <a:r>
              <a:rPr lang="zh-CN" altLang="en-US" dirty="0">
                <a:latin typeface="宋体" pitchFamily="2" charset="-122"/>
              </a:rPr>
              <a:t>。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单相关</a:t>
            </a:r>
            <a:r>
              <a:rPr lang="zh-CN" altLang="en-US" dirty="0">
                <a:latin typeface="宋体" pitchFamily="2" charset="-122"/>
              </a:rPr>
              <a:t>：研究两个变量之间的关系，它包括直线相关和曲线相关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zh-CN" alt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复相关和偏相关：</a:t>
            </a:r>
            <a:r>
              <a:rPr lang="zh-CN" altLang="en-US" dirty="0">
                <a:latin typeface="宋体" pitchFamily="2" charset="-122"/>
              </a:rPr>
              <a:t>研究三个或三个以上变量间的关系，统称为多元相关。 </a:t>
            </a:r>
            <a:r>
              <a:rPr lang="zh-CN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3048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7.2.4.3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r>
              <a:rPr kumimoji="1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+mj-ea"/>
                <a:cs typeface="+mj-cs"/>
              </a:rPr>
              <a:t>的置信区间</a:t>
            </a:r>
            <a:r>
              <a:rPr kumimoji="1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14356"/>
            <a:ext cx="7115197" cy="59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90600"/>
            <a:ext cx="8286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300038"/>
            <a:ext cx="86487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533400"/>
          </a:xfrm>
        </p:spPr>
        <p:txBody>
          <a:bodyPr/>
          <a:lstStyle/>
          <a:p>
            <a:pPr algn="l"/>
            <a:r>
              <a:rPr lang="en-US" altLang="zh-CN" sz="2000" b="1" smtClean="0"/>
              <a:t>7.4 </a:t>
            </a:r>
            <a:r>
              <a:rPr lang="zh-CN" altLang="en-US" sz="2000" b="1" smtClean="0"/>
              <a:t>直线相关分析</a:t>
            </a:r>
            <a:r>
              <a:rPr lang="zh-CN" altLang="en-US" sz="2000" smtClean="0"/>
              <a:t/>
            </a:r>
            <a:br>
              <a:rPr lang="zh-CN" altLang="en-US" sz="2000" smtClean="0"/>
            </a:br>
            <a:r>
              <a:rPr lang="en-US" altLang="zh-CN" sz="2000" b="1" smtClean="0"/>
              <a:t>7.4.1 </a:t>
            </a:r>
            <a:r>
              <a:rPr lang="zh-CN" altLang="en-US" sz="2000" b="1" smtClean="0"/>
              <a:t>相关系数与决定系数的概念</a:t>
            </a:r>
            <a:endParaRPr lang="zh-CN" altLang="en-US" sz="2000" smtClean="0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458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对于一元直线回归，目的是建立一个直线性方程，当已知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值时，可由该方程预测出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的期望值；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对于一元直线相关，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与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均为随机变量，目的是确定它们之间直线相关的性质和密切程度。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一元直线回归与一元直线相关是分析变量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与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之间关系的两种不同方法。</a:t>
            </a: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/>
          <a:srcRect l="24001" t="22000" r="24001" b="24667"/>
          <a:stretch>
            <a:fillRect/>
          </a:stretch>
        </p:blipFill>
        <p:spPr bwMode="auto">
          <a:xfrm>
            <a:off x="228600" y="2819400"/>
            <a:ext cx="518160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5486400" y="3048000"/>
            <a:ext cx="3429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>
                <a:latin typeface="宋体" pitchFamily="2" charset="-122"/>
              </a:rPr>
              <a:t>（</a:t>
            </a:r>
            <a:r>
              <a:rPr lang="en-US" altLang="zh-CN"/>
              <a:t>a</a:t>
            </a:r>
            <a:r>
              <a:rPr lang="zh-CN" altLang="en-US">
                <a:latin typeface="宋体" pitchFamily="2" charset="-122"/>
              </a:rPr>
              <a:t>）变量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不随变量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变化而变化，表明两变量不相关；</a:t>
            </a:r>
          </a:p>
          <a:p>
            <a:pPr algn="just"/>
            <a:r>
              <a:rPr lang="zh-CN" altLang="en-US">
                <a:latin typeface="宋体" pitchFamily="2" charset="-122"/>
              </a:rPr>
              <a:t>（</a:t>
            </a:r>
            <a:r>
              <a:rPr lang="en-US" altLang="zh-CN"/>
              <a:t>b</a:t>
            </a:r>
            <a:r>
              <a:rPr lang="zh-CN" altLang="en-US">
                <a:latin typeface="宋体" pitchFamily="2" charset="-122"/>
              </a:rPr>
              <a:t>）变量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随变量</a:t>
            </a:r>
            <a:r>
              <a:rPr lang="zh-CN" altLang="en-US" i="1">
                <a:latin typeface="宋体" pitchFamily="2" charset="-122"/>
              </a:rPr>
              <a:t>Ｘ</a:t>
            </a:r>
            <a:r>
              <a:rPr lang="zh-CN" altLang="en-US">
                <a:latin typeface="宋体" pitchFamily="2" charset="-122"/>
              </a:rPr>
              <a:t>的增加而呈增加趋势，有同向关系，为正相关，</a:t>
            </a:r>
          </a:p>
          <a:p>
            <a:pPr algn="just"/>
            <a:r>
              <a:rPr lang="zh-CN" altLang="en-US">
                <a:latin typeface="宋体" pitchFamily="2" charset="-122"/>
              </a:rPr>
              <a:t>（ｃ）变量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随变量</a:t>
            </a:r>
            <a:r>
              <a:rPr lang="zh-CN" altLang="en-US" i="1">
                <a:latin typeface="宋体" pitchFamily="2" charset="-122"/>
              </a:rPr>
              <a:t>Ｘ</a:t>
            </a:r>
            <a:r>
              <a:rPr lang="zh-CN" altLang="en-US">
                <a:latin typeface="宋体" pitchFamily="2" charset="-122"/>
              </a:rPr>
              <a:t>的增加而呈递减趋势，有反向关系，为负相关。</a:t>
            </a:r>
            <a:r>
              <a:rPr lang="zh-CN" altLang="en-US"/>
              <a:t> </a:t>
            </a:r>
          </a:p>
          <a:p>
            <a:pPr algn="just"/>
            <a:r>
              <a:rPr lang="zh-CN" altLang="en-US">
                <a:latin typeface="宋体" pitchFamily="2" charset="-122"/>
              </a:rPr>
              <a:t>（</a:t>
            </a:r>
            <a:r>
              <a:rPr lang="en-US" altLang="zh-CN"/>
              <a:t>d</a:t>
            </a:r>
            <a:r>
              <a:rPr lang="zh-CN" altLang="en-US">
                <a:latin typeface="宋体" pitchFamily="2" charset="-122"/>
              </a:rPr>
              <a:t>）两个变量之间呈函数关系或称完全直线关系（或者同向，或者反向）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1"/>
                </a:solidFill>
                <a:latin typeface="宋体" pitchFamily="2" charset="-122"/>
              </a:rPr>
              <a:t>相关系数</a:t>
            </a:r>
            <a:r>
              <a:rPr lang="zh-CN" altLang="en-US">
                <a:latin typeface="宋体" pitchFamily="2" charset="-122"/>
              </a:rPr>
              <a:t>：两变量之间存在的相互关系即相关关系定量的度量值，是反映两变量相关性质和紧密程度的特征数 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1"/>
                </a:solidFill>
                <a:latin typeface="宋体" pitchFamily="2" charset="-122"/>
              </a:rPr>
              <a:t>总体相关系数</a:t>
            </a:r>
            <a:r>
              <a:rPr lang="zh-CN" altLang="en-US">
                <a:latin typeface="宋体" pitchFamily="2" charset="-122"/>
              </a:rPr>
              <a:t>：从总体的数据计算得来的相关系数，用符号</a:t>
            </a:r>
            <a:r>
              <a:rPr lang="en-US" altLang="zh-CN">
                <a:latin typeface="宋体" pitchFamily="2" charset="-122"/>
                <a:cs typeface="Times New Roman" pitchFamily="18" charset="0"/>
              </a:rPr>
              <a:t>ρ</a:t>
            </a:r>
            <a:r>
              <a:rPr lang="zh-CN" altLang="en-US">
                <a:latin typeface="宋体" pitchFamily="2" charset="-122"/>
              </a:rPr>
              <a:t>代表</a:t>
            </a: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accent1"/>
                </a:solidFill>
                <a:latin typeface="宋体" pitchFamily="2" charset="-122"/>
              </a:rPr>
              <a:t>样本相关系数</a:t>
            </a:r>
            <a:r>
              <a:rPr lang="zh-CN" altLang="en-US">
                <a:latin typeface="宋体" pitchFamily="2" charset="-122"/>
              </a:rPr>
              <a:t>：从随机样本的数据计算得来的相关系数，用符号</a:t>
            </a:r>
            <a:r>
              <a:rPr lang="en-US" altLang="zh-CN"/>
              <a:t>r</a:t>
            </a:r>
            <a:r>
              <a:rPr lang="zh-CN" altLang="en-US">
                <a:latin typeface="宋体" pitchFamily="2" charset="-122"/>
              </a:rPr>
              <a:t>代表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对某一定的总体来说， </a:t>
            </a:r>
            <a:r>
              <a:rPr lang="en-US" altLang="zh-CN">
                <a:latin typeface="宋体" pitchFamily="2" charset="-122"/>
                <a:cs typeface="Times New Roman" pitchFamily="18" charset="0"/>
              </a:rPr>
              <a:t>ρ</a:t>
            </a:r>
            <a:r>
              <a:rPr lang="zh-CN" altLang="en-US">
                <a:latin typeface="宋体" pitchFamily="2" charset="-122"/>
              </a:rPr>
              <a:t>是一个常量。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从同一总体中随机抽取的各样本的</a:t>
            </a:r>
            <a:r>
              <a:rPr lang="en-US" altLang="zh-CN"/>
              <a:t>r</a:t>
            </a:r>
            <a:r>
              <a:rPr lang="zh-CN" altLang="en-US">
                <a:latin typeface="宋体" pitchFamily="2" charset="-122"/>
              </a:rPr>
              <a:t>值是随机变动的，不是一个常量，且可以通过实验或测量的样本数据来计算它。</a:t>
            </a:r>
            <a:r>
              <a:rPr lang="zh-CN" altLang="en-US"/>
              <a:t> 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3609975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5608" name="Group 7"/>
          <p:cNvGrpSpPr>
            <a:grpSpLocks/>
          </p:cNvGrpSpPr>
          <p:nvPr/>
        </p:nvGrpSpPr>
        <p:grpSpPr bwMode="auto">
          <a:xfrm>
            <a:off x="304800" y="3124200"/>
            <a:ext cx="6975475" cy="2073275"/>
            <a:chOff x="192" y="1968"/>
            <a:chExt cx="4394" cy="1306"/>
          </a:xfrm>
        </p:grpSpPr>
        <p:graphicFrame>
          <p:nvGraphicFramePr>
            <p:cNvPr id="25604" name="Object 4"/>
            <p:cNvGraphicFramePr>
              <a:graphicFrameLocks noChangeAspect="1"/>
            </p:cNvGraphicFramePr>
            <p:nvPr/>
          </p:nvGraphicFramePr>
          <p:xfrm>
            <a:off x="3072" y="1968"/>
            <a:ext cx="1122" cy="392"/>
          </p:xfrm>
          <a:graphic>
            <a:graphicData uri="http://schemas.openxmlformats.org/presentationml/2006/ole">
              <p:oleObj spid="_x0000_s25604" name="Equation" r:id="rId4" imgW="1054080" imgH="368280" progId="">
                <p:embed/>
              </p:oleObj>
            </a:graphicData>
          </a:graphic>
        </p:graphicFrame>
        <p:graphicFrame>
          <p:nvGraphicFramePr>
            <p:cNvPr id="25605" name="Object 5"/>
            <p:cNvGraphicFramePr>
              <a:graphicFrameLocks noChangeAspect="1"/>
            </p:cNvGraphicFramePr>
            <p:nvPr/>
          </p:nvGraphicFramePr>
          <p:xfrm>
            <a:off x="3072" y="2496"/>
            <a:ext cx="1514" cy="776"/>
          </p:xfrm>
          <a:graphic>
            <a:graphicData uri="http://schemas.openxmlformats.org/presentationml/2006/ole">
              <p:oleObj spid="_x0000_s25605" name="Equation" r:id="rId5" imgW="1333440" imgH="723600" progId="">
                <p:embed/>
              </p:oleObj>
            </a:graphicData>
          </a:graphic>
        </p:graphicFrame>
        <p:sp>
          <p:nvSpPr>
            <p:cNvPr id="25610" name="Text Box 6"/>
            <p:cNvSpPr txBox="1">
              <a:spLocks noChangeArrowheads="1"/>
            </p:cNvSpPr>
            <p:nvPr/>
          </p:nvSpPr>
          <p:spPr bwMode="auto">
            <a:xfrm>
              <a:off x="192" y="1968"/>
              <a:ext cx="2304" cy="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将</a:t>
              </a:r>
              <a:r>
                <a:rPr lang="en-US" altLang="zh-CN"/>
                <a:t>SP</a:t>
              </a:r>
              <a:r>
                <a:rPr lang="zh-CN" altLang="en-US">
                  <a:latin typeface="宋体" pitchFamily="2" charset="-122"/>
                </a:rPr>
                <a:t>除以</a:t>
              </a:r>
              <a:r>
                <a:rPr lang="en-US" altLang="zh-CN" i="1"/>
                <a:t>n</a:t>
              </a:r>
              <a:r>
                <a:rPr lang="en-US" altLang="zh-CN"/>
                <a:t>-1</a:t>
              </a:r>
              <a:r>
                <a:rPr lang="zh-CN" altLang="en-US">
                  <a:latin typeface="宋体" pitchFamily="2" charset="-122"/>
                </a:rPr>
                <a:t>，消除了样本容量的影响，得样本的协方差</a:t>
              </a:r>
              <a:r>
                <a:rPr lang="zh-CN" altLang="en-US"/>
                <a:t> </a:t>
              </a:r>
            </a:p>
            <a:p>
              <a:pPr algn="just"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将协方差除以两个标准差</a:t>
              </a:r>
              <a:r>
                <a:rPr lang="en-US" altLang="zh-CN" i="1"/>
                <a:t>s</a:t>
              </a:r>
              <a:r>
                <a:rPr lang="en-US" altLang="zh-CN" i="1" baseline="-30000"/>
                <a:t>x</a:t>
              </a:r>
              <a:r>
                <a:rPr lang="zh-CN" altLang="en-US">
                  <a:latin typeface="宋体" pitchFamily="2" charset="-122"/>
                </a:rPr>
                <a:t>与</a:t>
              </a:r>
              <a:r>
                <a:rPr lang="en-US" altLang="zh-CN" i="1"/>
                <a:t>s</a:t>
              </a:r>
              <a:r>
                <a:rPr lang="en-US" altLang="zh-CN" i="1" baseline="-30000"/>
                <a:t>y</a:t>
              </a:r>
              <a:r>
                <a:rPr lang="zh-CN" altLang="en-US">
                  <a:latin typeface="宋体" pitchFamily="2" charset="-122"/>
                </a:rPr>
                <a:t>的乘积而进行将协方差标准化以消除测量单位的影响</a:t>
              </a:r>
              <a:r>
                <a:rPr lang="zh-CN" altLang="en-US"/>
                <a:t> ，得到相关系数</a:t>
              </a:r>
              <a:r>
                <a:rPr lang="en-US" altLang="zh-CN"/>
                <a:t>r</a:t>
              </a:r>
            </a:p>
          </p:txBody>
        </p:sp>
      </p:grp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662363" y="2919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219200" y="4994275"/>
          <a:ext cx="3325813" cy="1863725"/>
        </p:xfrm>
        <a:graphic>
          <a:graphicData uri="http://schemas.openxmlformats.org/presentationml/2006/ole">
            <p:oleObj spid="_x0000_s25602" name="Equation" r:id="rId6" imgW="1815840" imgH="1091880" progId="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638800" y="5334000"/>
          <a:ext cx="2501900" cy="1208088"/>
        </p:xfrm>
        <a:graphic>
          <a:graphicData uri="http://schemas.openxmlformats.org/presentationml/2006/ole">
            <p:oleObj spid="_x0000_s25603" name="Equation" r:id="rId7" imgW="1473120" imgH="71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1026"/>
          <p:cNvSpPr txBox="1">
            <a:spLocks noChangeArrowheads="1"/>
          </p:cNvSpPr>
          <p:nvPr/>
        </p:nvSpPr>
        <p:spPr bwMode="auto">
          <a:xfrm>
            <a:off x="304800" y="228600"/>
            <a:ext cx="8839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i="1"/>
              <a:t>r</a:t>
            </a:r>
            <a:r>
              <a:rPr lang="zh-CN" altLang="en-US"/>
              <a:t>的特性：</a:t>
            </a:r>
          </a:p>
          <a:p>
            <a:pPr algn="just"/>
            <a:r>
              <a:rPr lang="zh-CN" altLang="en-US"/>
              <a:t>① </a:t>
            </a:r>
            <a:r>
              <a:rPr lang="en-US" altLang="zh-CN"/>
              <a:t>|r|≤1</a:t>
            </a:r>
            <a:r>
              <a:rPr lang="zh-CN" altLang="en-US"/>
              <a:t>。</a:t>
            </a:r>
          </a:p>
          <a:p>
            <a:pPr algn="just"/>
            <a:r>
              <a:rPr lang="zh-CN" altLang="en-US"/>
              <a:t>② 两变量相关愈紧密，</a:t>
            </a:r>
            <a:r>
              <a:rPr lang="en-US" altLang="zh-CN"/>
              <a:t>|r|</a:t>
            </a:r>
            <a:r>
              <a:rPr lang="zh-CN" altLang="en-US"/>
              <a:t>愈大。</a:t>
            </a:r>
          </a:p>
          <a:p>
            <a:pPr algn="just"/>
            <a:r>
              <a:rPr lang="zh-CN" altLang="en-US"/>
              <a:t>③ 两变量不相关，则</a:t>
            </a:r>
            <a:r>
              <a:rPr lang="en-US" altLang="zh-CN"/>
              <a:t>r=0</a:t>
            </a:r>
            <a:r>
              <a:rPr lang="zh-CN" altLang="en-US"/>
              <a:t>；两变量呈函数关系，则</a:t>
            </a:r>
            <a:r>
              <a:rPr lang="en-US" altLang="zh-CN"/>
              <a:t>|r|=1</a:t>
            </a:r>
            <a:r>
              <a:rPr lang="zh-CN" altLang="en-US"/>
              <a:t>，称完全相关。</a:t>
            </a:r>
          </a:p>
          <a:p>
            <a:r>
              <a:rPr lang="zh-CN" altLang="en-US">
                <a:latin typeface="宋体" pitchFamily="2" charset="-122"/>
              </a:rPr>
              <a:t>  ④</a:t>
            </a:r>
            <a:r>
              <a:rPr lang="zh-CN" altLang="en-US"/>
              <a:t> </a:t>
            </a:r>
            <a:r>
              <a:rPr lang="en-US" altLang="zh-CN" i="1"/>
              <a:t>r</a:t>
            </a:r>
            <a:r>
              <a:rPr lang="zh-CN" altLang="en-US">
                <a:latin typeface="宋体" pitchFamily="2" charset="-122"/>
              </a:rPr>
              <a:t>若为正数，两变量呈正相关，变量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随变量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增大而增大；</a:t>
            </a:r>
            <a:r>
              <a:rPr lang="en-US" altLang="zh-CN" i="1"/>
              <a:t>r</a:t>
            </a:r>
            <a:r>
              <a:rPr lang="zh-CN" altLang="en-US">
                <a:latin typeface="宋体" pitchFamily="2" charset="-122"/>
              </a:rPr>
              <a:t>若为负数，两变量呈负相关，变量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随变量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增大而减少。</a:t>
            </a:r>
            <a:r>
              <a:rPr lang="zh-CN" altLang="en-US"/>
              <a:t> </a:t>
            </a:r>
          </a:p>
        </p:txBody>
      </p:sp>
      <p:sp>
        <p:nvSpPr>
          <p:cNvPr id="26628" name="Rectangle 1029"/>
          <p:cNvSpPr>
            <a:spLocks noChangeArrowheads="1"/>
          </p:cNvSpPr>
          <p:nvPr/>
        </p:nvSpPr>
        <p:spPr bwMode="auto">
          <a:xfrm>
            <a:off x="3414713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36867" name="Text Box 1027"/>
          <p:cNvSpPr txBox="1">
            <a:spLocks noChangeArrowheads="1"/>
          </p:cNvSpPr>
          <p:nvPr/>
        </p:nvSpPr>
        <p:spPr bwMode="auto">
          <a:xfrm>
            <a:off x="381000" y="2133600"/>
            <a:ext cx="838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决定系数</a:t>
            </a:r>
            <a:r>
              <a:rPr lang="zh-CN" altLang="en-US">
                <a:latin typeface="宋体" pitchFamily="2" charset="-122"/>
              </a:rPr>
              <a:t>是指由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的不同引起的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的平方和</a:t>
            </a:r>
            <a:r>
              <a:rPr lang="en-US" altLang="zh-CN" i="1"/>
              <a:t>U</a:t>
            </a:r>
            <a:r>
              <a:rPr lang="zh-CN" altLang="en-US">
                <a:latin typeface="宋体" pitchFamily="2" charset="-122"/>
              </a:rPr>
              <a:t>占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变数总平方和</a:t>
            </a:r>
            <a:r>
              <a:rPr lang="en-US" altLang="zh-CN" i="1"/>
              <a:t>SS</a:t>
            </a:r>
            <a:r>
              <a:rPr lang="en-US" altLang="zh-CN" i="1" baseline="-30000"/>
              <a:t>y</a:t>
            </a:r>
            <a:r>
              <a:rPr lang="zh-CN" altLang="en-US">
                <a:latin typeface="宋体" pitchFamily="2" charset="-122"/>
              </a:rPr>
              <a:t>的比率或由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的不同引起的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的平方和</a:t>
            </a:r>
            <a:r>
              <a:rPr lang="en-US" altLang="zh-CN" i="1"/>
              <a:t>U</a:t>
            </a:r>
            <a:r>
              <a:rPr lang="en-US" altLang="zh-CN"/>
              <a:t>’</a:t>
            </a:r>
            <a:r>
              <a:rPr lang="zh-CN" altLang="en-US">
                <a:latin typeface="宋体" pitchFamily="2" charset="-122"/>
              </a:rPr>
              <a:t>占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变数总平方和</a:t>
            </a:r>
            <a:r>
              <a:rPr lang="en-US" altLang="zh-CN" i="1"/>
              <a:t>SS</a:t>
            </a:r>
            <a:r>
              <a:rPr lang="en-US" altLang="zh-CN" i="1" baseline="-30000"/>
              <a:t>x</a:t>
            </a:r>
            <a:r>
              <a:rPr lang="zh-CN" altLang="en-US">
                <a:latin typeface="宋体" pitchFamily="2" charset="-122"/>
              </a:rPr>
              <a:t>的比率</a:t>
            </a:r>
            <a:r>
              <a:rPr lang="zh-CN" altLang="en-US"/>
              <a:t> ，</a:t>
            </a:r>
            <a:r>
              <a:rPr lang="zh-CN" altLang="en-US">
                <a:latin typeface="宋体" pitchFamily="2" charset="-122"/>
              </a:rPr>
              <a:t>记为</a:t>
            </a:r>
            <a:r>
              <a:rPr lang="en-US" altLang="zh-CN"/>
              <a:t>r</a:t>
            </a:r>
            <a:r>
              <a:rPr lang="en-US" altLang="zh-CN" baseline="30000"/>
              <a:t>2</a:t>
            </a:r>
            <a:r>
              <a:rPr lang="en-US" altLang="zh-CN"/>
              <a:t> </a:t>
            </a:r>
            <a:r>
              <a:rPr lang="zh-CN" altLang="en-US"/>
              <a:t>，</a:t>
            </a:r>
            <a:r>
              <a:rPr lang="zh-CN" altLang="en-US">
                <a:latin typeface="宋体" pitchFamily="2" charset="-122"/>
              </a:rPr>
              <a:t>是一个无单位的数，表示</a:t>
            </a:r>
            <a:r>
              <a:rPr lang="en-US" altLang="zh-CN">
                <a:latin typeface="宋体" pitchFamily="2" charset="-122"/>
              </a:rPr>
              <a:t>x</a:t>
            </a:r>
            <a:r>
              <a:rPr lang="zh-CN" altLang="en-US">
                <a:latin typeface="宋体" pitchFamily="2" charset="-122"/>
              </a:rPr>
              <a:t>与</a:t>
            </a:r>
            <a:r>
              <a:rPr lang="en-US" altLang="zh-CN">
                <a:latin typeface="宋体" pitchFamily="2" charset="-122"/>
              </a:rPr>
              <a:t>y</a:t>
            </a:r>
            <a:r>
              <a:rPr lang="zh-CN" altLang="en-US">
                <a:latin typeface="宋体" pitchFamily="2" charset="-122"/>
              </a:rPr>
              <a:t>关系强弱的一个数</a:t>
            </a:r>
            <a:endParaRPr lang="zh-CN" alt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066800" y="3200400"/>
          <a:ext cx="5311775" cy="889000"/>
        </p:xfrm>
        <a:graphic>
          <a:graphicData uri="http://schemas.openxmlformats.org/presentationml/2006/ole">
            <p:oleObj spid="_x0000_s26626" name="Equation" r:id="rId4" imgW="2120760" imgH="355320" progId="">
              <p:embed/>
            </p:oleObj>
          </a:graphicData>
        </a:graphic>
      </p:graphicFrame>
      <p:sp>
        <p:nvSpPr>
          <p:cNvPr id="26630" name="Text Box 1031"/>
          <p:cNvSpPr txBox="1">
            <a:spLocks noChangeArrowheads="1"/>
          </p:cNvSpPr>
          <p:nvPr/>
        </p:nvSpPr>
        <p:spPr bwMode="auto">
          <a:xfrm>
            <a:off x="381000" y="4191000"/>
            <a:ext cx="83058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决定系数是相关系数的平方。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除</a:t>
            </a:r>
            <a:r>
              <a:rPr lang="en-US" altLang="zh-CN"/>
              <a:t>|r|=1</a:t>
            </a:r>
            <a:r>
              <a:rPr lang="zh-CN" altLang="en-US">
                <a:latin typeface="宋体" pitchFamily="2" charset="-122"/>
              </a:rPr>
              <a:t>和</a:t>
            </a:r>
            <a:r>
              <a:rPr lang="en-US" altLang="zh-CN"/>
              <a:t>0</a:t>
            </a:r>
            <a:r>
              <a:rPr lang="zh-CN" altLang="en-US">
                <a:latin typeface="宋体" pitchFamily="2" charset="-122"/>
              </a:rPr>
              <a:t>外，</a:t>
            </a:r>
            <a:r>
              <a:rPr lang="en-US" altLang="zh-CN" i="1"/>
              <a:t>r</a:t>
            </a:r>
            <a:r>
              <a:rPr lang="en-US" altLang="zh-CN" baseline="30000"/>
              <a:t>2</a:t>
            </a:r>
            <a:r>
              <a:rPr lang="zh-CN" altLang="en-US">
                <a:latin typeface="宋体" pitchFamily="2" charset="-122"/>
              </a:rPr>
              <a:t>总是小于</a:t>
            </a:r>
            <a:r>
              <a:rPr lang="en-US" altLang="zh-CN"/>
              <a:t>|r|</a:t>
            </a:r>
          </a:p>
          <a:p>
            <a:pPr>
              <a:spcBef>
                <a:spcPct val="50000"/>
              </a:spcBef>
            </a:pPr>
            <a:r>
              <a:rPr lang="en-US" altLang="zh-CN" i="1"/>
              <a:t>r</a:t>
            </a:r>
            <a:r>
              <a:rPr lang="en-US" altLang="zh-CN" baseline="30000"/>
              <a:t>2</a:t>
            </a:r>
            <a:r>
              <a:rPr lang="zh-CN" altLang="en-US">
                <a:latin typeface="宋体" pitchFamily="2" charset="-122"/>
              </a:rPr>
              <a:t>的取值区间为</a:t>
            </a:r>
            <a:r>
              <a:rPr lang="en-US" altLang="zh-CN"/>
              <a:t>[0</a:t>
            </a:r>
            <a:r>
              <a:rPr lang="zh-CN" altLang="en-US">
                <a:latin typeface="宋体" pitchFamily="2" charset="-122"/>
              </a:rPr>
              <a:t>，</a:t>
            </a:r>
            <a:r>
              <a:rPr lang="en-US" altLang="zh-CN"/>
              <a:t>1]</a:t>
            </a:r>
            <a:r>
              <a:rPr lang="zh-CN" altLang="en-US">
                <a:latin typeface="宋体" pitchFamily="2" charset="-122"/>
              </a:rPr>
              <a:t>，不能反映两变量相关的性质。</a:t>
            </a:r>
          </a:p>
          <a:p>
            <a:pPr>
              <a:spcBef>
                <a:spcPct val="50000"/>
              </a:spcBef>
            </a:pPr>
            <a:r>
              <a:rPr lang="zh-CN" altLang="en-US">
                <a:latin typeface="宋体" pitchFamily="2" charset="-122"/>
              </a:rPr>
              <a:t>在相关分析中，常用相关系数的符号反映相关的性质，用决定系数的值反映相关的紧密程度。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72400" cy="533400"/>
          </a:xfrm>
        </p:spPr>
        <p:txBody>
          <a:bodyPr/>
          <a:lstStyle/>
          <a:p>
            <a:pPr algn="l"/>
            <a:r>
              <a:rPr lang="en-US" altLang="zh-CN" sz="2000" b="1" smtClean="0"/>
              <a:t>7.4.2 </a:t>
            </a:r>
            <a:r>
              <a:rPr lang="zh-CN" altLang="en-US" sz="2000" b="1" smtClean="0">
                <a:latin typeface="宋体" pitchFamily="2" charset="-122"/>
              </a:rPr>
              <a:t>相关系数的假设测验</a:t>
            </a:r>
            <a:br>
              <a:rPr lang="zh-CN" altLang="en-US" sz="2000" b="1" smtClean="0">
                <a:latin typeface="宋体" pitchFamily="2" charset="-122"/>
              </a:rPr>
            </a:br>
            <a:r>
              <a:rPr lang="en-US" altLang="zh-CN" sz="2000" b="1" smtClean="0">
                <a:latin typeface="宋体" pitchFamily="2" charset="-122"/>
              </a:rPr>
              <a:t>7.4.2.1 </a:t>
            </a:r>
            <a:r>
              <a:rPr lang="en-US" altLang="zh-CN" sz="2000" i="1" smtClean="0"/>
              <a:t>ρ</a:t>
            </a:r>
            <a:r>
              <a:rPr lang="en-US" altLang="zh-CN" sz="2000" smtClean="0"/>
              <a:t>=0</a:t>
            </a:r>
            <a:r>
              <a:rPr lang="zh-CN" altLang="en-US" sz="2000" b="1" smtClean="0">
                <a:latin typeface="宋体" pitchFamily="2" charset="-122"/>
              </a:rPr>
              <a:t>假设测验 </a:t>
            </a:r>
            <a:r>
              <a:rPr lang="zh-CN" altLang="en-US" sz="2000" smtClean="0"/>
              <a:t> 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04800" y="838200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i="1"/>
              <a:t>H</a:t>
            </a:r>
            <a:r>
              <a:rPr lang="en-US" altLang="zh-CN" i="1" baseline="-30000"/>
              <a:t>0</a:t>
            </a:r>
            <a:r>
              <a:rPr lang="zh-CN" altLang="en-US"/>
              <a:t>：总体的两变量不存在直线相关关系，即</a:t>
            </a:r>
            <a:r>
              <a:rPr lang="en-US" altLang="zh-CN" i="1"/>
              <a:t>ρ</a:t>
            </a:r>
            <a:r>
              <a:rPr lang="en-US" altLang="zh-CN"/>
              <a:t>=0</a:t>
            </a:r>
            <a:r>
              <a:rPr lang="zh-CN" altLang="en-US"/>
              <a:t>；</a:t>
            </a:r>
          </a:p>
          <a:p>
            <a:pPr algn="just"/>
            <a:r>
              <a:rPr lang="en-US" altLang="zh-CN" i="1"/>
              <a:t>H</a:t>
            </a:r>
            <a:r>
              <a:rPr lang="en-US" altLang="zh-CN" i="1" baseline="-30000"/>
              <a:t>A</a:t>
            </a:r>
            <a:r>
              <a:rPr lang="zh-CN" altLang="en-US"/>
              <a:t>：总体的两变量存在直线相关关系，即</a:t>
            </a:r>
            <a:r>
              <a:rPr lang="en-US" altLang="zh-CN" i="1"/>
              <a:t>ρ</a:t>
            </a:r>
            <a:r>
              <a:rPr lang="en-US" altLang="zh-CN"/>
              <a:t>≠0</a:t>
            </a:r>
            <a:r>
              <a:rPr lang="zh-CN" altLang="en-US"/>
              <a:t>。</a:t>
            </a:r>
          </a:p>
          <a:p>
            <a:pPr algn="just"/>
            <a:r>
              <a:rPr lang="zh-CN" altLang="en-US"/>
              <a:t>检验统计量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133600" y="1600200"/>
          <a:ext cx="4775200" cy="904875"/>
        </p:xfrm>
        <a:graphic>
          <a:graphicData uri="http://schemas.openxmlformats.org/presentationml/2006/ole">
            <p:oleObj spid="_x0000_s27650" name="Equation" r:id="rId4" imgW="1790640" imgH="342720" progId="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57200" y="2438400"/>
          <a:ext cx="6934200" cy="1724025"/>
        </p:xfrm>
        <a:graphic>
          <a:graphicData uri="http://schemas.openxmlformats.org/presentationml/2006/ole">
            <p:oleObj spid="_x0000_s27651" name="Equation" r:id="rId5" imgW="4546440" imgH="1130040" progId="">
              <p:embed/>
            </p:oleObj>
          </a:graphicData>
        </a:graphic>
      </p:graphicFrame>
      <p:grpSp>
        <p:nvGrpSpPr>
          <p:cNvPr id="27654" name="Group 11"/>
          <p:cNvGrpSpPr>
            <a:grpSpLocks/>
          </p:cNvGrpSpPr>
          <p:nvPr/>
        </p:nvGrpSpPr>
        <p:grpSpPr bwMode="auto">
          <a:xfrm>
            <a:off x="304800" y="4191000"/>
            <a:ext cx="8610600" cy="2667000"/>
            <a:chOff x="192" y="2640"/>
            <a:chExt cx="5424" cy="1680"/>
          </a:xfrm>
        </p:grpSpPr>
        <p:sp>
          <p:nvSpPr>
            <p:cNvPr id="27656" name="Text Box 9"/>
            <p:cNvSpPr txBox="1">
              <a:spLocks noChangeArrowheads="1"/>
            </p:cNvSpPr>
            <p:nvPr/>
          </p:nvSpPr>
          <p:spPr bwMode="auto">
            <a:xfrm>
              <a:off x="192" y="2640"/>
              <a:ext cx="5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宋体" pitchFamily="2" charset="-122"/>
                </a:rPr>
                <a:t>例</a:t>
              </a:r>
              <a:r>
                <a:rPr lang="en-US" altLang="zh-CN" b="1"/>
                <a:t>7.11</a:t>
              </a:r>
              <a:r>
                <a:rPr lang="en-US" altLang="zh-CN"/>
                <a:t>  </a:t>
              </a:r>
              <a:r>
                <a:rPr lang="zh-CN" altLang="en-US">
                  <a:latin typeface="宋体" pitchFamily="2" charset="-122"/>
                </a:rPr>
                <a:t>求例</a:t>
              </a:r>
              <a:r>
                <a:rPr lang="en-US" altLang="zh-CN"/>
                <a:t>7.2</a:t>
              </a:r>
              <a:r>
                <a:rPr lang="zh-CN" altLang="en-US">
                  <a:latin typeface="宋体" pitchFamily="2" charset="-122"/>
                </a:rPr>
                <a:t>中团头鲂摄食量与耗氧率之间的相关系数，并作显著性检验。</a:t>
              </a:r>
              <a:r>
                <a:rPr lang="zh-CN" altLang="en-US"/>
                <a:t> </a:t>
              </a:r>
            </a:p>
          </p:txBody>
        </p:sp>
        <p:pic>
          <p:nvPicPr>
            <p:cNvPr id="27657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14999" t="42000" r="18001" b="32666"/>
            <a:stretch>
              <a:fillRect/>
            </a:stretch>
          </p:blipFill>
          <p:spPr bwMode="auto">
            <a:xfrm>
              <a:off x="336" y="2891"/>
              <a:ext cx="5040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7010400" y="381000"/>
            <a:ext cx="1905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不用计算</a:t>
            </a:r>
            <a:r>
              <a:rPr lang="en-US" altLang="zh-CN" i="1">
                <a:solidFill>
                  <a:schemeClr val="tx2"/>
                </a:solidFill>
              </a:rPr>
              <a:t>t</a:t>
            </a: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值，直接查</a:t>
            </a:r>
            <a:r>
              <a:rPr lang="en-US" altLang="zh-CN">
                <a:solidFill>
                  <a:schemeClr val="tx2"/>
                </a:solidFill>
              </a:rPr>
              <a:t>r</a:t>
            </a: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和</a:t>
            </a:r>
            <a:r>
              <a:rPr lang="en-US" altLang="zh-CN">
                <a:solidFill>
                  <a:schemeClr val="tx2"/>
                </a:solidFill>
              </a:rPr>
              <a:t>R</a:t>
            </a: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的显著值表来进行显著性检验。若</a:t>
            </a:r>
            <a:r>
              <a:rPr lang="en-US" altLang="zh-CN">
                <a:solidFill>
                  <a:schemeClr val="tx2"/>
                </a:solidFill>
              </a:rPr>
              <a:t>r&gt;r</a:t>
            </a:r>
            <a:r>
              <a:rPr lang="en-US" altLang="zh-CN" baseline="-30000">
                <a:solidFill>
                  <a:schemeClr val="tx2"/>
                </a:solidFill>
              </a:rPr>
              <a:t>α</a:t>
            </a:r>
            <a:r>
              <a:rPr lang="zh-CN" altLang="en-US">
                <a:solidFill>
                  <a:schemeClr val="tx2"/>
                </a:solidFill>
                <a:latin typeface="宋体" pitchFamily="2" charset="-122"/>
              </a:rPr>
              <a:t>，可认为相关显著；否则，相关不显著。</a:t>
            </a:r>
            <a:r>
              <a:rPr lang="zh-CN" altLang="en-US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pPr algn="l">
              <a:spcBef>
                <a:spcPct val="30000"/>
              </a:spcBef>
            </a:pPr>
            <a:r>
              <a:rPr lang="en-US" altLang="zh-CN" sz="2000" b="1" dirty="0" smtClean="0"/>
              <a:t>7.4.2.2</a:t>
            </a:r>
            <a:r>
              <a:rPr lang="en-US" altLang="zh-CN" sz="2000" dirty="0" smtClean="0"/>
              <a:t> ρ=C</a:t>
            </a:r>
            <a:r>
              <a:rPr lang="zh-CN" altLang="en-US" sz="2000" b="1" dirty="0" smtClean="0">
                <a:latin typeface="宋体" pitchFamily="2" charset="-122"/>
              </a:rPr>
              <a:t>的假设测验</a:t>
            </a:r>
            <a:r>
              <a:rPr lang="zh-CN" altLang="en-US" sz="2000" dirty="0" smtClean="0"/>
              <a:t> </a:t>
            </a:r>
            <a:br>
              <a:rPr lang="zh-CN" altLang="en-US" sz="2000" dirty="0" smtClean="0"/>
            </a:br>
            <a:r>
              <a:rPr lang="zh-CN" altLang="en-US" sz="2000" dirty="0" smtClean="0">
                <a:solidFill>
                  <a:schemeClr val="tx1"/>
                </a:solidFill>
                <a:latin typeface="宋体" pitchFamily="2" charset="-122"/>
              </a:rPr>
              <a:t>是测验样本所属总体的相关系数与某一指定或理论的相关系数</a:t>
            </a:r>
            <a:r>
              <a:rPr lang="en-US" altLang="zh-CN" sz="2000" i="1" dirty="0" smtClean="0">
                <a:solidFill>
                  <a:schemeClr val="tx1"/>
                </a:solidFill>
              </a:rPr>
              <a:t>C</a:t>
            </a:r>
            <a:r>
              <a:rPr lang="zh-CN" altLang="en-US" sz="2000" dirty="0" smtClean="0">
                <a:solidFill>
                  <a:schemeClr val="tx1"/>
                </a:solidFill>
                <a:latin typeface="宋体" pitchFamily="2" charset="-122"/>
              </a:rPr>
              <a:t>是否相等</a:t>
            </a:r>
            <a:endParaRPr lang="zh-CN" altLang="en-US" sz="2000" dirty="0" smtClean="0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dirty="0"/>
              <a:t>假设</a:t>
            </a:r>
            <a:r>
              <a:rPr lang="en-US" altLang="zh-CN" dirty="0"/>
              <a:t>H</a:t>
            </a:r>
            <a:r>
              <a:rPr lang="en-US" altLang="zh-CN" baseline="-30000" dirty="0"/>
              <a:t>0</a:t>
            </a:r>
            <a:r>
              <a:rPr lang="zh-CN" altLang="en-US" dirty="0"/>
              <a:t>：</a:t>
            </a:r>
            <a:r>
              <a:rPr lang="en-US" altLang="zh-CN" dirty="0"/>
              <a:t>ρ=C</a:t>
            </a:r>
            <a:r>
              <a:rPr lang="zh-CN" altLang="en-US" dirty="0"/>
              <a:t>，</a:t>
            </a:r>
            <a:r>
              <a:rPr lang="en-US" altLang="zh-CN" dirty="0"/>
              <a:t>H</a:t>
            </a:r>
            <a:r>
              <a:rPr lang="en-US" altLang="zh-CN" baseline="-30000" dirty="0"/>
              <a:t>A</a:t>
            </a:r>
            <a:r>
              <a:rPr lang="zh-CN" altLang="en-US" dirty="0"/>
              <a:t>：</a:t>
            </a:r>
            <a:r>
              <a:rPr lang="en-US" altLang="zh-CN" dirty="0" err="1"/>
              <a:t>ρ≠C</a:t>
            </a:r>
            <a:r>
              <a:rPr lang="en-US" altLang="zh-CN" dirty="0"/>
              <a:t> </a:t>
            </a:r>
          </a:p>
          <a:p>
            <a:pPr algn="just"/>
            <a:r>
              <a:rPr lang="zh-CN" altLang="en-US" dirty="0"/>
              <a:t>在</a:t>
            </a:r>
            <a:r>
              <a:rPr lang="en-US" altLang="zh-CN" dirty="0" err="1"/>
              <a:t>ρ≠C</a:t>
            </a:r>
            <a:r>
              <a:rPr lang="zh-CN" altLang="en-US" dirty="0"/>
              <a:t>时，</a:t>
            </a:r>
            <a:r>
              <a:rPr lang="en-US" altLang="zh-CN" dirty="0"/>
              <a:t>r</a:t>
            </a:r>
            <a:r>
              <a:rPr lang="zh-CN" altLang="en-US" dirty="0"/>
              <a:t>的抽样分布具有很大的偏态，且随</a:t>
            </a:r>
            <a:r>
              <a:rPr lang="en-US" altLang="zh-CN" i="1" dirty="0"/>
              <a:t>n</a:t>
            </a:r>
            <a:r>
              <a:rPr lang="zh-CN" altLang="en-US" dirty="0"/>
              <a:t>和</a:t>
            </a:r>
            <a:r>
              <a:rPr lang="en-US" altLang="zh-CN" dirty="0"/>
              <a:t>ρ</a:t>
            </a:r>
            <a:r>
              <a:rPr lang="zh-CN" altLang="en-US" dirty="0"/>
              <a:t>的取值而异</a:t>
            </a:r>
          </a:p>
          <a:p>
            <a:r>
              <a:rPr lang="zh-CN" altLang="en-US" dirty="0">
                <a:latin typeface="宋体" pitchFamily="2" charset="-122"/>
              </a:rPr>
              <a:t>采用</a:t>
            </a:r>
            <a:r>
              <a:rPr lang="en-US" altLang="zh-CN" dirty="0"/>
              <a:t>z</a:t>
            </a:r>
            <a:r>
              <a:rPr lang="zh-CN" altLang="en-US" dirty="0">
                <a:latin typeface="宋体" pitchFamily="2" charset="-122"/>
              </a:rPr>
              <a:t>变换法，将</a:t>
            </a:r>
            <a:r>
              <a:rPr lang="en-US" altLang="zh-CN" dirty="0"/>
              <a:t>|r|</a:t>
            </a:r>
            <a:r>
              <a:rPr lang="zh-CN" altLang="en-US" dirty="0">
                <a:latin typeface="宋体" pitchFamily="2" charset="-122"/>
              </a:rPr>
              <a:t>变换为近似服从正态分布的</a:t>
            </a:r>
            <a:r>
              <a:rPr lang="en-US" altLang="zh-CN" i="1" dirty="0"/>
              <a:t>z</a:t>
            </a:r>
            <a:r>
              <a:rPr lang="zh-CN" altLang="en-US" dirty="0">
                <a:latin typeface="宋体" pitchFamily="2" charset="-122"/>
              </a:rPr>
              <a:t>值</a:t>
            </a:r>
            <a:r>
              <a:rPr lang="zh-CN" altLang="en-US" dirty="0"/>
              <a:t> </a:t>
            </a:r>
          </a:p>
        </p:txBody>
      </p:sp>
      <p:grpSp>
        <p:nvGrpSpPr>
          <p:cNvPr id="28679" name="Group 11"/>
          <p:cNvGrpSpPr>
            <a:grpSpLocks/>
          </p:cNvGrpSpPr>
          <p:nvPr/>
        </p:nvGrpSpPr>
        <p:grpSpPr bwMode="auto">
          <a:xfrm>
            <a:off x="381000" y="1981200"/>
            <a:ext cx="8458200" cy="958850"/>
            <a:chOff x="240" y="1248"/>
            <a:chExt cx="5328" cy="604"/>
          </a:xfrm>
        </p:grpSpPr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240" y="1248"/>
            <a:ext cx="2448" cy="492"/>
          </p:xfrm>
          <a:graphic>
            <a:graphicData uri="http://schemas.openxmlformats.org/presentationml/2006/ole">
              <p:oleObj spid="_x0000_s28675" name="Equation" r:id="rId4" imgW="2209680" imgH="444240" progId="">
                <p:embed/>
              </p:oleObj>
            </a:graphicData>
          </a:graphic>
        </p:graphicFrame>
        <p:graphicFrame>
          <p:nvGraphicFramePr>
            <p:cNvPr id="28676" name="Object 4"/>
            <p:cNvGraphicFramePr>
              <a:graphicFrameLocks noChangeAspect="1"/>
            </p:cNvGraphicFramePr>
            <p:nvPr/>
          </p:nvGraphicFramePr>
          <p:xfrm>
            <a:off x="2880" y="1296"/>
            <a:ext cx="2688" cy="556"/>
          </p:xfrm>
          <a:graphic>
            <a:graphicData uri="http://schemas.openxmlformats.org/presentationml/2006/ole">
              <p:oleObj spid="_x0000_s28676" name="Equation" r:id="rId5" imgW="2577960" imgH="533160" progId="">
                <p:embed/>
              </p:oleObj>
            </a:graphicData>
          </a:graphic>
        </p:graphicFrame>
      </p:grp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239000" y="3962400"/>
          <a:ext cx="1371600" cy="879475"/>
        </p:xfrm>
        <a:graphic>
          <a:graphicData uri="http://schemas.openxmlformats.org/presentationml/2006/ole">
            <p:oleObj spid="_x0000_s28674" name="Equation" r:id="rId6" imgW="495000" imgH="317160" progId="">
              <p:embed/>
            </p:oleObj>
          </a:graphicData>
        </a:graphic>
      </p:graphicFrame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7" cstate="print"/>
          <a:srcRect l="14000" t="25999" r="34000" b="34000"/>
          <a:stretch>
            <a:fillRect/>
          </a:stretch>
        </p:blipFill>
        <p:spPr bwMode="auto">
          <a:xfrm>
            <a:off x="0" y="2944813"/>
            <a:ext cx="678180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宋体" pitchFamily="2" charset="-122"/>
              </a:rPr>
              <a:t>例</a:t>
            </a:r>
            <a:r>
              <a:rPr lang="en-US" altLang="zh-CN" b="1"/>
              <a:t>7.12 </a:t>
            </a:r>
            <a:r>
              <a:rPr lang="en-US" altLang="zh-CN"/>
              <a:t> </a:t>
            </a:r>
            <a:r>
              <a:rPr lang="zh-CN" altLang="en-US">
                <a:latin typeface="宋体" pitchFamily="2" charset="-122"/>
              </a:rPr>
              <a:t>例</a:t>
            </a:r>
            <a:r>
              <a:rPr lang="en-US" altLang="zh-CN"/>
              <a:t>7.11</a:t>
            </a:r>
            <a:r>
              <a:rPr lang="zh-CN" altLang="en-US">
                <a:latin typeface="宋体" pitchFamily="2" charset="-122"/>
              </a:rPr>
              <a:t>已算得</a:t>
            </a:r>
            <a:r>
              <a:rPr lang="en-US" altLang="zh-CN"/>
              <a:t>r=0.99, </a:t>
            </a:r>
            <a:r>
              <a:rPr lang="zh-CN" altLang="en-US">
                <a:latin typeface="宋体" pitchFamily="2" charset="-122"/>
              </a:rPr>
              <a:t>试测验其与</a:t>
            </a:r>
            <a:r>
              <a:rPr lang="en-US" altLang="zh-CN"/>
              <a:t>ρ=0.95</a:t>
            </a:r>
            <a:r>
              <a:rPr lang="zh-CN" altLang="en-US">
                <a:latin typeface="宋体" pitchFamily="2" charset="-122"/>
              </a:rPr>
              <a:t>的差异显著性。</a:t>
            </a:r>
            <a:r>
              <a:rPr lang="zh-CN" altLang="en-US"/>
              <a:t> </a:t>
            </a: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l="13000" t="27333" r="17999" b="28667"/>
          <a:stretch>
            <a:fillRect/>
          </a:stretch>
        </p:blipFill>
        <p:spPr bwMode="auto">
          <a:xfrm>
            <a:off x="381000" y="1371600"/>
            <a:ext cx="83820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609600"/>
          </a:xfrm>
        </p:spPr>
        <p:txBody>
          <a:bodyPr/>
          <a:lstStyle/>
          <a:p>
            <a:pPr algn="l"/>
            <a:r>
              <a:rPr lang="en-US" altLang="zh-CN" sz="2000" b="1" smtClean="0"/>
              <a:t>7.4.2.3  </a:t>
            </a:r>
            <a:r>
              <a:rPr lang="en-US" altLang="zh-CN" sz="2000" smtClean="0"/>
              <a:t>ρ</a:t>
            </a:r>
            <a:r>
              <a:rPr lang="en-US" altLang="zh-CN" sz="2000" baseline="-30000" smtClean="0"/>
              <a:t>1</a:t>
            </a:r>
            <a:r>
              <a:rPr lang="en-US" altLang="zh-CN" sz="2000" smtClean="0"/>
              <a:t>=ρ</a:t>
            </a:r>
            <a:r>
              <a:rPr lang="en-US" altLang="zh-CN" sz="2000" baseline="-30000" smtClean="0"/>
              <a:t>2</a:t>
            </a:r>
            <a:r>
              <a:rPr lang="zh-CN" altLang="en-US" sz="2000" b="1" smtClean="0"/>
              <a:t>的假设测验</a:t>
            </a:r>
            <a:r>
              <a:rPr lang="zh-CN" altLang="en-US" sz="2000" smtClean="0"/>
              <a:t/>
            </a:r>
            <a:br>
              <a:rPr lang="zh-CN" altLang="en-US" sz="2000" smtClean="0"/>
            </a:br>
            <a:r>
              <a:rPr lang="zh-CN" altLang="en-US" sz="2000" smtClean="0">
                <a:solidFill>
                  <a:schemeClr val="tx1"/>
                </a:solidFill>
                <a:latin typeface="宋体" pitchFamily="2" charset="-122"/>
              </a:rPr>
              <a:t>测验两个样本的相关系数所属总体的相关系数是否相等</a:t>
            </a:r>
            <a:r>
              <a:rPr lang="zh-CN" altLang="en-US" sz="2000" smtClean="0"/>
              <a:t> </a:t>
            </a:r>
          </a:p>
        </p:txBody>
      </p: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457200" y="1143000"/>
            <a:ext cx="6553200" cy="1843088"/>
            <a:chOff x="288" y="720"/>
            <a:chExt cx="4128" cy="1161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864" y="1296"/>
            <a:ext cx="768" cy="526"/>
          </p:xfrm>
          <a:graphic>
            <a:graphicData uri="http://schemas.openxmlformats.org/presentationml/2006/ole">
              <p:oleObj spid="_x0000_s29698" name="Equation" r:id="rId4" imgW="482400" imgH="330120" progId="">
                <p:embed/>
              </p:oleObj>
            </a:graphicData>
          </a:graphic>
        </p:graphicFrame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288" y="720"/>
              <a:ext cx="412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zh-CN" altLang="en-US"/>
                <a:t>假设</a:t>
              </a:r>
              <a:r>
                <a:rPr lang="en-US" altLang="zh-CN"/>
                <a:t>H</a:t>
              </a:r>
              <a:r>
                <a:rPr lang="en-US" altLang="zh-CN" baseline="-30000"/>
                <a:t>0</a:t>
              </a:r>
              <a:r>
                <a:rPr lang="zh-CN" altLang="en-US"/>
                <a:t>：两样本所属总体相关系数相等（</a:t>
              </a:r>
              <a:r>
                <a:rPr lang="en-US" altLang="zh-CN"/>
                <a:t>ρ</a:t>
              </a:r>
              <a:r>
                <a:rPr lang="en-US" altLang="zh-CN" baseline="-30000"/>
                <a:t>1</a:t>
              </a:r>
              <a:r>
                <a:rPr lang="en-US" altLang="zh-CN"/>
                <a:t>=ρ</a:t>
              </a:r>
              <a:r>
                <a:rPr lang="en-US" altLang="zh-CN" baseline="-30000"/>
                <a:t>2</a:t>
              </a:r>
              <a:r>
                <a:rPr lang="zh-CN" altLang="en-US"/>
                <a:t>），</a:t>
              </a:r>
            </a:p>
            <a:p>
              <a:pPr>
                <a:spcBef>
                  <a:spcPct val="50000"/>
                </a:spcBef>
              </a:pPr>
              <a:r>
                <a:rPr lang="zh-CN" altLang="en-US"/>
                <a:t>        </a:t>
              </a:r>
              <a:r>
                <a:rPr lang="en-US" altLang="zh-CN"/>
                <a:t>H</a:t>
              </a:r>
              <a:r>
                <a:rPr lang="en-US" altLang="zh-CN" baseline="-30000"/>
                <a:t>A</a:t>
              </a:r>
              <a:r>
                <a:rPr lang="zh-CN" altLang="en-US">
                  <a:latin typeface="宋体" pitchFamily="2" charset="-122"/>
                </a:rPr>
                <a:t>：两样本所属总体相关系数不相等（</a:t>
              </a:r>
              <a:r>
                <a:rPr lang="en-US" altLang="zh-CN"/>
                <a:t>ρ</a:t>
              </a:r>
              <a:r>
                <a:rPr lang="en-US" altLang="zh-CN" baseline="-30000"/>
                <a:t>1</a:t>
              </a:r>
              <a:r>
                <a:rPr lang="en-US" altLang="zh-CN">
                  <a:latin typeface="宋体" pitchFamily="2" charset="-122"/>
                </a:rPr>
                <a:t>≠</a:t>
              </a:r>
              <a:r>
                <a:rPr lang="en-US" altLang="zh-CN"/>
                <a:t>ρ</a:t>
              </a:r>
              <a:r>
                <a:rPr lang="en-US" altLang="zh-CN" baseline="-30000"/>
                <a:t>2</a:t>
              </a:r>
              <a:r>
                <a:rPr lang="zh-CN" altLang="en-US">
                  <a:latin typeface="宋体" pitchFamily="2" charset="-122"/>
                </a:rPr>
                <a:t>）</a:t>
              </a:r>
              <a:r>
                <a:rPr lang="zh-CN" altLang="en-US"/>
                <a:t> </a:t>
              </a:r>
            </a:p>
          </p:txBody>
        </p:sp>
        <p:graphicFrame>
          <p:nvGraphicFramePr>
            <p:cNvPr id="29699" name="Object 3"/>
            <p:cNvGraphicFramePr>
              <a:graphicFrameLocks noChangeAspect="1"/>
            </p:cNvGraphicFramePr>
            <p:nvPr/>
          </p:nvGraphicFramePr>
          <p:xfrm>
            <a:off x="2208" y="1344"/>
            <a:ext cx="1632" cy="537"/>
          </p:xfrm>
          <a:graphic>
            <a:graphicData uri="http://schemas.openxmlformats.org/presentationml/2006/ole">
              <p:oleObj spid="_x0000_s29699" name="Equation" r:id="rId5" imgW="1002960" imgH="330120" progId="">
                <p:embed/>
              </p:oleObj>
            </a:graphicData>
          </a:graphic>
        </p:graphicFrame>
      </p:grpSp>
      <p:pic>
        <p:nvPicPr>
          <p:cNvPr id="29702" name="Picture 10"/>
          <p:cNvPicPr>
            <a:picLocks noChangeAspect="1" noChangeArrowheads="1"/>
          </p:cNvPicPr>
          <p:nvPr/>
        </p:nvPicPr>
        <p:blipFill>
          <a:blip r:embed="rId6" cstate="print"/>
          <a:srcRect l="14000" t="32666" r="23000" b="36667"/>
          <a:stretch>
            <a:fillRect/>
          </a:stretch>
        </p:blipFill>
        <p:spPr bwMode="auto">
          <a:xfrm>
            <a:off x="304800" y="3352800"/>
            <a:ext cx="83058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228600"/>
          </a:xfrm>
        </p:spPr>
        <p:txBody>
          <a:bodyPr/>
          <a:lstStyle/>
          <a:p>
            <a:pPr algn="just" eaLnBrk="1" hangingPunct="1"/>
            <a:r>
              <a:rPr lang="en-US" altLang="zh-CN" sz="2000" b="1" smtClean="0"/>
              <a:t>7.1.2 </a:t>
            </a:r>
            <a:r>
              <a:rPr lang="zh-CN" altLang="en-US" sz="2000" b="1" smtClean="0">
                <a:latin typeface="宋体" pitchFamily="2" charset="-122"/>
              </a:rPr>
              <a:t>回归的概念</a:t>
            </a:r>
            <a:r>
              <a:rPr lang="zh-CN" altLang="en-US" sz="2000" smtClean="0"/>
              <a:t>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4582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latin typeface="宋体" pitchFamily="2" charset="-122"/>
              </a:rPr>
              <a:t>两个相关变量之间，有时表现为一个变量依赖于另一个变量的从属关系。对于这种情况的两个变量可以区分为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自变量</a:t>
            </a:r>
            <a:r>
              <a:rPr lang="zh-CN" altLang="en-US">
                <a:latin typeface="宋体" pitchFamily="2" charset="-122"/>
              </a:rPr>
              <a:t>（记为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）和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依变量</a:t>
            </a:r>
            <a:r>
              <a:rPr lang="zh-CN" altLang="en-US">
                <a:latin typeface="宋体" pitchFamily="2" charset="-122"/>
              </a:rPr>
              <a:t>（记为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）。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回归关系：</a:t>
            </a:r>
            <a:r>
              <a:rPr lang="zh-CN" altLang="en-US">
                <a:latin typeface="宋体" pitchFamily="2" charset="-122"/>
              </a:rPr>
              <a:t>一般自变量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是固定的（试验时预先确定的），并且没有试验误差或试验误差很小，依变量</a:t>
            </a:r>
            <a:r>
              <a:rPr lang="en-US" altLang="zh-CN"/>
              <a:t>Y</a:t>
            </a:r>
            <a:r>
              <a:rPr lang="zh-CN" altLang="en-US">
                <a:latin typeface="宋体" pitchFamily="2" charset="-122"/>
              </a:rPr>
              <a:t>则是随自变量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的变化而变化，且受试验误差的影响较大。这种关系称为回归关系，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回归分析：</a:t>
            </a:r>
            <a:r>
              <a:rPr lang="zh-CN" altLang="en-US">
                <a:latin typeface="宋体" pitchFamily="2" charset="-122"/>
              </a:rPr>
              <a:t>变量回归关系的研究，往往从一个变量的变化来估测另一个变量的变化，这就是回归分析 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回归方程：</a:t>
            </a:r>
            <a:r>
              <a:rPr lang="zh-CN" altLang="en-US">
                <a:latin typeface="宋体" pitchFamily="2" charset="-122"/>
              </a:rPr>
              <a:t>表现回归关系的函数方程称作回归方程 </a:t>
            </a:r>
            <a:r>
              <a:rPr lang="zh-CN" altLang="en-US"/>
              <a:t> 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57600" y="3657600"/>
          <a:ext cx="1066800" cy="398463"/>
        </p:xfrm>
        <a:graphic>
          <a:graphicData uri="http://schemas.openxmlformats.org/presentationml/2006/ole">
            <p:oleObj spid="_x0000_s1026" name="Equation" r:id="rId4" imgW="647640" imgH="24120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09800" y="3560763"/>
          <a:ext cx="5105400" cy="3297237"/>
        </p:xfrm>
        <a:graphic>
          <a:graphicData uri="http://schemas.openxmlformats.org/presentationml/2006/ole">
            <p:oleObj spid="_x0000_s1027" name="Chart" r:id="rId5" imgW="4145400" imgH="2671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9000" t="17999" r="12000" b="20667"/>
          <a:stretch>
            <a:fillRect/>
          </a:stretch>
        </p:blipFill>
        <p:spPr bwMode="auto">
          <a:xfrm>
            <a:off x="0" y="381000"/>
            <a:ext cx="9144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533400"/>
          </a:xfrm>
        </p:spPr>
        <p:txBody>
          <a:bodyPr/>
          <a:lstStyle/>
          <a:p>
            <a:pPr algn="l" eaLnBrk="1" hangingPunct="1"/>
            <a:r>
              <a:rPr lang="en-US" altLang="zh-CN" sz="2000" b="1" smtClean="0">
                <a:solidFill>
                  <a:schemeClr val="tx1"/>
                </a:solidFill>
              </a:rPr>
              <a:t>7.2 </a:t>
            </a:r>
            <a:r>
              <a:rPr lang="zh-CN" altLang="en-US" sz="2000" b="1" smtClean="0">
                <a:solidFill>
                  <a:schemeClr val="tx1"/>
                </a:solidFill>
              </a:rPr>
              <a:t>一元直线回归方程</a:t>
            </a:r>
            <a:r>
              <a:rPr lang="zh-CN" altLang="en-US" sz="2000" smtClean="0">
                <a:solidFill>
                  <a:schemeClr val="tx1"/>
                </a:solidFill>
              </a:rPr>
              <a:t/>
            </a:r>
            <a:br>
              <a:rPr lang="zh-CN" altLang="en-US" sz="2000" smtClean="0">
                <a:solidFill>
                  <a:schemeClr val="tx1"/>
                </a:solidFill>
              </a:rPr>
            </a:br>
            <a:r>
              <a:rPr lang="en-US" altLang="zh-CN" sz="2000" b="1" smtClean="0">
                <a:solidFill>
                  <a:schemeClr val="tx1"/>
                </a:solidFill>
              </a:rPr>
              <a:t>7.2.1 </a:t>
            </a:r>
            <a:r>
              <a:rPr lang="zh-CN" altLang="en-US" sz="2000" b="1" smtClean="0">
                <a:solidFill>
                  <a:schemeClr val="tx1"/>
                </a:solidFill>
                <a:latin typeface="宋体" pitchFamily="2" charset="-122"/>
              </a:rPr>
              <a:t>直线回归方程的建立</a:t>
            </a:r>
            <a:r>
              <a:rPr lang="zh-CN" altLang="en-US" sz="200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68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latin typeface="宋体" pitchFamily="2" charset="-122"/>
              </a:rPr>
              <a:t>根据研究目的，具体确定哪个是自变量，哪个是依变量，再把</a:t>
            </a:r>
            <a:r>
              <a:rPr lang="en-US" altLang="zh-CN" i="1"/>
              <a:t>n</a:t>
            </a:r>
            <a:r>
              <a:rPr lang="zh-CN" altLang="en-US">
                <a:latin typeface="宋体" pitchFamily="2" charset="-122"/>
              </a:rPr>
              <a:t>对观察值（</a:t>
            </a:r>
            <a:r>
              <a:rPr lang="en-US" altLang="zh-CN" i="1"/>
              <a:t>x</a:t>
            </a:r>
            <a:r>
              <a:rPr lang="en-US" altLang="zh-CN" baseline="-30000"/>
              <a:t>1</a:t>
            </a:r>
            <a:r>
              <a:rPr lang="zh-CN" altLang="en-US">
                <a:latin typeface="宋体" pitchFamily="2" charset="-122"/>
              </a:rPr>
              <a:t>，</a:t>
            </a:r>
            <a:r>
              <a:rPr lang="en-US" altLang="zh-CN" i="1"/>
              <a:t>y</a:t>
            </a:r>
            <a:r>
              <a:rPr lang="en-US" altLang="zh-CN" baseline="-30000"/>
              <a:t>1</a:t>
            </a:r>
            <a:r>
              <a:rPr lang="zh-CN" altLang="en-US">
                <a:latin typeface="宋体" pitchFamily="2" charset="-122"/>
              </a:rPr>
              <a:t>），（</a:t>
            </a:r>
            <a:r>
              <a:rPr lang="en-US" altLang="zh-CN" i="1"/>
              <a:t>x</a:t>
            </a:r>
            <a:r>
              <a:rPr lang="en-US" altLang="zh-CN" baseline="-30000"/>
              <a:t>2</a:t>
            </a:r>
            <a:r>
              <a:rPr lang="zh-CN" altLang="en-US">
                <a:latin typeface="宋体" pitchFamily="2" charset="-122"/>
              </a:rPr>
              <a:t>，</a:t>
            </a:r>
            <a:r>
              <a:rPr lang="en-US" altLang="zh-CN" i="1"/>
              <a:t>y</a:t>
            </a:r>
            <a:r>
              <a:rPr lang="en-US" altLang="zh-CN" baseline="-30000"/>
              <a:t>2</a:t>
            </a:r>
            <a:r>
              <a:rPr lang="zh-CN" altLang="en-US">
                <a:latin typeface="宋体" pitchFamily="2" charset="-122"/>
              </a:rPr>
              <a:t>），</a:t>
            </a:r>
            <a:r>
              <a:rPr lang="en-US" altLang="zh-CN">
                <a:latin typeface="Times New Roman"/>
              </a:rPr>
              <a:t>…</a:t>
            </a:r>
            <a:r>
              <a:rPr lang="zh-CN" altLang="en-US">
                <a:latin typeface="宋体" pitchFamily="2" charset="-122"/>
              </a:rPr>
              <a:t>，（</a:t>
            </a:r>
            <a:r>
              <a:rPr lang="en-US" altLang="zh-CN" i="1"/>
              <a:t>x</a:t>
            </a:r>
            <a:r>
              <a:rPr lang="en-US" altLang="zh-CN" baseline="-30000"/>
              <a:t>n</a:t>
            </a:r>
            <a:r>
              <a:rPr lang="zh-CN" altLang="en-US">
                <a:latin typeface="宋体" pitchFamily="2" charset="-122"/>
              </a:rPr>
              <a:t>，</a:t>
            </a:r>
            <a:r>
              <a:rPr lang="en-US" altLang="zh-CN" i="1"/>
              <a:t>y</a:t>
            </a:r>
            <a:r>
              <a:rPr lang="en-US" altLang="zh-CN" baseline="-30000"/>
              <a:t>n</a:t>
            </a:r>
            <a:r>
              <a:rPr lang="zh-CN" altLang="en-US">
                <a:latin typeface="宋体" pitchFamily="2" charset="-122"/>
              </a:rPr>
              <a:t>）在直角坐标系中作图，自变量</a:t>
            </a:r>
            <a:r>
              <a:rPr lang="en-US" altLang="zh-CN" i="1"/>
              <a:t>X</a:t>
            </a:r>
            <a:r>
              <a:rPr lang="zh-CN" altLang="en-US">
                <a:latin typeface="宋体" pitchFamily="2" charset="-122"/>
              </a:rPr>
              <a:t>为横坐标，依变量</a:t>
            </a:r>
            <a:r>
              <a:rPr lang="en-US" altLang="zh-CN" i="1"/>
              <a:t>Y</a:t>
            </a:r>
            <a:r>
              <a:rPr lang="zh-CN" altLang="en-US">
                <a:latin typeface="宋体" pitchFamily="2" charset="-122"/>
              </a:rPr>
              <a:t>为纵坐标，此图称为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散点图</a:t>
            </a:r>
            <a:r>
              <a:rPr lang="zh-CN" altLang="en-US">
                <a:latin typeface="宋体" pitchFamily="2" charset="-122"/>
              </a:rPr>
              <a:t>。</a:t>
            </a:r>
            <a:endParaRPr lang="zh-CN" altLang="en-US"/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28600" y="2057400"/>
            <a:ext cx="8686800" cy="1844675"/>
            <a:chOff x="144" y="1296"/>
            <a:chExt cx="5472" cy="1162"/>
          </a:xfrm>
        </p:grpSpPr>
        <p:sp>
          <p:nvSpPr>
            <p:cNvPr id="2055" name="Text Box 5"/>
            <p:cNvSpPr txBox="1">
              <a:spLocks noChangeArrowheads="1"/>
            </p:cNvSpPr>
            <p:nvPr/>
          </p:nvSpPr>
          <p:spPr bwMode="auto">
            <a:xfrm>
              <a:off x="240" y="1488"/>
              <a:ext cx="47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2400"/>
            </a:p>
          </p:txBody>
        </p:sp>
        <p:sp>
          <p:nvSpPr>
            <p:cNvPr id="2056" name="Text Box 6"/>
            <p:cNvSpPr txBox="1">
              <a:spLocks noChangeArrowheads="1"/>
            </p:cNvSpPr>
            <p:nvPr/>
          </p:nvSpPr>
          <p:spPr bwMode="auto">
            <a:xfrm>
              <a:off x="144" y="1296"/>
              <a:ext cx="54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>
                  <a:latin typeface="宋体" pitchFamily="2" charset="-122"/>
                </a:rPr>
                <a:t>例</a:t>
              </a:r>
              <a:r>
                <a:rPr lang="en-US" altLang="zh-CN" b="1"/>
                <a:t>7.1</a:t>
              </a:r>
              <a:r>
                <a:rPr lang="en-US" altLang="zh-CN"/>
                <a:t>  </a:t>
              </a:r>
              <a:r>
                <a:rPr lang="zh-CN" altLang="en-US">
                  <a:latin typeface="宋体" pitchFamily="2" charset="-122"/>
                </a:rPr>
                <a:t>某科技人员饲养了</a:t>
              </a:r>
              <a:r>
                <a:rPr lang="en-US" altLang="zh-CN"/>
                <a:t>35</a:t>
              </a:r>
              <a:r>
                <a:rPr lang="zh-CN" altLang="en-US">
                  <a:latin typeface="宋体" pitchFamily="2" charset="-122"/>
                </a:rPr>
                <a:t>尾团头鲂，共重</a:t>
              </a:r>
              <a:r>
                <a:rPr lang="en-US" altLang="zh-CN"/>
                <a:t>7.2kg</a:t>
              </a:r>
              <a:r>
                <a:rPr lang="zh-CN" altLang="en-US">
                  <a:latin typeface="宋体" pitchFamily="2" charset="-122"/>
                </a:rPr>
                <a:t>，在水温</a:t>
              </a:r>
              <a:r>
                <a:rPr lang="en-US" altLang="zh-CN"/>
                <a:t>29</a:t>
              </a:r>
              <a:r>
                <a:rPr lang="en-US" altLang="zh-CN">
                  <a:latin typeface="宋体" pitchFamily="2" charset="-122"/>
                </a:rPr>
                <a:t>℃</a:t>
              </a:r>
              <a:r>
                <a:rPr lang="zh-CN" altLang="en-US">
                  <a:latin typeface="宋体" pitchFamily="2" charset="-122"/>
                </a:rPr>
                <a:t>条件下，测量摄食量（</a:t>
              </a:r>
              <a:r>
                <a:rPr lang="en-US" altLang="zh-CN"/>
                <a:t>g</a:t>
              </a:r>
              <a:r>
                <a:rPr lang="zh-CN" altLang="en-US">
                  <a:latin typeface="宋体" pitchFamily="2" charset="-122"/>
                </a:rPr>
                <a:t>）与耗氧率（</a:t>
              </a:r>
              <a:r>
                <a:rPr lang="en-US" altLang="zh-CN"/>
                <a:t>mgO</a:t>
              </a:r>
              <a:r>
                <a:rPr lang="en-US" altLang="zh-CN" baseline="-30000"/>
                <a:t>2</a:t>
              </a:r>
              <a:r>
                <a:rPr lang="en-US" altLang="zh-CN"/>
                <a:t>/kg·h</a:t>
              </a:r>
              <a:r>
                <a:rPr lang="zh-CN" altLang="en-US">
                  <a:latin typeface="宋体" pitchFamily="2" charset="-122"/>
                </a:rPr>
                <a:t>）之间的关系，结果如下：</a:t>
              </a:r>
              <a:r>
                <a:rPr lang="zh-CN" altLang="en-US"/>
                <a:t> </a:t>
              </a:r>
            </a:p>
          </p:txBody>
        </p:sp>
        <p:graphicFrame>
          <p:nvGraphicFramePr>
            <p:cNvPr id="2051" name="Object 54"/>
            <p:cNvGraphicFramePr>
              <a:graphicFrameLocks noChangeAspect="1"/>
            </p:cNvGraphicFramePr>
            <p:nvPr/>
          </p:nvGraphicFramePr>
          <p:xfrm>
            <a:off x="144" y="1745"/>
            <a:ext cx="5472" cy="442"/>
          </p:xfrm>
          <a:graphic>
            <a:graphicData uri="http://schemas.openxmlformats.org/presentationml/2006/ole">
              <p:oleObj spid="_x0000_s2051" name="Worksheet" r:id="rId4" imgW="7484400" imgH="604800" progId="Excel.Sheet.8">
                <p:embed/>
              </p:oleObj>
            </a:graphicData>
          </a:graphic>
        </p:graphicFrame>
        <p:sp>
          <p:nvSpPr>
            <p:cNvPr id="2057" name="Text Box 55"/>
            <p:cNvSpPr txBox="1">
              <a:spLocks noChangeArrowheads="1"/>
            </p:cNvSpPr>
            <p:nvPr/>
          </p:nvSpPr>
          <p:spPr bwMode="auto">
            <a:xfrm>
              <a:off x="192" y="2208"/>
              <a:ext cx="5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试作散点图并对摄食量与耗氧率之间的关系作初步判断。</a:t>
              </a:r>
              <a:r>
                <a:rPr lang="zh-CN" altLang="en-US"/>
                <a:t> </a:t>
              </a:r>
            </a:p>
          </p:txBody>
        </p:sp>
      </p:grpSp>
      <p:graphicFrame>
        <p:nvGraphicFramePr>
          <p:cNvPr id="4155" name="Object 59"/>
          <p:cNvGraphicFramePr>
            <a:graphicFrameLocks noChangeAspect="1"/>
          </p:cNvGraphicFramePr>
          <p:nvPr/>
        </p:nvGraphicFramePr>
        <p:xfrm>
          <a:off x="1981200" y="3810000"/>
          <a:ext cx="5334000" cy="2949575"/>
        </p:xfrm>
        <a:graphic>
          <a:graphicData uri="http://schemas.openxmlformats.org/presentationml/2006/ole">
            <p:oleObj spid="_x0000_s2050" name="Chart" r:id="rId5" imgW="3641400" imgH="1927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200400" y="228600"/>
          <a:ext cx="1371600" cy="430213"/>
        </p:xfrm>
        <a:graphic>
          <a:graphicData uri="http://schemas.openxmlformats.org/presentationml/2006/ole">
            <p:oleObj spid="_x0000_s3074" name="Equation" r:id="rId4" imgW="647640" imgH="203040" progId="">
              <p:embed/>
            </p:oleObj>
          </a:graphicData>
        </a:graphic>
      </p:graphicFrame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609600"/>
            <a:ext cx="8610600" cy="1023938"/>
            <a:chOff x="192" y="384"/>
            <a:chExt cx="5424" cy="645"/>
          </a:xfrm>
        </p:grpSpPr>
        <p:sp>
          <p:nvSpPr>
            <p:cNvPr id="3080" name="Text Box 4"/>
            <p:cNvSpPr txBox="1">
              <a:spLocks noChangeArrowheads="1"/>
            </p:cNvSpPr>
            <p:nvPr/>
          </p:nvSpPr>
          <p:spPr bwMode="auto">
            <a:xfrm>
              <a:off x="192" y="384"/>
              <a:ext cx="54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要使这条直线能最好地代表各点，各点离这条直线的距离平方和需最小，即</a:t>
              </a:r>
              <a:r>
                <a:rPr lang="zh-CN" altLang="en-US"/>
                <a:t> </a:t>
              </a:r>
            </a:p>
          </p:txBody>
        </p:sp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1722" y="672"/>
            <a:ext cx="1980" cy="357"/>
          </p:xfrm>
          <a:graphic>
            <a:graphicData uri="http://schemas.openxmlformats.org/presentationml/2006/ole">
              <p:oleObj spid="_x0000_s3077" name="Equation" r:id="rId5" imgW="2044440" imgH="368280" progId="">
                <p:embed/>
              </p:oleObj>
            </a:graphicData>
          </a:graphic>
        </p:graphicFrame>
      </p:grp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1600200"/>
            <a:ext cx="8610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/>
              <a:t>为最小。</a:t>
            </a:r>
          </a:p>
          <a:p>
            <a:pPr algn="just">
              <a:spcBef>
                <a:spcPct val="50000"/>
              </a:spcBef>
            </a:pPr>
            <a:r>
              <a:rPr lang="zh-CN" altLang="en-US"/>
              <a:t>采用使误差平方和</a:t>
            </a:r>
            <a:r>
              <a:rPr lang="en-US" altLang="zh-CN" i="1"/>
              <a:t>Q</a:t>
            </a:r>
            <a:r>
              <a:rPr lang="zh-CN" altLang="en-US"/>
              <a:t>达到最小值的方法，即最小二乘法求</a:t>
            </a:r>
            <a:r>
              <a:rPr lang="en-US" altLang="zh-CN"/>
              <a:t>a</a:t>
            </a:r>
            <a:r>
              <a:rPr lang="zh-CN" altLang="en-US"/>
              <a:t>与</a:t>
            </a:r>
            <a:r>
              <a:rPr lang="en-US" altLang="zh-CN" i="1"/>
              <a:t>b</a:t>
            </a:r>
            <a:r>
              <a:rPr lang="zh-CN" altLang="en-US"/>
              <a:t>的值。根据微分学，参数</a:t>
            </a:r>
            <a:r>
              <a:rPr lang="en-US" altLang="zh-CN"/>
              <a:t>a</a:t>
            </a:r>
            <a:r>
              <a:rPr lang="zh-CN" altLang="en-US"/>
              <a:t>，</a:t>
            </a:r>
            <a:r>
              <a:rPr lang="en-US" altLang="zh-CN" i="1"/>
              <a:t>b</a:t>
            </a:r>
            <a:r>
              <a:rPr lang="zh-CN" altLang="en-US"/>
              <a:t>应满足方程</a:t>
            </a:r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743200" y="2819400"/>
          <a:ext cx="3124200" cy="1438275"/>
        </p:xfrm>
        <a:graphic>
          <a:graphicData uri="http://schemas.openxmlformats.org/presentationml/2006/ole">
            <p:oleObj spid="_x0000_s3075" name="Equation" r:id="rId6" imgW="1930320" imgH="888840" progId="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743200" y="4572000"/>
          <a:ext cx="3581400" cy="1384300"/>
        </p:xfrm>
        <a:graphic>
          <a:graphicData uri="http://schemas.openxmlformats.org/presentationml/2006/ole">
            <p:oleObj spid="_x0000_s3076" name="Equation" r:id="rId7" imgW="1841400" imgH="71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0825" y="304800"/>
          <a:ext cx="6483350" cy="2498725"/>
        </p:xfrm>
        <a:graphic>
          <a:graphicData uri="http://schemas.openxmlformats.org/presentationml/2006/ole">
            <p:oleObj spid="_x0000_s4098" name="Equation" r:id="rId4" imgW="3429000" imgH="1320480" progId="">
              <p:embed/>
            </p:oleObj>
          </a:graphicData>
        </a:graphic>
      </p:graphicFrame>
      <p:grpSp>
        <p:nvGrpSpPr>
          <p:cNvPr id="4102" name="Group 5"/>
          <p:cNvGrpSpPr>
            <a:grpSpLocks/>
          </p:cNvGrpSpPr>
          <p:nvPr/>
        </p:nvGrpSpPr>
        <p:grpSpPr bwMode="auto">
          <a:xfrm>
            <a:off x="533400" y="3200400"/>
            <a:ext cx="8610600" cy="577850"/>
            <a:chOff x="336" y="2016"/>
            <a:chExt cx="5424" cy="364"/>
          </a:xfrm>
        </p:grpSpPr>
        <p:sp>
          <p:nvSpPr>
            <p:cNvPr id="4106" name="Text Box 3"/>
            <p:cNvSpPr txBox="1">
              <a:spLocks noChangeArrowheads="1"/>
            </p:cNvSpPr>
            <p:nvPr/>
          </p:nvSpPr>
          <p:spPr bwMode="auto">
            <a:xfrm>
              <a:off x="1536" y="2064"/>
              <a:ext cx="4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宋体" pitchFamily="2" charset="-122"/>
                </a:rPr>
                <a:t>为</a:t>
              </a:r>
              <a:r>
                <a:rPr lang="en-US" altLang="zh-CN" i="1"/>
                <a:t>X</a:t>
              </a:r>
              <a:r>
                <a:rPr lang="zh-CN" altLang="en-US">
                  <a:latin typeface="宋体" pitchFamily="2" charset="-122"/>
                </a:rPr>
                <a:t>变量与</a:t>
              </a:r>
              <a:r>
                <a:rPr lang="en-US" altLang="zh-CN" i="1"/>
                <a:t>Y</a:t>
              </a:r>
              <a:r>
                <a:rPr lang="zh-CN" altLang="en-US">
                  <a:latin typeface="宋体" pitchFamily="2" charset="-122"/>
                </a:rPr>
                <a:t>变量的离均差的乘积和，简称乘积和，记为</a:t>
              </a:r>
              <a:r>
                <a:rPr lang="en-US" altLang="zh-CN" i="1"/>
                <a:t>SP</a:t>
              </a:r>
              <a:r>
                <a:rPr lang="en-US" altLang="zh-CN"/>
                <a:t> </a:t>
              </a:r>
            </a:p>
          </p:txBody>
        </p:sp>
        <p:graphicFrame>
          <p:nvGraphicFramePr>
            <p:cNvPr id="4101" name="Object 4"/>
            <p:cNvGraphicFramePr>
              <a:graphicFrameLocks noChangeAspect="1"/>
            </p:cNvGraphicFramePr>
            <p:nvPr/>
          </p:nvGraphicFramePr>
          <p:xfrm>
            <a:off x="336" y="2016"/>
            <a:ext cx="1200" cy="364"/>
          </p:xfrm>
          <a:graphic>
            <a:graphicData uri="http://schemas.openxmlformats.org/presentationml/2006/ole">
              <p:oleObj spid="_x0000_s4101" name="Equation" r:id="rId5" imgW="1130040" imgH="342720" progId="">
                <p:embed/>
              </p:oleObj>
            </a:graphicData>
          </a:graphic>
        </p:graphicFrame>
      </p:grp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438400" y="3733800"/>
          <a:ext cx="4572000" cy="501650"/>
        </p:xfrm>
        <a:graphic>
          <a:graphicData uri="http://schemas.openxmlformats.org/presentationml/2006/ole">
            <p:oleObj spid="_x0000_s4099" name="Equation" r:id="rId6" imgW="1854000" imgH="203040" progId="">
              <p:embed/>
            </p:oleObj>
          </a:graphicData>
        </a:graphic>
      </p:graphicFrame>
      <p:grpSp>
        <p:nvGrpSpPr>
          <p:cNvPr id="4103" name="Group 9"/>
          <p:cNvGrpSpPr>
            <a:grpSpLocks/>
          </p:cNvGrpSpPr>
          <p:nvPr/>
        </p:nvGrpSpPr>
        <p:grpSpPr bwMode="auto">
          <a:xfrm>
            <a:off x="1524000" y="4495800"/>
            <a:ext cx="2768600" cy="400050"/>
            <a:chOff x="960" y="2832"/>
            <a:chExt cx="1744" cy="252"/>
          </a:xfrm>
        </p:grpSpPr>
        <p:sp>
          <p:nvSpPr>
            <p:cNvPr id="4105" name="Rectangle 8"/>
            <p:cNvSpPr>
              <a:spLocks noChangeArrowheads="1"/>
            </p:cNvSpPr>
            <p:nvPr/>
          </p:nvSpPr>
          <p:spPr bwMode="auto">
            <a:xfrm>
              <a:off x="960" y="2832"/>
              <a:ext cx="12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latin typeface="宋体" pitchFamily="2" charset="-122"/>
                </a:rPr>
                <a:t>回归直线通过点</a:t>
              </a:r>
              <a:r>
                <a:rPr lang="zh-CN" altLang="en-US"/>
                <a:t> </a:t>
              </a:r>
            </a:p>
          </p:txBody>
        </p:sp>
        <p:graphicFrame>
          <p:nvGraphicFramePr>
            <p:cNvPr id="4100" name="Object 7"/>
            <p:cNvGraphicFramePr>
              <a:graphicFrameLocks noChangeAspect="1"/>
            </p:cNvGraphicFramePr>
            <p:nvPr/>
          </p:nvGraphicFramePr>
          <p:xfrm>
            <a:off x="2208" y="2832"/>
            <a:ext cx="496" cy="252"/>
          </p:xfrm>
          <a:graphic>
            <a:graphicData uri="http://schemas.openxmlformats.org/presentationml/2006/ole">
              <p:oleObj spid="_x0000_s4100" name="Equation" r:id="rId7" imgW="393480" imgH="203040" progId="">
                <p:embed/>
              </p:oleObj>
            </a:graphicData>
          </a:graphic>
        </p:graphicFrame>
      </p:grp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381000" y="54102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宋体" pitchFamily="2" charset="-122"/>
              </a:rPr>
              <a:t>例</a:t>
            </a:r>
            <a:r>
              <a:rPr lang="en-US" altLang="zh-CN" b="1"/>
              <a:t>7.2</a:t>
            </a:r>
            <a:r>
              <a:rPr lang="en-US" altLang="zh-CN"/>
              <a:t>  </a:t>
            </a:r>
            <a:r>
              <a:rPr lang="zh-CN" altLang="en-US">
                <a:latin typeface="宋体" pitchFamily="2" charset="-122"/>
              </a:rPr>
              <a:t>根据例</a:t>
            </a:r>
            <a:r>
              <a:rPr lang="en-US" altLang="zh-CN"/>
              <a:t>7.1</a:t>
            </a:r>
            <a:r>
              <a:rPr lang="zh-CN" altLang="en-US">
                <a:latin typeface="宋体" pitchFamily="2" charset="-122"/>
              </a:rPr>
              <a:t>的数据，求耗氧率对摄食量的直线回归方程。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304800"/>
          <a:ext cx="8305800" cy="1770063"/>
        </p:xfrm>
        <a:graphic>
          <a:graphicData uri="http://schemas.openxmlformats.org/presentationml/2006/ole">
            <p:oleObj spid="_x0000_s5122" name="Worksheet" r:id="rId4" imgW="7270200" imgH="1549800" progId="Excel.Sheet.8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133600" y="2362200"/>
          <a:ext cx="5181600" cy="2247900"/>
        </p:xfrm>
        <a:graphic>
          <a:graphicData uri="http://schemas.openxmlformats.org/presentationml/2006/ole">
            <p:oleObj spid="_x0000_s5123" name="Equation" r:id="rId5" imgW="3835080" imgH="1663560" progId="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33600" y="4953000"/>
          <a:ext cx="5486400" cy="1381125"/>
        </p:xfrm>
        <a:graphic>
          <a:graphicData uri="http://schemas.openxmlformats.org/presentationml/2006/ole">
            <p:oleObj spid="_x0000_s5124" name="Equation" r:id="rId6" imgW="3835080" imgH="9651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642938" y="214313"/>
            <a:ext cx="61436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/>
              <a:t>x&lt;-c(20,30,40,50,60,70)</a:t>
            </a:r>
          </a:p>
          <a:p>
            <a:r>
              <a:rPr lang="en-US" altLang="zh-CN" dirty="0"/>
              <a:t>y&lt;-c(536.3,573.5,595.9,628.9,669.6,725.7)</a:t>
            </a:r>
          </a:p>
          <a:p>
            <a:r>
              <a:rPr lang="en-US" altLang="zh-CN" dirty="0"/>
              <a:t>lm.sol&lt;-lm(y~1+x)</a:t>
            </a:r>
          </a:p>
          <a:p>
            <a:r>
              <a:rPr lang="en-US" altLang="zh-CN" dirty="0"/>
              <a:t>summary(lm.sol)</a:t>
            </a:r>
          </a:p>
          <a:p>
            <a:r>
              <a:rPr lang="en-US" altLang="zh-CN" dirty="0"/>
              <a:t>plot(y ~ x)</a:t>
            </a:r>
          </a:p>
          <a:p>
            <a:r>
              <a:rPr lang="en-US" altLang="zh-CN" dirty="0" err="1"/>
              <a:t>anova</a:t>
            </a:r>
            <a:r>
              <a:rPr lang="en-US" altLang="zh-CN" dirty="0"/>
              <a:t>(lm.sol)</a:t>
            </a:r>
          </a:p>
          <a:p>
            <a:r>
              <a:rPr lang="en-US" altLang="zh-CN" dirty="0"/>
              <a:t>ploy(</a:t>
            </a:r>
            <a:r>
              <a:rPr lang="en-US" altLang="zh-CN" dirty="0" err="1"/>
              <a:t>x,y</a:t>
            </a:r>
            <a:r>
              <a:rPr lang="en-US" altLang="zh-CN" dirty="0"/>
              <a:t>)</a:t>
            </a:r>
          </a:p>
          <a:p>
            <a:r>
              <a:rPr lang="en-US" altLang="zh-CN" dirty="0" err="1"/>
              <a:t>abline</a:t>
            </a:r>
            <a:r>
              <a:rPr lang="en-US" altLang="zh-CN" dirty="0"/>
              <a:t>(lm.sol, </a:t>
            </a:r>
            <a:r>
              <a:rPr lang="en-US" altLang="zh-CN" dirty="0" err="1"/>
              <a:t>col</a:t>
            </a:r>
            <a:r>
              <a:rPr lang="en-US" altLang="zh-CN" dirty="0"/>
              <a:t> = 2, </a:t>
            </a:r>
            <a:r>
              <a:rPr lang="en-US" altLang="zh-CN" dirty="0" err="1"/>
              <a:t>lty</a:t>
            </a:r>
            <a:r>
              <a:rPr lang="en-US" altLang="zh-CN" dirty="0"/>
              <a:t> = 2) </a:t>
            </a:r>
            <a:endParaRPr lang="zh-CN" altLang="en-US" dirty="0"/>
          </a:p>
        </p:txBody>
      </p:sp>
      <p:sp>
        <p:nvSpPr>
          <p:cNvPr id="46083" name="矩形 2"/>
          <p:cNvSpPr>
            <a:spLocks noChangeArrowheads="1"/>
          </p:cNvSpPr>
          <p:nvPr/>
        </p:nvSpPr>
        <p:spPr bwMode="auto">
          <a:xfrm>
            <a:off x="357188" y="2857500"/>
            <a:ext cx="828675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/>
              <a:t>Call:</a:t>
            </a:r>
          </a:p>
          <a:p>
            <a:r>
              <a:rPr lang="en-US" altLang="zh-CN" sz="1400"/>
              <a:t>lm(formula = y ~ 1 + x)</a:t>
            </a:r>
          </a:p>
          <a:p>
            <a:endParaRPr lang="en-US" altLang="zh-CN" sz="1400"/>
          </a:p>
          <a:p>
            <a:r>
              <a:rPr lang="en-US" altLang="zh-CN" sz="1400"/>
              <a:t>Residuals:</a:t>
            </a:r>
          </a:p>
          <a:p>
            <a:r>
              <a:rPr lang="en-US" altLang="zh-CN" sz="1400"/>
              <a:t>      1       2       3       4       5       6 </a:t>
            </a:r>
          </a:p>
          <a:p>
            <a:r>
              <a:rPr lang="en-US" altLang="zh-CN" sz="1400"/>
              <a:t>  5.243   6.206  -7.631 -10.869  -6.406  13.457 </a:t>
            </a:r>
          </a:p>
          <a:p>
            <a:endParaRPr lang="en-US" altLang="zh-CN" sz="1400"/>
          </a:p>
          <a:p>
            <a:r>
              <a:rPr lang="en-US" altLang="zh-CN" sz="1400"/>
              <a:t>Coefficients:</a:t>
            </a:r>
          </a:p>
          <a:p>
            <a:r>
              <a:rPr lang="en-US" altLang="zh-CN" sz="1400"/>
              <a:t>            Estimate Std. Error t value Pr(&gt;|t|)    </a:t>
            </a:r>
          </a:p>
          <a:p>
            <a:r>
              <a:rPr lang="en-US" altLang="zh-CN" sz="1400"/>
              <a:t>(Intercept) 458.5829    12.3986   36.99 3.19e-06 ***</a:t>
            </a:r>
          </a:p>
          <a:p>
            <a:r>
              <a:rPr lang="en-US" altLang="zh-CN" sz="1400"/>
              <a:t>x             3.6237     0.2576   14.07 0.000148 ***</a:t>
            </a:r>
          </a:p>
          <a:p>
            <a:r>
              <a:rPr lang="en-US" altLang="zh-CN" sz="1400"/>
              <a:t>---</a:t>
            </a:r>
          </a:p>
          <a:p>
            <a:r>
              <a:rPr lang="en-US" altLang="zh-CN" sz="1400"/>
              <a:t>Signif. codes:  0 ‘***’ 0.001 ‘**’ 0.01 ‘*’ 0.05 ‘.’ 0.1 ‘ ’ 1</a:t>
            </a:r>
          </a:p>
          <a:p>
            <a:endParaRPr lang="en-US" altLang="zh-CN" sz="1400"/>
          </a:p>
          <a:p>
            <a:r>
              <a:rPr lang="en-US" altLang="zh-CN" sz="1400"/>
              <a:t>Residual standard error: 10.78 on 4 degrees of freedom</a:t>
            </a:r>
          </a:p>
          <a:p>
            <a:r>
              <a:rPr lang="en-US" altLang="zh-CN" sz="1400"/>
              <a:t>Multiple R-squared:  0.9802,    Adjusted R-squared:  0.9752 </a:t>
            </a:r>
          </a:p>
          <a:p>
            <a:r>
              <a:rPr lang="en-US" altLang="zh-CN" sz="1400"/>
              <a:t>F-statistic: 197.9 on 1 and 4 DF,  p-value: 0.0001482</a:t>
            </a:r>
          </a:p>
        </p:txBody>
      </p:sp>
      <p:sp>
        <p:nvSpPr>
          <p:cNvPr id="4" name="矩形 3"/>
          <p:cNvSpPr/>
          <p:nvPr/>
        </p:nvSpPr>
        <p:spPr>
          <a:xfrm>
            <a:off x="4355976" y="3212976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例 </a:t>
            </a:r>
            <a:r>
              <a:rPr lang="en-US" altLang="zh-CN" sz="3600" dirty="0" smtClean="0">
                <a:solidFill>
                  <a:srgbClr val="FFFF00"/>
                </a:solidFill>
              </a:rPr>
              <a:t>7.1 R</a:t>
            </a:r>
            <a:r>
              <a:rPr lang="zh-CN" altLang="en-US" sz="3600" dirty="0" smtClean="0">
                <a:solidFill>
                  <a:srgbClr val="FFFF00"/>
                </a:solidFill>
              </a:rPr>
              <a:t>语言实现</a:t>
            </a:r>
            <a:endParaRPr lang="en-US" altLang="zh-CN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428625" y="1857375"/>
            <a:ext cx="82153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&gt; new&lt;-data.frame(x=55)</a:t>
            </a:r>
          </a:p>
          <a:p>
            <a:r>
              <a:rPr lang="en-US" altLang="zh-CN"/>
              <a:t>&gt; lm.pred&lt;-predict(lm.sol,new,interval="prediction",level=0.95)</a:t>
            </a:r>
          </a:p>
          <a:p>
            <a:r>
              <a:rPr lang="en-US" altLang="zh-CN"/>
              <a:t>&gt; lm.pred</a:t>
            </a:r>
          </a:p>
          <a:p>
            <a:r>
              <a:rPr lang="en-US" altLang="zh-CN"/>
              <a:t>       fit      lwr      upr</a:t>
            </a:r>
          </a:p>
          <a:p>
            <a:r>
              <a:rPr lang="en-US" altLang="zh-CN"/>
              <a:t>1 657.8871 624.7889 690.9854</a:t>
            </a: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1500188" y="7858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预测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6712</TotalTime>
  <Words>1735</Words>
  <Application>Microsoft Office PowerPoint</Application>
  <PresentationFormat>全屏显示(4:3)</PresentationFormat>
  <Paragraphs>153</Paragraphs>
  <Slides>30</Slides>
  <Notes>26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默认设计模板</vt:lpstr>
      <vt:lpstr>Equation</vt:lpstr>
      <vt:lpstr>Chart</vt:lpstr>
      <vt:lpstr>Worksheet</vt:lpstr>
      <vt:lpstr>第7章     回归与相关 </vt:lpstr>
      <vt:lpstr>第7章     回归与相关 </vt:lpstr>
      <vt:lpstr>7.1.2 回归的概念 </vt:lpstr>
      <vt:lpstr>7.2 一元直线回归方程 7.2.1 直线回归方程的建立 </vt:lpstr>
      <vt:lpstr>幻灯片 5</vt:lpstr>
      <vt:lpstr>幻灯片 6</vt:lpstr>
      <vt:lpstr>幻灯片 7</vt:lpstr>
      <vt:lpstr>幻灯片 8</vt:lpstr>
      <vt:lpstr>幻灯片 9</vt:lpstr>
      <vt:lpstr>7.2.2 回归直线的精确度  简单地用最小二乘法求出的回归方程有没有意义  </vt:lpstr>
      <vt:lpstr>幻灯片 11</vt:lpstr>
      <vt:lpstr>7.2.3 直线回归的显著性检验 7.2.3.1 直线回归关系的显著性检验  1）t测验  </vt:lpstr>
      <vt:lpstr>幻灯片 13</vt:lpstr>
      <vt:lpstr>2）F测验 </vt:lpstr>
      <vt:lpstr>幻灯片 15</vt:lpstr>
      <vt:lpstr>7.2.3.2  两个回归系数相比较的显著性检验  由两个样本的回归系数b1，b2，测验其所属总体的回归系数β1、β2是否相等 </vt:lpstr>
      <vt:lpstr>幻灯片 17</vt:lpstr>
      <vt:lpstr>7.2.4 直线回归的置信区间 7.2.4.1 回归系数的置信区间 </vt:lpstr>
      <vt:lpstr>幻灯片 19</vt:lpstr>
      <vt:lpstr>幻灯片 20</vt:lpstr>
      <vt:lpstr>幻灯片 21</vt:lpstr>
      <vt:lpstr>幻灯片 22</vt:lpstr>
      <vt:lpstr>7.4 直线相关分析 7.4.1 相关系数与决定系数的概念</vt:lpstr>
      <vt:lpstr>幻灯片 24</vt:lpstr>
      <vt:lpstr>幻灯片 25</vt:lpstr>
      <vt:lpstr>7.4.2 相关系数的假设测验 7.4.2.1 ρ=0假设测验  </vt:lpstr>
      <vt:lpstr>7.4.2.2 ρ=C的假设测验  是测验样本所属总体的相关系数与某一指定或理论的相关系数C是否相等</vt:lpstr>
      <vt:lpstr>幻灯片 28</vt:lpstr>
      <vt:lpstr>7.4.2.3  ρ1=ρ2的假设测验 测验两个样本的相关系数所属总体的相关系数是否相等 </vt:lpstr>
      <vt:lpstr>幻灯片 30</vt:lpstr>
    </vt:vector>
  </TitlesOfParts>
  <Company>上海水产大学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第7章     回归与相关 </dc:title>
  <dc:creator>戴习林</dc:creator>
  <cp:lastModifiedBy>sihua</cp:lastModifiedBy>
  <cp:revision>70</cp:revision>
  <dcterms:created xsi:type="dcterms:W3CDTF">2005-12-19T05:33:20Z</dcterms:created>
  <dcterms:modified xsi:type="dcterms:W3CDTF">2020-02-13T04:35:41Z</dcterms:modified>
</cp:coreProperties>
</file>