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93" r:id="rId3"/>
    <p:sldId id="294" r:id="rId4"/>
    <p:sldId id="258" r:id="rId5"/>
    <p:sldId id="292" r:id="rId6"/>
    <p:sldId id="290" r:id="rId7"/>
    <p:sldId id="295" r:id="rId8"/>
    <p:sldId id="297" r:id="rId9"/>
    <p:sldId id="304" r:id="rId10"/>
    <p:sldId id="302" r:id="rId11"/>
    <p:sldId id="303" r:id="rId12"/>
    <p:sldId id="305" r:id="rId13"/>
    <p:sldId id="296" r:id="rId14"/>
    <p:sldId id="298" r:id="rId15"/>
    <p:sldId id="299" r:id="rId16"/>
    <p:sldId id="300" r:id="rId17"/>
    <p:sldId id="301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DDD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A1B52CE-49AE-452B-9E6A-9B95B7F63677}" type="datetimeFigureOut">
              <a:rPr lang="zh-CN" altLang="en-US"/>
              <a:pPr>
                <a:defRPr/>
              </a:pPr>
              <a:t>2020/2/13</a:t>
            </a:fld>
            <a:endParaRPr lang="zh-CN" altLang="en-US"/>
          </a:p>
        </p:txBody>
      </p:sp>
      <p:sp>
        <p:nvSpPr>
          <p:cNvPr id="4301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392811E-F11C-47C0-9E26-D44E13A266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2811E-F11C-47C0-9E26-D44E13A266C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2811E-F11C-47C0-9E26-D44E13A266C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2811E-F11C-47C0-9E26-D44E13A266C0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2811E-F11C-47C0-9E26-D44E13A266C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675D-C4AC-4C14-9C6D-0C03DF35D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6D96-73A0-4E1F-8B13-546E2EE6C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615F8-DAE1-460B-A133-BB5A11EF6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EC304-4776-4F1A-A5D2-42E6AE945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5683-47B4-4699-AE0B-C7D991A1A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FDEE-ABFB-4C72-A93F-E2E0FDC03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E0368-2F92-4321-8157-06F20D641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EF68-981E-49E3-A76E-C864ECDF4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30FCD-4FD0-4000-AECC-A9107246F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5BB9A-A26D-42CC-92CD-AAF2C3A9C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F70D7-D111-4D35-8F6C-613269672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E68F111-F12B-4A97-98F3-7966F1B87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362200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z="4000" dirty="0" smtClean="0"/>
              <a:t> </a:t>
            </a:r>
            <a:r>
              <a:rPr lang="zh-CN" altLang="en-US" sz="4000" b="1" dirty="0" smtClean="0">
                <a:latin typeface="华文隶书" pitchFamily="2" charset="-122"/>
                <a:ea typeface="华文隶书" pitchFamily="2" charset="-122"/>
              </a:rPr>
              <a:t>第</a:t>
            </a:r>
            <a:r>
              <a:rPr lang="en-US" altLang="zh-CN" sz="4000" b="1" dirty="0" smtClean="0">
                <a:latin typeface="华文隶书" pitchFamily="2" charset="-122"/>
                <a:ea typeface="华文隶书" pitchFamily="2" charset="-122"/>
              </a:rPr>
              <a:t>6</a:t>
            </a:r>
            <a:r>
              <a:rPr lang="zh-CN" altLang="en-US" sz="4000" b="1" dirty="0" smtClean="0">
                <a:latin typeface="华文隶书" pitchFamily="2" charset="-122"/>
                <a:ea typeface="华文隶书" pitchFamily="2" charset="-122"/>
              </a:rPr>
              <a:t>章        非参数检验</a:t>
            </a:r>
            <a:endParaRPr lang="zh-CN" altLang="en-US" sz="4000" dirty="0" smtClean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4213" y="40767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CN" sz="3200" dirty="0">
              <a:solidFill>
                <a:schemeClr val="tx2"/>
              </a:solidFill>
            </a:endParaRPr>
          </a:p>
          <a:p>
            <a:pPr algn="ctr"/>
            <a:endParaRPr lang="en-US" altLang="zh-CN" sz="3200" dirty="0">
              <a:solidFill>
                <a:schemeClr val="tx2"/>
              </a:solidFill>
            </a:endParaRPr>
          </a:p>
          <a:p>
            <a:pPr algn="ctr"/>
            <a:r>
              <a:rPr lang="zh-CN" altLang="en-US" sz="320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上海海洋大学 彭司华</a:t>
            </a:r>
            <a:endParaRPr lang="en-US" sz="32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defRPr/>
            </a:pPr>
            <a:r>
              <a:rPr lang="en-US" altLang="zh-CN" sz="3200" kern="0" dirty="0" smtClean="0">
                <a:solidFill>
                  <a:schemeClr val="tx2"/>
                </a:solidFill>
              </a:rPr>
              <a:t>2020</a:t>
            </a:r>
            <a:r>
              <a:rPr lang="zh-CN" altLang="en-US" sz="3200" kern="0" dirty="0" smtClean="0">
                <a:solidFill>
                  <a:schemeClr val="tx2"/>
                </a:solidFill>
              </a:rPr>
              <a:t>年</a:t>
            </a:r>
            <a:r>
              <a:rPr lang="en-US" altLang="zh-CN" sz="3200" kern="0" dirty="0" smtClean="0">
                <a:solidFill>
                  <a:schemeClr val="tx2"/>
                </a:solidFill>
              </a:rPr>
              <a:t>2</a:t>
            </a:r>
            <a:r>
              <a:rPr lang="zh-CN" altLang="en-US" sz="3200" kern="0" dirty="0" smtClean="0">
                <a:solidFill>
                  <a:schemeClr val="tx2"/>
                </a:solidFill>
              </a:rPr>
              <a:t>月</a:t>
            </a:r>
            <a:endParaRPr lang="en-US" altLang="zh-CN" sz="3200" kern="0" smtClean="0">
              <a:solidFill>
                <a:schemeClr val="tx2"/>
              </a:solidFill>
            </a:endParaRPr>
          </a:p>
          <a:p>
            <a:pPr algn="ctr"/>
            <a:r>
              <a:rPr lang="zh-CN" altLang="en-US" sz="3200" smtClean="0">
                <a:solidFill>
                  <a:schemeClr val="tx2"/>
                </a:solidFill>
              </a:rPr>
              <a:t> 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684213" y="8366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6000" dirty="0">
                <a:solidFill>
                  <a:schemeClr val="tx2"/>
                </a:solidFill>
                <a:latin typeface="华文琥珀" pitchFamily="2" charset="-122"/>
                <a:ea typeface="华文琥珀" pitchFamily="2" charset="-122"/>
              </a:rPr>
              <a:t>生 物 统 计 学</a:t>
            </a:r>
            <a:endParaRPr lang="zh-CN" altLang="en-US" sz="4000" dirty="0">
              <a:solidFill>
                <a:schemeClr val="tx2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ne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8358214" cy="4928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new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71480"/>
            <a:ext cx="7002982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40166" y="3198168"/>
            <a:ext cx="506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</a:t>
            </a:r>
            <a:r>
              <a:rPr lang="zh-CN" altLang="en-US" dirty="0" smtClean="0"/>
              <a:t>语言解决</a:t>
            </a:r>
            <a:r>
              <a:rPr lang="en-US" altLang="zh-CN" dirty="0" err="1" smtClean="0"/>
              <a:t>wilcoxon</a:t>
            </a:r>
            <a:r>
              <a:rPr lang="zh-CN" altLang="en-US" dirty="0" smtClean="0"/>
              <a:t>检验问题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85720" y="785794"/>
            <a:ext cx="864399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000" b="1" dirty="0" smtClean="0">
                <a:latin typeface="宋体" pitchFamily="2" charset="-122"/>
              </a:rPr>
              <a:t>例</a:t>
            </a:r>
            <a:r>
              <a:rPr lang="en-US" altLang="zh-CN" sz="2000" b="1" dirty="0" smtClean="0"/>
              <a:t>3.2</a:t>
            </a:r>
            <a:r>
              <a:rPr lang="en-US" altLang="zh-CN" sz="2000" dirty="0" smtClean="0">
                <a:latin typeface="宋体" pitchFamily="2" charset="-122"/>
              </a:rPr>
              <a:t> </a:t>
            </a:r>
            <a:r>
              <a:rPr lang="zh-CN" altLang="en-US" sz="2000" dirty="0" smtClean="0">
                <a:latin typeface="宋体" pitchFamily="2" charset="-122"/>
              </a:rPr>
              <a:t>某渔场常年培育的体长规格为</a:t>
            </a:r>
            <a:r>
              <a:rPr lang="en-US" altLang="zh-CN" sz="2000" dirty="0" smtClean="0"/>
              <a:t>15.1</a:t>
            </a:r>
            <a:r>
              <a:rPr lang="zh-CN" altLang="en-US" sz="2000" dirty="0" smtClean="0">
                <a:latin typeface="宋体" pitchFamily="2" charset="-122"/>
              </a:rPr>
              <a:t>～</a:t>
            </a:r>
            <a:r>
              <a:rPr lang="en-US" altLang="zh-CN" sz="2000" dirty="0" smtClean="0"/>
              <a:t>16.0</a:t>
            </a:r>
            <a:r>
              <a:rPr lang="en-US" altLang="zh-CN" sz="2000" dirty="0" smtClean="0">
                <a:latin typeface="宋体" pitchFamily="2" charset="-122"/>
              </a:rPr>
              <a:t>㎝</a:t>
            </a:r>
            <a:r>
              <a:rPr lang="zh-CN" altLang="en-US" sz="2000" dirty="0" smtClean="0">
                <a:latin typeface="宋体" pitchFamily="2" charset="-122"/>
              </a:rPr>
              <a:t>的草鱼种苗，其体重大小基本稳定在</a:t>
            </a:r>
            <a:r>
              <a:rPr lang="en-US" altLang="zh-CN" sz="2000" dirty="0" smtClean="0"/>
              <a:t>47.5g</a:t>
            </a:r>
            <a:r>
              <a:rPr lang="zh-CN" altLang="en-US" sz="2000" dirty="0" smtClean="0">
                <a:latin typeface="宋体" pitchFamily="2" charset="-122"/>
              </a:rPr>
              <a:t>。现有一批这样的草鱼种苗待出售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zh-CN" altLang="en-US" sz="2000" dirty="0" smtClean="0">
                <a:latin typeface="宋体" pitchFamily="2" charset="-122"/>
              </a:rPr>
              <a:t>随机抽取了</a:t>
            </a:r>
            <a:r>
              <a:rPr lang="en-US" altLang="zh-CN" sz="2000" dirty="0" smtClean="0"/>
              <a:t>20</a:t>
            </a:r>
            <a:r>
              <a:rPr lang="zh-CN" altLang="en-US" sz="2000" dirty="0" smtClean="0">
                <a:latin typeface="宋体" pitchFamily="2" charset="-122"/>
              </a:rPr>
              <a:t>尾，测定的结果如下：</a:t>
            </a:r>
            <a:r>
              <a:rPr lang="en-US" altLang="zh-CN" sz="2000" dirty="0" smtClean="0"/>
              <a:t>49.0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47.9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43.4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47.9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48.7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47.3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44.8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48.6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47.9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47.4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49.5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45.3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49.9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47.6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46.6,47.1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47.6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47.9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47.5</a:t>
            </a:r>
            <a:r>
              <a:rPr lang="en-US" altLang="zh-CN" sz="2000" dirty="0" smtClean="0">
                <a:latin typeface="宋体" pitchFamily="2" charset="-122"/>
              </a:rPr>
              <a:t>,</a:t>
            </a:r>
            <a:r>
              <a:rPr lang="en-US" altLang="zh-CN" sz="2000" dirty="0" smtClean="0"/>
              <a:t>47.8</a:t>
            </a:r>
            <a:r>
              <a:rPr lang="zh-CN" altLang="en-US" sz="2000" dirty="0" smtClean="0">
                <a:latin typeface="宋体" pitchFamily="2" charset="-122"/>
              </a:rPr>
              <a:t>。试检验这一批草鱼种苗是否符合要求？</a:t>
            </a:r>
            <a:r>
              <a:rPr lang="zh-CN" altLang="en-US" sz="2000" dirty="0" smtClean="0"/>
              <a:t> </a:t>
            </a:r>
            <a:endParaRPr lang="en-US" sz="2000" dirty="0" smtClean="0"/>
          </a:p>
          <a:p>
            <a:pPr algn="just">
              <a:spcBef>
                <a:spcPct val="50000"/>
              </a:spcBef>
            </a:pP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214282" y="2500306"/>
            <a:ext cx="8786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ww</a:t>
            </a:r>
            <a:r>
              <a:rPr lang="en-US" altLang="zh-CN" sz="1800" dirty="0" smtClean="0"/>
              <a:t>&lt;-c(49.0,47.9,43.4,47.9,48.7,47.3,44.8,48.6,47.9,47.4,49.5,45.3,49.9,47.6,46.6,47.1,47.6,47.9,47.5,47.8)</a:t>
            </a:r>
          </a:p>
          <a:p>
            <a:r>
              <a:rPr lang="en-US" altLang="zh-CN" sz="1800" dirty="0" smtClean="0"/>
              <a:t>&gt; </a:t>
            </a:r>
            <a:r>
              <a:rPr lang="en-US" altLang="zh-CN" sz="1800" dirty="0" err="1" smtClean="0"/>
              <a:t>shapiro.test</a:t>
            </a:r>
            <a:r>
              <a:rPr lang="en-US" altLang="zh-CN" sz="1800" dirty="0" smtClean="0"/>
              <a:t>(</a:t>
            </a:r>
            <a:r>
              <a:rPr lang="en-US" altLang="zh-CN" sz="1800" dirty="0" err="1" smtClean="0"/>
              <a:t>ww</a:t>
            </a:r>
            <a:r>
              <a:rPr lang="en-US" altLang="zh-CN" sz="1800" dirty="0" smtClean="0"/>
              <a:t>)</a:t>
            </a:r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        Shapiro-</a:t>
            </a:r>
            <a:r>
              <a:rPr lang="en-US" altLang="zh-CN" sz="1800" dirty="0" err="1" smtClean="0"/>
              <a:t>Wilk</a:t>
            </a:r>
            <a:r>
              <a:rPr lang="en-US" altLang="zh-CN" sz="1800" dirty="0" smtClean="0"/>
              <a:t> normality test</a:t>
            </a:r>
          </a:p>
          <a:p>
            <a:endParaRPr lang="en-US" altLang="zh-CN" sz="1800" dirty="0" smtClean="0"/>
          </a:p>
          <a:p>
            <a:r>
              <a:rPr lang="en-US" altLang="zh-CN" sz="1800" dirty="0" smtClean="0"/>
              <a:t>data:  </a:t>
            </a:r>
            <a:r>
              <a:rPr lang="en-US" altLang="zh-CN" sz="1800" dirty="0" err="1" smtClean="0"/>
              <a:t>ww</a:t>
            </a:r>
            <a:endParaRPr lang="en-US" altLang="zh-CN" sz="1800" dirty="0" smtClean="0"/>
          </a:p>
          <a:p>
            <a:r>
              <a:rPr lang="en-US" altLang="zh-CN" sz="1800" dirty="0" smtClean="0"/>
              <a:t>W = 0.90298, p-value = 0.04692</a:t>
            </a:r>
          </a:p>
          <a:p>
            <a:r>
              <a:rPr lang="zh-CN" altLang="en-US" sz="1800" dirty="0" smtClean="0">
                <a:solidFill>
                  <a:srgbClr val="FFFF00"/>
                </a:solidFill>
              </a:rPr>
              <a:t>结论：数据不服从正态分布。不能用参数检验方法。</a:t>
            </a:r>
            <a:endParaRPr lang="zh-CN" altLang="en-US" sz="1800" dirty="0">
              <a:solidFill>
                <a:srgbClr val="FFFF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034" y="5572140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solidFill>
                  <a:srgbClr val="FFFF00"/>
                </a:solidFill>
              </a:rPr>
              <a:t>wilcox.test</a:t>
            </a:r>
            <a:r>
              <a:rPr lang="en-US" altLang="zh-CN" dirty="0" smtClean="0">
                <a:solidFill>
                  <a:srgbClr val="FFFF00"/>
                </a:solidFill>
              </a:rPr>
              <a:t>(</a:t>
            </a:r>
            <a:r>
              <a:rPr lang="en-US" altLang="zh-CN" dirty="0" err="1" smtClean="0">
                <a:solidFill>
                  <a:srgbClr val="FFFF00"/>
                </a:solidFill>
              </a:rPr>
              <a:t>ww</a:t>
            </a:r>
            <a:r>
              <a:rPr lang="en-US" altLang="zh-CN" dirty="0" smtClean="0">
                <a:solidFill>
                  <a:srgbClr val="FFFF00"/>
                </a:solidFill>
              </a:rPr>
              <a:t>, mu=47.5, exact=FALSE, correct=FALSE, conf.int=TRUE)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188640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>
                <a:solidFill>
                  <a:srgbClr val="FFFF00"/>
                </a:solidFill>
              </a:rPr>
              <a:t>Wilcoxon</a:t>
            </a:r>
            <a:r>
              <a:rPr lang="zh-CN" altLang="en-US" dirty="0" smtClean="0">
                <a:solidFill>
                  <a:srgbClr val="FFFF00"/>
                </a:solidFill>
              </a:rPr>
              <a:t>符号检验</a:t>
            </a:r>
            <a:r>
              <a:rPr lang="en-US" altLang="zh-CN" dirty="0" smtClean="0">
                <a:solidFill>
                  <a:srgbClr val="FFFF00"/>
                </a:solidFill>
              </a:rPr>
              <a:t>: </a:t>
            </a:r>
            <a:r>
              <a:rPr lang="en-US" altLang="zh-CN" dirty="0" smtClean="0"/>
              <a:t> </a:t>
            </a:r>
            <a:r>
              <a:rPr lang="en-US" altLang="zh-CN" dirty="0" err="1" smtClean="0">
                <a:solidFill>
                  <a:srgbClr val="FFFF00"/>
                </a:solidFill>
              </a:rPr>
              <a:t>Wilcoxon</a:t>
            </a:r>
            <a:r>
              <a:rPr lang="en-US" altLang="zh-CN" dirty="0" smtClean="0">
                <a:solidFill>
                  <a:srgbClr val="FFFF00"/>
                </a:solidFill>
              </a:rPr>
              <a:t> signed rank test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1412776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+mn-lt"/>
              </a:rPr>
              <a:t>某电池厂称其生产的某种电池，中位数为</a:t>
            </a:r>
            <a:r>
              <a:rPr lang="en-US" altLang="zh-CN" dirty="0" smtClean="0">
                <a:latin typeface="+mn-lt"/>
              </a:rPr>
              <a:t>140</a:t>
            </a:r>
            <a:r>
              <a:rPr lang="zh-CN" altLang="en-US" dirty="0" smtClean="0">
                <a:latin typeface="+mn-lt"/>
              </a:rPr>
              <a:t>安培小时，现随机从其新生产的电池中抽取</a:t>
            </a:r>
            <a:r>
              <a:rPr lang="en-US" altLang="zh-CN" dirty="0" smtClean="0">
                <a:latin typeface="+mn-lt"/>
              </a:rPr>
              <a:t>20</a:t>
            </a:r>
            <a:r>
              <a:rPr lang="zh-CN" altLang="en-US" dirty="0" smtClean="0">
                <a:latin typeface="+mn-lt"/>
              </a:rPr>
              <a:t>个，检验其寿命，</a:t>
            </a:r>
            <a:r>
              <a:rPr lang="en-US" altLang="zh-CN" dirty="0" smtClean="0">
                <a:latin typeface="+mn-lt"/>
              </a:rPr>
              <a:t>137.0 140.0 138.3 139.0 144.3 139.1 141.7 137.3 133.5 138.2 141.1 139.2 136.5 136.5 135.6 138.0 140.9 140.6 136.3 134.1</a:t>
            </a:r>
            <a:br>
              <a:rPr lang="en-US" altLang="zh-CN" dirty="0" smtClean="0">
                <a:latin typeface="+mn-lt"/>
              </a:rPr>
            </a:br>
            <a:r>
              <a:rPr lang="zh-CN" altLang="en-US" dirty="0" smtClean="0">
                <a:latin typeface="+mn-lt"/>
              </a:rPr>
              <a:t>用</a:t>
            </a:r>
            <a:r>
              <a:rPr lang="en-US" altLang="zh-CN" dirty="0" err="1" smtClean="0">
                <a:latin typeface="+mn-lt"/>
              </a:rPr>
              <a:t>Wilcoxon</a:t>
            </a:r>
            <a:r>
              <a:rPr lang="zh-CN" altLang="en-US" dirty="0" smtClean="0">
                <a:latin typeface="+mn-lt"/>
              </a:rPr>
              <a:t>符号检验分析该厂生产的电池是否符合标准</a:t>
            </a:r>
            <a:br>
              <a:rPr lang="zh-CN" altLang="en-US" dirty="0" smtClean="0">
                <a:latin typeface="+mn-lt"/>
              </a:rPr>
            </a:br>
            <a:r>
              <a:rPr lang="en-US" altLang="zh-CN" sz="2000" dirty="0" smtClean="0">
                <a:solidFill>
                  <a:srgbClr val="FFFF00"/>
                </a:solidFill>
                <a:latin typeface="+mn-lt"/>
              </a:rPr>
              <a:t>X&lt;-c(137.0,140.0,138.3,139.0,144.3,139.1,141.7,137.3,133.5,138.2,141.1,139.2,136.5,136.5,135.6,138.0,140.9,140.6,136.3,134.1)</a:t>
            </a:r>
            <a:br>
              <a:rPr lang="en-US" altLang="zh-CN" sz="2000" dirty="0" smtClean="0">
                <a:solidFill>
                  <a:srgbClr val="FFFF00"/>
                </a:solidFill>
                <a:latin typeface="+mn-lt"/>
              </a:rPr>
            </a:br>
            <a:r>
              <a:rPr lang="en-US" altLang="zh-CN" sz="2000" dirty="0" err="1" smtClean="0">
                <a:solidFill>
                  <a:srgbClr val="FFFF00"/>
                </a:solidFill>
                <a:latin typeface="+mn-lt"/>
              </a:rPr>
              <a:t>wilcox.test</a:t>
            </a:r>
            <a:r>
              <a:rPr lang="en-US" altLang="zh-CN" sz="2000" dirty="0" smtClean="0">
                <a:solidFill>
                  <a:srgbClr val="FFFF00"/>
                </a:solidFill>
                <a:latin typeface="+mn-lt"/>
              </a:rPr>
              <a:t>(X, mu=140, alternative="less",</a:t>
            </a:r>
            <a:r>
              <a:rPr lang="en-US" altLang="zh-CN" dirty="0" smtClean="0">
                <a:latin typeface="+mn-lt"/>
              </a:rPr>
              <a:t/>
            </a:r>
            <a:br>
              <a:rPr lang="en-US" altLang="zh-CN" dirty="0" smtClean="0">
                <a:latin typeface="+mn-lt"/>
              </a:rPr>
            </a:br>
            <a:r>
              <a:rPr lang="en-US" altLang="zh-CN" sz="2000" dirty="0" smtClean="0">
                <a:solidFill>
                  <a:srgbClr val="FFFF00"/>
                </a:solidFill>
                <a:latin typeface="+mn-lt"/>
              </a:rPr>
              <a:t>exact=FALSE, correct=FALSE, conf.int=TRUE)</a:t>
            </a:r>
            <a:endParaRPr lang="zh-CN" altLang="en-US" sz="2000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214290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kern="0" dirty="0" smtClean="0">
                <a:solidFill>
                  <a:schemeClr val="tx2"/>
                </a:solidFill>
              </a:rPr>
              <a:t>6.3 </a:t>
            </a:r>
            <a:r>
              <a:rPr lang="zh-CN" altLang="en-US" b="1" kern="0" dirty="0" smtClean="0">
                <a:solidFill>
                  <a:schemeClr val="tx2"/>
                </a:solidFill>
              </a:rPr>
              <a:t>两个独立样本的秩和检验</a:t>
            </a:r>
            <a:r>
              <a:rPr lang="en-US" altLang="zh-CN" b="1" kern="0" dirty="0" smtClean="0">
                <a:solidFill>
                  <a:schemeClr val="tx2"/>
                </a:solidFill>
              </a:rPr>
              <a:t> </a:t>
            </a:r>
            <a:r>
              <a:rPr lang="zh-CN" altLang="en-US" b="1" kern="0" dirty="0" smtClean="0">
                <a:solidFill>
                  <a:schemeClr val="tx2"/>
                </a:solidFill>
              </a:rPr>
              <a:t>（</a:t>
            </a:r>
            <a:r>
              <a:rPr lang="en-US" altLang="zh-CN" b="1" kern="0" dirty="0" err="1" smtClean="0">
                <a:solidFill>
                  <a:schemeClr val="tx2"/>
                </a:solidFill>
              </a:rPr>
              <a:t>Wilcoxon</a:t>
            </a:r>
            <a:r>
              <a:rPr lang="en-US" altLang="zh-CN" b="1" kern="0" dirty="0" smtClean="0">
                <a:solidFill>
                  <a:schemeClr val="tx2"/>
                </a:solidFill>
              </a:rPr>
              <a:t> rank sum test </a:t>
            </a:r>
            <a:r>
              <a:rPr lang="zh-CN" altLang="en-US" b="1" kern="0" dirty="0" smtClean="0">
                <a:solidFill>
                  <a:schemeClr val="tx2"/>
                </a:solidFill>
              </a:rPr>
              <a:t>）</a:t>
            </a:r>
            <a:endParaRPr lang="en-US" altLang="zh-CN" b="1" kern="0" dirty="0" smtClean="0">
              <a:solidFill>
                <a:schemeClr val="tx2"/>
              </a:solidFill>
            </a:endParaRPr>
          </a:p>
        </p:txBody>
      </p:sp>
      <p:pic>
        <p:nvPicPr>
          <p:cNvPr id="3" name="图片 2" descr="zhi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8786842" cy="500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zhih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0404"/>
            <a:ext cx="9144000" cy="5577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zhih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5959"/>
            <a:ext cx="9144000" cy="138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2844" y="2285992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zh-CN" altLang="en-US" dirty="0" smtClean="0"/>
              <a:t>又叫 </a:t>
            </a:r>
            <a:r>
              <a:rPr lang="zh-CN" altLang="en-US" dirty="0" smtClean="0">
                <a:solidFill>
                  <a:srgbClr val="FF0000"/>
                </a:solidFill>
              </a:rPr>
              <a:t>自由分布检验</a:t>
            </a:r>
            <a:r>
              <a:rPr lang="zh-CN" altLang="en-US" dirty="0" smtClean="0"/>
              <a:t>，不依赖于总体的分布，也无须对总体参数规定条件，检验的不是参数，而是总体分布的位置。</a:t>
            </a:r>
            <a:endParaRPr lang="en-US" altLang="zh-CN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zh-CN" altLang="en-US" dirty="0" smtClean="0"/>
              <a:t>相对于参数检验，非参数检验是一种比较</a:t>
            </a:r>
            <a:r>
              <a:rPr lang="zh-CN" altLang="en-US" dirty="0" smtClean="0">
                <a:solidFill>
                  <a:srgbClr val="FF0000"/>
                </a:solidFill>
              </a:rPr>
              <a:t>“粗糙”</a:t>
            </a:r>
            <a:r>
              <a:rPr lang="zh-CN" altLang="en-US" dirty="0" smtClean="0"/>
              <a:t>的检验方法。</a:t>
            </a:r>
            <a:endParaRPr lang="en-US" altLang="zh-CN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zh-CN" altLang="en-US" dirty="0" smtClean="0"/>
              <a:t>特别适合于</a:t>
            </a:r>
            <a:r>
              <a:rPr lang="zh-CN" altLang="en-US" dirty="0" smtClean="0">
                <a:solidFill>
                  <a:srgbClr val="FF0000"/>
                </a:solidFill>
              </a:rPr>
              <a:t>小样本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zh-CN" altLang="en-US" dirty="0" smtClean="0"/>
              <a:t>未能充分利用资料的全部信息。</a:t>
            </a:r>
            <a:r>
              <a:rPr lang="zh-CN" altLang="en-US" dirty="0" smtClean="0">
                <a:solidFill>
                  <a:srgbClr val="FF0000"/>
                </a:solidFill>
              </a:rPr>
              <a:t>降低了检验效能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zh-CN" altLang="en-US" dirty="0" smtClean="0"/>
              <a:t>特别适合于等级顺序资料。</a:t>
            </a:r>
            <a:endParaRPr lang="en-US" altLang="zh-CN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dirty="0" smtClean="0"/>
          </a:p>
          <a:p>
            <a:pPr marL="457200" indent="-457200" eaLnBrk="1" hangingPunct="1"/>
            <a:endParaRPr lang="en-US" altLang="zh-CN" dirty="0" smtClean="0"/>
          </a:p>
          <a:p>
            <a:pPr marL="457200" indent="-457200" eaLnBrk="1" hangingPunct="1">
              <a:buFont typeface="+mj-lt"/>
              <a:buAutoNum type="arabicPeriod"/>
            </a:pPr>
            <a:endParaRPr lang="en-US" altLang="zh-CN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4348" y="128586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6.1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符号检验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4282" y="1285860"/>
            <a:ext cx="871543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6.1</a:t>
            </a:r>
            <a:r>
              <a:rPr lang="zh-CN" altLang="en-US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符号检验</a:t>
            </a:r>
            <a:endParaRPr lang="en-US" altLang="zh-CN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/>
            <a:r>
              <a:rPr lang="en-US" altLang="zh-CN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6.2 </a:t>
            </a:r>
            <a:r>
              <a:rPr lang="zh-CN" altLang="en-US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符号秩检验 （</a:t>
            </a:r>
            <a:r>
              <a:rPr lang="en-US" altLang="zh-CN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Wilcoxon</a:t>
            </a:r>
            <a:r>
              <a:rPr lang="en-US" altLang="zh-CN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signed rank test </a:t>
            </a:r>
            <a:r>
              <a:rPr lang="zh-CN" altLang="en-US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）</a:t>
            </a:r>
            <a:endParaRPr lang="en-US" altLang="zh-CN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/>
            <a:endParaRPr lang="en-US" altLang="zh-CN" sz="1800" b="1" kern="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6.3 </a:t>
            </a: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两个独立样本的秩和检验 </a:t>
            </a:r>
            <a:r>
              <a:rPr lang="zh-CN" altLang="en-US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altLang="zh-CN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Wilcoxon</a:t>
            </a:r>
            <a:r>
              <a:rPr lang="en-US" altLang="zh-CN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rank sum test </a:t>
            </a:r>
            <a:r>
              <a:rPr lang="zh-CN" altLang="en-US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）</a:t>
            </a:r>
            <a:endParaRPr lang="en-US" altLang="zh-CN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0"/>
            <a:endParaRPr lang="en-US" altLang="zh-CN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772400" cy="533400"/>
          </a:xfrm>
          <a:noFill/>
        </p:spPr>
        <p:txBody>
          <a:bodyPr/>
          <a:lstStyle/>
          <a:p>
            <a:pPr algn="l" eaLnBrk="1" hangingPunct="1"/>
            <a:r>
              <a:rPr lang="en-US" altLang="zh-CN" sz="3200" b="1" dirty="0" smtClean="0"/>
              <a:t>6.1</a:t>
            </a:r>
            <a:r>
              <a:rPr lang="zh-CN" altLang="en-US" sz="3200" b="1" dirty="0" smtClean="0"/>
              <a:t>符号检验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762000"/>
            <a:ext cx="7772400" cy="1752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000" b="1" dirty="0" smtClean="0">
                <a:latin typeface="宋体" pitchFamily="2" charset="-122"/>
              </a:rPr>
              <a:t> </a:t>
            </a:r>
            <a:endParaRPr lang="zh-CN" altLang="en-US" sz="2000" dirty="0" smtClean="0">
              <a:latin typeface="宋体" pitchFamily="2" charset="-122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zh-CN" sz="2000" dirty="0" smtClean="0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40386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4048125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9" name="图片 8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8572528" cy="4866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772400" cy="533400"/>
          </a:xfrm>
          <a:noFill/>
        </p:spPr>
        <p:txBody>
          <a:bodyPr/>
          <a:lstStyle/>
          <a:p>
            <a:pPr algn="l" eaLnBrk="1" hangingPunct="1"/>
            <a:endParaRPr lang="zh-CN" altLang="en-US" sz="3200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762000"/>
            <a:ext cx="7772400" cy="1752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zh-CN" sz="2000" b="1" dirty="0" smtClean="0">
                <a:latin typeface="宋体" pitchFamily="2" charset="-122"/>
              </a:rPr>
              <a:t> </a:t>
            </a:r>
            <a:endParaRPr lang="zh-CN" altLang="en-US" sz="2000" dirty="0" smtClean="0">
              <a:latin typeface="宋体" pitchFamily="2" charset="-122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zh-CN" sz="2000" dirty="0" smtClean="0"/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40386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4048125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845113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928802"/>
            <a:ext cx="8858280" cy="2863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538" y="0"/>
            <a:ext cx="83549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71670" y="857232"/>
            <a:ext cx="219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b="1" kern="0" dirty="0" smtClean="0">
                <a:solidFill>
                  <a:schemeClr val="tx2"/>
                </a:solidFill>
              </a:rPr>
              <a:t>6.2 </a:t>
            </a:r>
            <a:r>
              <a:rPr lang="zh-CN" altLang="en-US" b="1" kern="0" dirty="0" smtClean="0">
                <a:solidFill>
                  <a:schemeClr val="tx2"/>
                </a:solidFill>
              </a:rPr>
              <a:t>符号秩检验</a:t>
            </a:r>
            <a:endParaRPr lang="en-US" altLang="zh-CN" b="1" kern="0" dirty="0" smtClean="0">
              <a:solidFill>
                <a:schemeClr val="tx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2910" y="2459504"/>
            <a:ext cx="6215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符号检验只考虑了符号，没有考虑要差异的大小。</a:t>
            </a:r>
            <a:r>
              <a:rPr lang="en-US" altLang="zh-CN" dirty="0" err="1" smtClean="0"/>
              <a:t>wilcoxon</a:t>
            </a:r>
            <a:r>
              <a:rPr lang="zh-CN" altLang="en-US" dirty="0" smtClean="0"/>
              <a:t>解决了这个问题。假设数据是连续分布的，数据是关于中位数对称的。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ne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8358214" cy="4041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9047</TotalTime>
  <Pages>0</Pages>
  <Words>325</Words>
  <Characters>0</Characters>
  <Application>Microsoft Office PowerPoint</Application>
  <DocSecurity>0</DocSecurity>
  <PresentationFormat>全屏显示(4:3)</PresentationFormat>
  <Lines>0</Lines>
  <Paragraphs>44</Paragraphs>
  <Slides>17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默认设计模板</vt:lpstr>
      <vt:lpstr> 第6章        非参数检验</vt:lpstr>
      <vt:lpstr>幻灯片 2</vt:lpstr>
      <vt:lpstr>幻灯片 3</vt:lpstr>
      <vt:lpstr>6.1符号检验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第3章        统计推断</dc:title>
  <dc:creator>lenovo</dc:creator>
  <cp:lastModifiedBy>sihua</cp:lastModifiedBy>
  <cp:revision>164</cp:revision>
  <dcterms:created xsi:type="dcterms:W3CDTF">2005-11-22T03:01:41Z</dcterms:created>
  <dcterms:modified xsi:type="dcterms:W3CDTF">2020-02-13T04:35:20Z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2052-9.1.0.4879</vt:lpwstr>
  </property>
</Properties>
</file>