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xls" ContentType="application/vnd.ms-exce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325" r:id="rId2"/>
    <p:sldId id="269" r:id="rId3"/>
    <p:sldId id="270" r:id="rId4"/>
    <p:sldId id="271" r:id="rId5"/>
    <p:sldId id="272" r:id="rId6"/>
    <p:sldId id="273" r:id="rId7"/>
    <p:sldId id="274" r:id="rId8"/>
    <p:sldId id="275" r:id="rId9"/>
    <p:sldId id="276" r:id="rId10"/>
    <p:sldId id="277" r:id="rId11"/>
    <p:sldId id="278" r:id="rId12"/>
    <p:sldId id="279" r:id="rId13"/>
    <p:sldId id="280" r:id="rId14"/>
    <p:sldId id="281" r:id="rId15"/>
    <p:sldId id="333" r:id="rId16"/>
    <p:sldId id="334" r:id="rId17"/>
    <p:sldId id="335" r:id="rId18"/>
    <p:sldId id="326" r:id="rId19"/>
    <p:sldId id="339" r:id="rId20"/>
    <p:sldId id="328" r:id="rId21"/>
    <p:sldId id="336" r:id="rId22"/>
    <p:sldId id="337" r:id="rId23"/>
    <p:sldId id="338"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327" r:id="rId37"/>
    <p:sldId id="294" r:id="rId38"/>
    <p:sldId id="295" r:id="rId39"/>
    <p:sldId id="296" r:id="rId40"/>
    <p:sldId id="297" r:id="rId41"/>
    <p:sldId id="298" r:id="rId42"/>
    <p:sldId id="299" r:id="rId43"/>
    <p:sldId id="300" r:id="rId44"/>
    <p:sldId id="301" r:id="rId45"/>
    <p:sldId id="329" r:id="rId46"/>
    <p:sldId id="330" r:id="rId47"/>
    <p:sldId id="302" r:id="rId48"/>
    <p:sldId id="303" r:id="rId49"/>
    <p:sldId id="304" r:id="rId50"/>
    <p:sldId id="305" r:id="rId51"/>
    <p:sldId id="306" r:id="rId52"/>
    <p:sldId id="307" r:id="rId53"/>
    <p:sldId id="308" r:id="rId54"/>
    <p:sldId id="309" r:id="rId55"/>
    <p:sldId id="331" r:id="rId56"/>
    <p:sldId id="332"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40" r:id="rId73"/>
    <p:sldId id="341" r:id="rId74"/>
    <p:sldId id="342" r:id="rId75"/>
    <p:sldId id="343" r:id="rId76"/>
  </p:sldIdLst>
  <p:sldSz cx="9144000" cy="6858000" type="screen4x3"/>
  <p:notesSz cx="6858000" cy="9144000"/>
  <p:defaultTextStyle>
    <a:defPPr>
      <a:defRPr lang="zh-CN"/>
    </a:defPPr>
    <a:lvl1pPr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5pPr>
    <a:lvl6pPr marL="2286000" algn="l" defTabSz="914400" rtl="0" eaLnBrk="1" latinLnBrk="0" hangingPunct="1">
      <a:defRPr kumimoji="1" sz="2400" kern="1200">
        <a:solidFill>
          <a:schemeClr val="tx1"/>
        </a:solidFill>
        <a:latin typeface="Times New Roman" pitchFamily="18" charset="0"/>
        <a:ea typeface="宋体" pitchFamily="2" charset="-122"/>
        <a:cs typeface="+mn-cs"/>
      </a:defRPr>
    </a:lvl6pPr>
    <a:lvl7pPr marL="2743200" algn="l" defTabSz="914400" rtl="0" eaLnBrk="1" latinLnBrk="0" hangingPunct="1">
      <a:defRPr kumimoji="1" sz="2400" kern="1200">
        <a:solidFill>
          <a:schemeClr val="tx1"/>
        </a:solidFill>
        <a:latin typeface="Times New Roman" pitchFamily="18" charset="0"/>
        <a:ea typeface="宋体" pitchFamily="2" charset="-122"/>
        <a:cs typeface="+mn-cs"/>
      </a:defRPr>
    </a:lvl7pPr>
    <a:lvl8pPr marL="3200400" algn="l" defTabSz="914400" rtl="0" eaLnBrk="1" latinLnBrk="0" hangingPunct="1">
      <a:defRPr kumimoji="1" sz="2400" kern="1200">
        <a:solidFill>
          <a:schemeClr val="tx1"/>
        </a:solidFill>
        <a:latin typeface="Times New Roman" pitchFamily="18" charset="0"/>
        <a:ea typeface="宋体" pitchFamily="2" charset="-122"/>
        <a:cs typeface="+mn-cs"/>
      </a:defRPr>
    </a:lvl8pPr>
    <a:lvl9pPr marL="3657600" algn="l" defTabSz="914400" rtl="0" eaLnBrk="1" latinLnBrk="0" hangingPunct="1">
      <a:defRPr kumimoji="1" sz="2400" kern="1200">
        <a:solidFill>
          <a:schemeClr val="tx1"/>
        </a:solidFill>
        <a:latin typeface="Times New Roman" pitchFamily="18"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72" autoAdjust="0"/>
    <p:restoredTop sz="94609" autoAdjust="0"/>
  </p:normalViewPr>
  <p:slideViewPr>
    <p:cSldViewPr>
      <p:cViewPr varScale="1">
        <p:scale>
          <a:sx n="69" d="100"/>
          <a:sy n="69" d="100"/>
        </p:scale>
        <p:origin x="-156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image" Target="../media/image7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5.wmf"/><Relationship Id="rId1" Type="http://schemas.openxmlformats.org/officeDocument/2006/relationships/image" Target="../media/image24.emf"/><Relationship Id="rId5" Type="http://schemas.openxmlformats.org/officeDocument/2006/relationships/image" Target="../media/image27.wmf"/><Relationship Id="rId4"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E9013E4-76C3-4C36-898F-EACB4265594C}" type="datetimeFigureOut">
              <a:rPr lang="zh-CN" altLang="en-US"/>
              <a:pPr>
                <a:defRPr/>
              </a:pPr>
              <a:t>2020/2/13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DAE48FA-287A-4554-B2FB-F182A9326EB6}"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bwMode="auto">
          <a:noFill/>
          <a:ln>
            <a:solidFill>
              <a:srgbClr val="000000"/>
            </a:solidFill>
            <a:miter lim="800000"/>
            <a:headEnd/>
            <a:tailEnd/>
          </a:ln>
        </p:spPr>
      </p:sp>
      <p:sp>
        <p:nvSpPr>
          <p:cNvPr id="6861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8612"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90F6416-C9D5-4265-A2C3-BD740CDFA960}" type="slidenum">
              <a:rPr lang="zh-CN" altLang="en-US" smtClean="0"/>
              <a:pPr/>
              <a:t>1</a:t>
            </a:fld>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p:cNvSpPr>
            <a:spLocks noGrp="1" noRot="1" noChangeAspect="1" noTextEdit="1"/>
          </p:cNvSpPr>
          <p:nvPr>
            <p:ph type="sldImg"/>
          </p:nvPr>
        </p:nvSpPr>
        <p:spPr bwMode="auto">
          <a:noFill/>
          <a:ln>
            <a:solidFill>
              <a:srgbClr val="000000"/>
            </a:solidFill>
            <a:miter lim="800000"/>
            <a:headEnd/>
            <a:tailEnd/>
          </a:ln>
        </p:spPr>
      </p:sp>
      <p:sp>
        <p:nvSpPr>
          <p:cNvPr id="7782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77828"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1E7B09-72A0-42A7-8395-792F0E853B10}" type="slidenum">
              <a:rPr lang="zh-CN" altLang="en-US" smtClean="0"/>
              <a:pPr/>
              <a:t>10</a:t>
            </a:fld>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幻灯片图像占位符 1"/>
          <p:cNvSpPr>
            <a:spLocks noGrp="1" noRot="1" noChangeAspect="1" noTextEdit="1"/>
          </p:cNvSpPr>
          <p:nvPr>
            <p:ph type="sldImg"/>
          </p:nvPr>
        </p:nvSpPr>
        <p:spPr bwMode="auto">
          <a:noFill/>
          <a:ln>
            <a:solidFill>
              <a:srgbClr val="000000"/>
            </a:solidFill>
            <a:miter lim="800000"/>
            <a:headEnd/>
            <a:tailEnd/>
          </a:ln>
        </p:spPr>
      </p:sp>
      <p:sp>
        <p:nvSpPr>
          <p:cNvPr id="7885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78852"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B0D719B-1585-4A2F-B5B5-4C975AC13357}" type="slidenum">
              <a:rPr lang="zh-CN" altLang="en-US" smtClean="0"/>
              <a:pPr/>
              <a:t>11</a:t>
            </a:fld>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bwMode="auto">
          <a:noFill/>
          <a:ln>
            <a:solidFill>
              <a:srgbClr val="000000"/>
            </a:solidFill>
            <a:miter lim="800000"/>
            <a:headEnd/>
            <a:tailEnd/>
          </a:ln>
        </p:spPr>
      </p:sp>
      <p:sp>
        <p:nvSpPr>
          <p:cNvPr id="7987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79876"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103D93-1D43-4CCD-8109-83E99D27874E}" type="slidenum">
              <a:rPr lang="zh-CN" altLang="en-US" smtClean="0"/>
              <a:pPr/>
              <a:t>12</a:t>
            </a:fld>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幻灯片图像占位符 1"/>
          <p:cNvSpPr>
            <a:spLocks noGrp="1" noRot="1" noChangeAspect="1" noTextEdit="1"/>
          </p:cNvSpPr>
          <p:nvPr>
            <p:ph type="sldImg"/>
          </p:nvPr>
        </p:nvSpPr>
        <p:spPr bwMode="auto">
          <a:noFill/>
          <a:ln>
            <a:solidFill>
              <a:srgbClr val="000000"/>
            </a:solidFill>
            <a:miter lim="800000"/>
            <a:headEnd/>
            <a:tailEnd/>
          </a:ln>
        </p:spPr>
      </p:sp>
      <p:sp>
        <p:nvSpPr>
          <p:cNvPr id="8089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80900"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4297E4-757F-43AF-9BD9-F167D479A15D}" type="slidenum">
              <a:rPr lang="zh-CN" altLang="en-US" smtClean="0"/>
              <a:pPr/>
              <a:t>13</a:t>
            </a:fld>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1"/>
          <p:cNvSpPr>
            <a:spLocks noGrp="1" noRot="1" noChangeAspect="1" noTextEdit="1"/>
          </p:cNvSpPr>
          <p:nvPr>
            <p:ph type="sldImg"/>
          </p:nvPr>
        </p:nvSpPr>
        <p:spPr bwMode="auto">
          <a:noFill/>
          <a:ln>
            <a:solidFill>
              <a:srgbClr val="000000"/>
            </a:solidFill>
            <a:miter lim="800000"/>
            <a:headEnd/>
            <a:tailEnd/>
          </a:ln>
        </p:spPr>
      </p:sp>
      <p:sp>
        <p:nvSpPr>
          <p:cNvPr id="8192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8192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E98440E-79B2-4140-93E2-E3FCDA3C58A7}" type="slidenum">
              <a:rPr lang="zh-CN" altLang="en-US" smtClean="0"/>
              <a:pPr/>
              <a:t>14</a:t>
            </a:fld>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8DAE48FA-287A-4554-B2FB-F182A9326EB6}" type="slidenum">
              <a:rPr lang="zh-CN" altLang="en-US" smtClean="0"/>
              <a:pPr>
                <a:defRPr/>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8DAE48FA-287A-4554-B2FB-F182A9326EB6}" type="slidenum">
              <a:rPr lang="zh-CN" altLang="en-US" smtClean="0"/>
              <a:pPr>
                <a:defRPr/>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8DAE48FA-287A-4554-B2FB-F182A9326EB6}" type="slidenum">
              <a:rPr lang="zh-CN" altLang="en-US" smtClean="0"/>
              <a:pPr>
                <a:defRPr/>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8DAE48FA-287A-4554-B2FB-F182A9326EB6}" type="slidenum">
              <a:rPr lang="zh-CN" altLang="en-US" smtClean="0"/>
              <a:pPr>
                <a:defRPr/>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8DAE48FA-287A-4554-B2FB-F182A9326EB6}" type="slidenum">
              <a:rPr lang="zh-CN" altLang="en-US" smtClean="0"/>
              <a:pPr>
                <a:defRPr/>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bwMode="auto">
          <a:noFill/>
          <a:ln>
            <a:solidFill>
              <a:srgbClr val="000000"/>
            </a:solidFill>
            <a:miter lim="800000"/>
            <a:headEnd/>
            <a:tailEnd/>
          </a:ln>
        </p:spPr>
      </p:sp>
      <p:sp>
        <p:nvSpPr>
          <p:cNvPr id="6963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9636"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BB7783-A161-4847-B77E-A67012496A7A}" type="slidenum">
              <a:rPr lang="zh-CN" altLang="en-US" smtClean="0"/>
              <a:pPr/>
              <a:t>2</a:t>
            </a:fld>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8DAE48FA-287A-4554-B2FB-F182A9326EB6}" type="slidenum">
              <a:rPr lang="zh-CN" altLang="en-US" smtClean="0"/>
              <a:pPr>
                <a:defRPr/>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8DAE48FA-287A-4554-B2FB-F182A9326EB6}" type="slidenum">
              <a:rPr lang="zh-CN" altLang="en-US" smtClean="0"/>
              <a:pPr>
                <a:defRPr/>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8DAE48FA-287A-4554-B2FB-F182A9326EB6}" type="slidenum">
              <a:rPr lang="zh-CN" altLang="en-US" smtClean="0"/>
              <a:pPr>
                <a:defRPr/>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8DAE48FA-287A-4554-B2FB-F182A9326EB6}" type="slidenum">
              <a:rPr lang="zh-CN" altLang="en-US" smtClean="0"/>
              <a:pPr>
                <a:defRPr/>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TextEdit="1"/>
          </p:cNvSpPr>
          <p:nvPr>
            <p:ph type="sldImg"/>
          </p:nvPr>
        </p:nvSpPr>
        <p:spPr bwMode="auto">
          <a:noFill/>
          <a:ln>
            <a:solidFill>
              <a:srgbClr val="000000"/>
            </a:solidFill>
            <a:miter lim="800000"/>
            <a:headEnd/>
            <a:tailEnd/>
          </a:ln>
        </p:spPr>
      </p:sp>
      <p:sp>
        <p:nvSpPr>
          <p:cNvPr id="8294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82948"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B074EB4-B614-4249-92C9-756BBD400D4F}" type="slidenum">
              <a:rPr lang="zh-CN" altLang="en-US" smtClean="0"/>
              <a:pPr/>
              <a:t>24</a:t>
            </a:fld>
            <a:endParaRPr lang="zh-CN"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幻灯片图像占位符 1"/>
          <p:cNvSpPr>
            <a:spLocks noGrp="1" noRot="1" noChangeAspect="1" noTextEdit="1"/>
          </p:cNvSpPr>
          <p:nvPr>
            <p:ph type="sldImg"/>
          </p:nvPr>
        </p:nvSpPr>
        <p:spPr bwMode="auto">
          <a:noFill/>
          <a:ln>
            <a:solidFill>
              <a:srgbClr val="000000"/>
            </a:solidFill>
            <a:miter lim="800000"/>
            <a:headEnd/>
            <a:tailEnd/>
          </a:ln>
        </p:spPr>
      </p:sp>
      <p:sp>
        <p:nvSpPr>
          <p:cNvPr id="8397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83972"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2CEC77-B24B-4359-AB0F-C32A74F61494}" type="slidenum">
              <a:rPr lang="zh-CN" altLang="en-US" smtClean="0"/>
              <a:pPr/>
              <a:t>25</a:t>
            </a:fld>
            <a:endParaRPr lang="zh-CN"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1"/>
          <p:cNvSpPr>
            <a:spLocks noGrp="1" noRot="1" noChangeAspect="1" noTextEdit="1"/>
          </p:cNvSpPr>
          <p:nvPr>
            <p:ph type="sldImg"/>
          </p:nvPr>
        </p:nvSpPr>
        <p:spPr bwMode="auto">
          <a:noFill/>
          <a:ln>
            <a:solidFill>
              <a:srgbClr val="000000"/>
            </a:solidFill>
            <a:miter lim="800000"/>
            <a:headEnd/>
            <a:tailEnd/>
          </a:ln>
        </p:spPr>
      </p:sp>
      <p:sp>
        <p:nvSpPr>
          <p:cNvPr id="8499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84996"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2F2831-DF5B-4D81-8E46-F3FC88B3AE0A}" type="slidenum">
              <a:rPr lang="zh-CN" altLang="en-US" smtClean="0"/>
              <a:pPr/>
              <a:t>26</a:t>
            </a:fld>
            <a:endParaRPr lang="zh-CN"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bwMode="auto">
          <a:noFill/>
          <a:ln>
            <a:solidFill>
              <a:srgbClr val="000000"/>
            </a:solidFill>
            <a:miter lim="800000"/>
            <a:headEnd/>
            <a:tailEnd/>
          </a:ln>
        </p:spPr>
      </p:sp>
      <p:sp>
        <p:nvSpPr>
          <p:cNvPr id="8601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86020"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DFDB48-9FEA-4E19-890B-E586C44DA323}" type="slidenum">
              <a:rPr lang="zh-CN" altLang="en-US" smtClean="0"/>
              <a:pPr/>
              <a:t>27</a:t>
            </a:fld>
            <a:endParaRPr lang="zh-CN"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幻灯片图像占位符 1"/>
          <p:cNvSpPr>
            <a:spLocks noGrp="1" noRot="1" noChangeAspect="1" noTextEdit="1"/>
          </p:cNvSpPr>
          <p:nvPr>
            <p:ph type="sldImg"/>
          </p:nvPr>
        </p:nvSpPr>
        <p:spPr bwMode="auto">
          <a:noFill/>
          <a:ln>
            <a:solidFill>
              <a:srgbClr val="000000"/>
            </a:solidFill>
            <a:miter lim="800000"/>
            <a:headEnd/>
            <a:tailEnd/>
          </a:ln>
        </p:spPr>
      </p:sp>
      <p:sp>
        <p:nvSpPr>
          <p:cNvPr id="8704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8704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0FC4E9-0A6F-46A5-91F7-94391955546C}" type="slidenum">
              <a:rPr lang="zh-CN" altLang="en-US" smtClean="0"/>
              <a:pPr/>
              <a:t>28</a:t>
            </a:fld>
            <a:endParaRPr lang="zh-CN"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bwMode="auto">
          <a:noFill/>
          <a:ln>
            <a:solidFill>
              <a:srgbClr val="000000"/>
            </a:solidFill>
            <a:miter lim="800000"/>
            <a:headEnd/>
            <a:tailEnd/>
          </a:ln>
        </p:spPr>
      </p:sp>
      <p:sp>
        <p:nvSpPr>
          <p:cNvPr id="8806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88068"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03CC42-040E-47B1-AFC9-C55D69FEE1BD}" type="slidenum">
              <a:rPr lang="zh-CN" altLang="en-US" smtClean="0"/>
              <a:pPr/>
              <a:t>29</a:t>
            </a:fld>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headEnd/>
            <a:tailEnd/>
          </a:ln>
        </p:spPr>
      </p:sp>
      <p:sp>
        <p:nvSpPr>
          <p:cNvPr id="706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70660"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BBA55F-261C-475B-8915-031C3CD744C8}" type="slidenum">
              <a:rPr lang="zh-CN" altLang="en-US" smtClean="0"/>
              <a:pPr/>
              <a:t>3</a:t>
            </a:fld>
            <a:endParaRPr lang="zh-CN"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幻灯片图像占位符 1"/>
          <p:cNvSpPr>
            <a:spLocks noGrp="1" noRot="1" noChangeAspect="1" noTextEdit="1"/>
          </p:cNvSpPr>
          <p:nvPr>
            <p:ph type="sldImg"/>
          </p:nvPr>
        </p:nvSpPr>
        <p:spPr bwMode="auto">
          <a:noFill/>
          <a:ln>
            <a:solidFill>
              <a:srgbClr val="000000"/>
            </a:solidFill>
            <a:miter lim="800000"/>
            <a:headEnd/>
            <a:tailEnd/>
          </a:ln>
        </p:spPr>
      </p:sp>
      <p:sp>
        <p:nvSpPr>
          <p:cNvPr id="8909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89092"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BDE776-06E2-42AE-B7E4-D7067D77AFB6}" type="slidenum">
              <a:rPr lang="zh-CN" altLang="en-US" smtClean="0"/>
              <a:pPr/>
              <a:t>30</a:t>
            </a:fld>
            <a:endParaRPr lang="zh-CN"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幻灯片图像占位符 1"/>
          <p:cNvSpPr>
            <a:spLocks noGrp="1" noRot="1" noChangeAspect="1" noTextEdit="1"/>
          </p:cNvSpPr>
          <p:nvPr>
            <p:ph type="sldImg"/>
          </p:nvPr>
        </p:nvSpPr>
        <p:spPr bwMode="auto">
          <a:noFill/>
          <a:ln>
            <a:solidFill>
              <a:srgbClr val="000000"/>
            </a:solidFill>
            <a:miter lim="800000"/>
            <a:headEnd/>
            <a:tailEnd/>
          </a:ln>
        </p:spPr>
      </p:sp>
      <p:sp>
        <p:nvSpPr>
          <p:cNvPr id="9011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
        <p:nvSpPr>
          <p:cNvPr id="90116"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AA84C0-98A0-464F-BBDD-1E4EB735550F}" type="slidenum">
              <a:rPr lang="zh-CN" altLang="en-US" smtClean="0"/>
              <a:pPr/>
              <a:t>31</a:t>
            </a:fld>
            <a:endParaRPr lang="zh-CN"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幻灯片图像占位符 1"/>
          <p:cNvSpPr>
            <a:spLocks noGrp="1" noRot="1" noChangeAspect="1" noTextEdit="1"/>
          </p:cNvSpPr>
          <p:nvPr>
            <p:ph type="sldImg"/>
          </p:nvPr>
        </p:nvSpPr>
        <p:spPr bwMode="auto">
          <a:noFill/>
          <a:ln>
            <a:solidFill>
              <a:srgbClr val="000000"/>
            </a:solidFill>
            <a:miter lim="800000"/>
            <a:headEnd/>
            <a:tailEnd/>
          </a:ln>
        </p:spPr>
      </p:sp>
      <p:sp>
        <p:nvSpPr>
          <p:cNvPr id="9113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
        <p:nvSpPr>
          <p:cNvPr id="91140"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1D5882-33CE-4983-8B05-575B2D5ADED7}" type="slidenum">
              <a:rPr lang="zh-CN" altLang="en-US" smtClean="0"/>
              <a:pPr/>
              <a:t>32</a:t>
            </a:fld>
            <a:endParaRPr lang="zh-CN"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TextEdit="1"/>
          </p:cNvSpPr>
          <p:nvPr>
            <p:ph type="sldImg"/>
          </p:nvPr>
        </p:nvSpPr>
        <p:spPr bwMode="auto">
          <a:noFill/>
          <a:ln>
            <a:solidFill>
              <a:srgbClr val="000000"/>
            </a:solidFill>
            <a:miter lim="800000"/>
            <a:headEnd/>
            <a:tailEnd/>
          </a:ln>
        </p:spPr>
      </p:sp>
      <p:sp>
        <p:nvSpPr>
          <p:cNvPr id="9216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
        <p:nvSpPr>
          <p:cNvPr id="9216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DBFEFE-2D07-4995-BC25-2198D5E0F1A5}" type="slidenum">
              <a:rPr lang="zh-CN" altLang="en-US" smtClean="0"/>
              <a:pPr/>
              <a:t>33</a:t>
            </a:fld>
            <a:endParaRPr lang="zh-CN"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幻灯片图像占位符 1"/>
          <p:cNvSpPr>
            <a:spLocks noGrp="1" noRot="1" noChangeAspect="1" noTextEdit="1"/>
          </p:cNvSpPr>
          <p:nvPr>
            <p:ph type="sldImg"/>
          </p:nvPr>
        </p:nvSpPr>
        <p:spPr bwMode="auto">
          <a:noFill/>
          <a:ln>
            <a:solidFill>
              <a:srgbClr val="000000"/>
            </a:solidFill>
            <a:miter lim="800000"/>
            <a:headEnd/>
            <a:tailEnd/>
          </a:ln>
        </p:spPr>
      </p:sp>
      <p:sp>
        <p:nvSpPr>
          <p:cNvPr id="9318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
        <p:nvSpPr>
          <p:cNvPr id="93188"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1B103F-7959-4AD8-A365-47A9F1051322}" type="slidenum">
              <a:rPr lang="zh-CN" altLang="en-US" smtClean="0"/>
              <a:pPr/>
              <a:t>34</a:t>
            </a:fld>
            <a:endParaRPr lang="zh-CN"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幻灯片图像占位符 1"/>
          <p:cNvSpPr>
            <a:spLocks noGrp="1" noRot="1" noChangeAspect="1" noTextEdit="1"/>
          </p:cNvSpPr>
          <p:nvPr>
            <p:ph type="sldImg"/>
          </p:nvPr>
        </p:nvSpPr>
        <p:spPr bwMode="auto">
          <a:noFill/>
          <a:ln>
            <a:solidFill>
              <a:srgbClr val="000000"/>
            </a:solidFill>
            <a:miter lim="800000"/>
            <a:headEnd/>
            <a:tailEnd/>
          </a:ln>
        </p:spPr>
      </p:sp>
      <p:sp>
        <p:nvSpPr>
          <p:cNvPr id="9421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
        <p:nvSpPr>
          <p:cNvPr id="94212"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FF3A927-21AB-49BD-B2BF-0F55FF73C143}" type="slidenum">
              <a:rPr lang="zh-CN" altLang="en-US" smtClean="0"/>
              <a:pPr/>
              <a:t>35</a:t>
            </a:fld>
            <a:endParaRPr lang="zh-CN"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8DAE48FA-287A-4554-B2FB-F182A9326EB6}" type="slidenum">
              <a:rPr lang="zh-CN" altLang="en-US" smtClean="0"/>
              <a:pPr>
                <a:defRPr/>
              </a:pPr>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幻灯片图像占位符 1"/>
          <p:cNvSpPr>
            <a:spLocks noGrp="1" noRot="1" noChangeAspect="1" noTextEdit="1"/>
          </p:cNvSpPr>
          <p:nvPr>
            <p:ph type="sldImg"/>
          </p:nvPr>
        </p:nvSpPr>
        <p:spPr bwMode="auto">
          <a:noFill/>
          <a:ln>
            <a:solidFill>
              <a:srgbClr val="000000"/>
            </a:solidFill>
            <a:miter lim="800000"/>
            <a:headEnd/>
            <a:tailEnd/>
          </a:ln>
        </p:spPr>
      </p:sp>
      <p:sp>
        <p:nvSpPr>
          <p:cNvPr id="9523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
        <p:nvSpPr>
          <p:cNvPr id="95236"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5B565F-8EFC-4E34-850F-45AA8A7D44C2}" type="slidenum">
              <a:rPr lang="zh-CN" altLang="en-US" smtClean="0"/>
              <a:pPr/>
              <a:t>37</a:t>
            </a:fld>
            <a:endParaRPr lang="zh-CN"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幻灯片图像占位符 1"/>
          <p:cNvSpPr>
            <a:spLocks noGrp="1" noRot="1" noChangeAspect="1" noTextEdit="1"/>
          </p:cNvSpPr>
          <p:nvPr>
            <p:ph type="sldImg"/>
          </p:nvPr>
        </p:nvSpPr>
        <p:spPr bwMode="auto">
          <a:noFill/>
          <a:ln>
            <a:solidFill>
              <a:srgbClr val="000000"/>
            </a:solidFill>
            <a:miter lim="800000"/>
            <a:headEnd/>
            <a:tailEnd/>
          </a:ln>
        </p:spPr>
      </p:sp>
      <p:sp>
        <p:nvSpPr>
          <p:cNvPr id="962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
        <p:nvSpPr>
          <p:cNvPr id="96260"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64488A-66C9-4516-BC46-C279C28417F0}" type="slidenum">
              <a:rPr lang="zh-CN" altLang="en-US" smtClean="0"/>
              <a:pPr/>
              <a:t>38</a:t>
            </a:fld>
            <a:endParaRPr lang="zh-CN"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幻灯片图像占位符 1"/>
          <p:cNvSpPr>
            <a:spLocks noGrp="1" noRot="1" noChangeAspect="1" noTextEdit="1"/>
          </p:cNvSpPr>
          <p:nvPr>
            <p:ph type="sldImg"/>
          </p:nvPr>
        </p:nvSpPr>
        <p:spPr bwMode="auto">
          <a:noFill/>
          <a:ln>
            <a:solidFill>
              <a:srgbClr val="000000"/>
            </a:solidFill>
            <a:miter lim="800000"/>
            <a:headEnd/>
            <a:tailEnd/>
          </a:ln>
        </p:spPr>
      </p:sp>
      <p:sp>
        <p:nvSpPr>
          <p:cNvPr id="9728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
        <p:nvSpPr>
          <p:cNvPr id="9728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7E2B696-FFC2-4F60-A148-8A1DFF82F5F1}" type="slidenum">
              <a:rPr lang="zh-CN" altLang="en-US" smtClean="0"/>
              <a:pPr/>
              <a:t>39</a:t>
            </a:fld>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p:cNvSpPr>
            <a:spLocks noGrp="1" noRot="1" noChangeAspect="1" noTextEdit="1"/>
          </p:cNvSpPr>
          <p:nvPr>
            <p:ph type="sldImg"/>
          </p:nvPr>
        </p:nvSpPr>
        <p:spPr bwMode="auto">
          <a:noFill/>
          <a:ln>
            <a:solidFill>
              <a:srgbClr val="000000"/>
            </a:solidFill>
            <a:miter lim="800000"/>
            <a:headEnd/>
            <a:tailEnd/>
          </a:ln>
        </p:spPr>
      </p:sp>
      <p:sp>
        <p:nvSpPr>
          <p:cNvPr id="7168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7168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27623A-F95C-43AE-9E22-32552F50DBA5}" type="slidenum">
              <a:rPr lang="zh-CN" altLang="en-US" smtClean="0"/>
              <a:pPr/>
              <a:t>4</a:t>
            </a:fld>
            <a:endParaRPr lang="zh-CN"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幻灯片图像占位符 1"/>
          <p:cNvSpPr>
            <a:spLocks noGrp="1" noRot="1" noChangeAspect="1" noTextEdit="1"/>
          </p:cNvSpPr>
          <p:nvPr>
            <p:ph type="sldImg"/>
          </p:nvPr>
        </p:nvSpPr>
        <p:spPr bwMode="auto">
          <a:noFill/>
          <a:ln>
            <a:solidFill>
              <a:srgbClr val="000000"/>
            </a:solidFill>
            <a:miter lim="800000"/>
            <a:headEnd/>
            <a:tailEnd/>
          </a:ln>
        </p:spPr>
      </p:sp>
      <p:sp>
        <p:nvSpPr>
          <p:cNvPr id="9830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
        <p:nvSpPr>
          <p:cNvPr id="98308"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F225BC-2230-437B-AC9C-CA80D56EA49F}" type="slidenum">
              <a:rPr lang="zh-CN" altLang="en-US" smtClean="0"/>
              <a:pPr/>
              <a:t>40</a:t>
            </a:fld>
            <a:endParaRPr lang="zh-CN"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幻灯片图像占位符 1"/>
          <p:cNvSpPr>
            <a:spLocks noGrp="1" noRot="1" noChangeAspect="1" noTextEdit="1"/>
          </p:cNvSpPr>
          <p:nvPr>
            <p:ph type="sldImg"/>
          </p:nvPr>
        </p:nvSpPr>
        <p:spPr bwMode="auto">
          <a:noFill/>
          <a:ln>
            <a:solidFill>
              <a:srgbClr val="000000"/>
            </a:solidFill>
            <a:miter lim="800000"/>
            <a:headEnd/>
            <a:tailEnd/>
          </a:ln>
        </p:spPr>
      </p:sp>
      <p:sp>
        <p:nvSpPr>
          <p:cNvPr id="9933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
        <p:nvSpPr>
          <p:cNvPr id="99332"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7A0D8B-D707-4DE6-83F9-BC2B0B16E1F4}" type="slidenum">
              <a:rPr lang="zh-CN" altLang="en-US" smtClean="0"/>
              <a:pPr/>
              <a:t>41</a:t>
            </a:fld>
            <a:endParaRPr lang="zh-CN"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幻灯片图像占位符 1"/>
          <p:cNvSpPr>
            <a:spLocks noGrp="1" noRot="1" noChangeAspect="1" noTextEdit="1"/>
          </p:cNvSpPr>
          <p:nvPr>
            <p:ph type="sldImg"/>
          </p:nvPr>
        </p:nvSpPr>
        <p:spPr bwMode="auto">
          <a:noFill/>
          <a:ln>
            <a:solidFill>
              <a:srgbClr val="000000"/>
            </a:solidFill>
            <a:miter lim="800000"/>
            <a:headEnd/>
            <a:tailEnd/>
          </a:ln>
        </p:spPr>
      </p:sp>
      <p:sp>
        <p:nvSpPr>
          <p:cNvPr id="10035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
        <p:nvSpPr>
          <p:cNvPr id="100356"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DBE570-5DC4-40A5-83C7-5D1ED562440E}" type="slidenum">
              <a:rPr lang="zh-CN" altLang="en-US" smtClean="0"/>
              <a:pPr/>
              <a:t>42</a:t>
            </a:fld>
            <a:endParaRPr lang="zh-CN"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幻灯片图像占位符 1"/>
          <p:cNvSpPr>
            <a:spLocks noGrp="1" noRot="1" noChangeAspect="1" noTextEdit="1"/>
          </p:cNvSpPr>
          <p:nvPr>
            <p:ph type="sldImg"/>
          </p:nvPr>
        </p:nvSpPr>
        <p:spPr bwMode="auto">
          <a:noFill/>
          <a:ln>
            <a:solidFill>
              <a:srgbClr val="000000"/>
            </a:solidFill>
            <a:miter lim="800000"/>
            <a:headEnd/>
            <a:tailEnd/>
          </a:ln>
        </p:spPr>
      </p:sp>
      <p:sp>
        <p:nvSpPr>
          <p:cNvPr id="10137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
        <p:nvSpPr>
          <p:cNvPr id="101380"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FDFAE6-35B7-48DA-A39E-2F5F88FE6F11}" type="slidenum">
              <a:rPr lang="zh-CN" altLang="en-US" smtClean="0"/>
              <a:pPr/>
              <a:t>43</a:t>
            </a:fld>
            <a:endParaRPr lang="zh-CN"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幻灯片图像占位符 1"/>
          <p:cNvSpPr>
            <a:spLocks noGrp="1" noRot="1" noChangeAspect="1" noTextEdit="1"/>
          </p:cNvSpPr>
          <p:nvPr>
            <p:ph type="sldImg"/>
          </p:nvPr>
        </p:nvSpPr>
        <p:spPr bwMode="auto">
          <a:noFill/>
          <a:ln>
            <a:solidFill>
              <a:srgbClr val="000000"/>
            </a:solidFill>
            <a:miter lim="800000"/>
            <a:headEnd/>
            <a:tailEnd/>
          </a:ln>
        </p:spPr>
      </p:sp>
      <p:sp>
        <p:nvSpPr>
          <p:cNvPr id="10240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
        <p:nvSpPr>
          <p:cNvPr id="10240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B1CE33A-D8FE-4E0F-952C-033E6C63ED07}" type="slidenum">
              <a:rPr lang="zh-CN" altLang="en-US" smtClean="0"/>
              <a:pPr/>
              <a:t>44</a:t>
            </a:fld>
            <a:endParaRPr lang="zh-CN"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8DAE48FA-287A-4554-B2FB-F182A9326EB6}" type="slidenum">
              <a:rPr lang="zh-CN" altLang="en-US" smtClean="0"/>
              <a:pPr>
                <a:defRPr/>
              </a:pPr>
              <a:t>45</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8DAE48FA-287A-4554-B2FB-F182A9326EB6}" type="slidenum">
              <a:rPr lang="zh-CN" altLang="en-US" smtClean="0"/>
              <a:pPr>
                <a:defRPr/>
              </a:pPr>
              <a:t>46</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幻灯片图像占位符 1"/>
          <p:cNvSpPr>
            <a:spLocks noGrp="1" noRot="1" noChangeAspect="1" noTextEdit="1"/>
          </p:cNvSpPr>
          <p:nvPr>
            <p:ph type="sldImg"/>
          </p:nvPr>
        </p:nvSpPr>
        <p:spPr bwMode="auto">
          <a:noFill/>
          <a:ln>
            <a:solidFill>
              <a:srgbClr val="000000"/>
            </a:solidFill>
            <a:miter lim="800000"/>
            <a:headEnd/>
            <a:tailEnd/>
          </a:ln>
        </p:spPr>
      </p:sp>
      <p:sp>
        <p:nvSpPr>
          <p:cNvPr id="10342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
        <p:nvSpPr>
          <p:cNvPr id="103428"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04B08C-497F-48CA-9F9B-3F1DE33C1A4A}" type="slidenum">
              <a:rPr lang="zh-CN" altLang="en-US" smtClean="0"/>
              <a:pPr/>
              <a:t>47</a:t>
            </a:fld>
            <a:endParaRPr lang="zh-CN"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幻灯片图像占位符 1"/>
          <p:cNvSpPr>
            <a:spLocks noGrp="1" noRot="1" noChangeAspect="1" noTextEdit="1"/>
          </p:cNvSpPr>
          <p:nvPr>
            <p:ph type="sldImg"/>
          </p:nvPr>
        </p:nvSpPr>
        <p:spPr bwMode="auto">
          <a:noFill/>
          <a:ln>
            <a:solidFill>
              <a:srgbClr val="000000"/>
            </a:solidFill>
            <a:miter lim="800000"/>
            <a:headEnd/>
            <a:tailEnd/>
          </a:ln>
        </p:spPr>
      </p:sp>
      <p:sp>
        <p:nvSpPr>
          <p:cNvPr id="10445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
        <p:nvSpPr>
          <p:cNvPr id="104452"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85A3C3-CDA4-4B4D-A1D2-31AB54ED2ABD}" type="slidenum">
              <a:rPr lang="zh-CN" altLang="en-US" smtClean="0"/>
              <a:pPr/>
              <a:t>48</a:t>
            </a:fld>
            <a:endParaRPr lang="zh-CN"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幻灯片图像占位符 1"/>
          <p:cNvSpPr>
            <a:spLocks noGrp="1" noRot="1" noChangeAspect="1" noTextEdit="1"/>
          </p:cNvSpPr>
          <p:nvPr>
            <p:ph type="sldImg"/>
          </p:nvPr>
        </p:nvSpPr>
        <p:spPr bwMode="auto">
          <a:noFill/>
          <a:ln>
            <a:solidFill>
              <a:srgbClr val="000000"/>
            </a:solidFill>
            <a:miter lim="800000"/>
            <a:headEnd/>
            <a:tailEnd/>
          </a:ln>
        </p:spPr>
      </p:sp>
      <p:sp>
        <p:nvSpPr>
          <p:cNvPr id="10547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
        <p:nvSpPr>
          <p:cNvPr id="105476"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3F5FF82-05AE-40B3-A76E-D9EDFEEB5AE9}" type="slidenum">
              <a:rPr lang="zh-CN" altLang="en-US" smtClean="0"/>
              <a:pPr/>
              <a:t>49</a:t>
            </a:fld>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幻灯片图像占位符 1"/>
          <p:cNvSpPr>
            <a:spLocks noGrp="1" noRot="1" noChangeAspect="1" noTextEdit="1"/>
          </p:cNvSpPr>
          <p:nvPr>
            <p:ph type="sldImg"/>
          </p:nvPr>
        </p:nvSpPr>
        <p:spPr bwMode="auto">
          <a:noFill/>
          <a:ln>
            <a:solidFill>
              <a:srgbClr val="000000"/>
            </a:solidFill>
            <a:miter lim="800000"/>
            <a:headEnd/>
            <a:tailEnd/>
          </a:ln>
        </p:spPr>
      </p:sp>
      <p:sp>
        <p:nvSpPr>
          <p:cNvPr id="7270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72708"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F434A4-7444-4F38-88B4-F9F1508B86A4}" type="slidenum">
              <a:rPr lang="zh-CN" altLang="en-US" smtClean="0"/>
              <a:pPr/>
              <a:t>5</a:t>
            </a:fld>
            <a:endParaRPr lang="zh-CN"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幻灯片图像占位符 1"/>
          <p:cNvSpPr>
            <a:spLocks noGrp="1" noRot="1" noChangeAspect="1" noTextEdit="1"/>
          </p:cNvSpPr>
          <p:nvPr>
            <p:ph type="sldImg"/>
          </p:nvPr>
        </p:nvSpPr>
        <p:spPr bwMode="auto">
          <a:noFill/>
          <a:ln>
            <a:solidFill>
              <a:srgbClr val="000000"/>
            </a:solidFill>
            <a:miter lim="800000"/>
            <a:headEnd/>
            <a:tailEnd/>
          </a:ln>
        </p:spPr>
      </p:sp>
      <p:sp>
        <p:nvSpPr>
          <p:cNvPr id="10649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
        <p:nvSpPr>
          <p:cNvPr id="106500"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3756DC-9506-4C42-A461-684DD862E3BA}" type="slidenum">
              <a:rPr lang="zh-CN" altLang="en-US" smtClean="0"/>
              <a:pPr/>
              <a:t>50</a:t>
            </a:fld>
            <a:endParaRPr lang="zh-CN"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幻灯片图像占位符 1"/>
          <p:cNvSpPr>
            <a:spLocks noGrp="1" noRot="1" noChangeAspect="1" noTextEdit="1"/>
          </p:cNvSpPr>
          <p:nvPr>
            <p:ph type="sldImg"/>
          </p:nvPr>
        </p:nvSpPr>
        <p:spPr bwMode="auto">
          <a:noFill/>
          <a:ln>
            <a:solidFill>
              <a:srgbClr val="000000"/>
            </a:solidFill>
            <a:miter lim="800000"/>
            <a:headEnd/>
            <a:tailEnd/>
          </a:ln>
        </p:spPr>
      </p:sp>
      <p:sp>
        <p:nvSpPr>
          <p:cNvPr id="10752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
        <p:nvSpPr>
          <p:cNvPr id="10752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90758E-A044-4188-B7DE-931D66F2E16D}" type="slidenum">
              <a:rPr lang="zh-CN" altLang="en-US" smtClean="0"/>
              <a:pPr/>
              <a:t>51</a:t>
            </a:fld>
            <a:endParaRPr lang="zh-CN"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幻灯片图像占位符 1"/>
          <p:cNvSpPr>
            <a:spLocks noGrp="1" noRot="1" noChangeAspect="1" noTextEdit="1"/>
          </p:cNvSpPr>
          <p:nvPr>
            <p:ph type="sldImg"/>
          </p:nvPr>
        </p:nvSpPr>
        <p:spPr bwMode="auto">
          <a:noFill/>
          <a:ln>
            <a:solidFill>
              <a:srgbClr val="000000"/>
            </a:solidFill>
            <a:miter lim="800000"/>
            <a:headEnd/>
            <a:tailEnd/>
          </a:ln>
        </p:spPr>
      </p:sp>
      <p:sp>
        <p:nvSpPr>
          <p:cNvPr id="10854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
        <p:nvSpPr>
          <p:cNvPr id="108548"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58711B-EA77-45BB-9AF4-0AC8C09CDA20}" type="slidenum">
              <a:rPr lang="zh-CN" altLang="en-US" smtClean="0"/>
              <a:pPr/>
              <a:t>52</a:t>
            </a:fld>
            <a:endParaRPr lang="zh-CN"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幻灯片图像占位符 1"/>
          <p:cNvSpPr>
            <a:spLocks noGrp="1" noRot="1" noChangeAspect="1" noTextEdit="1"/>
          </p:cNvSpPr>
          <p:nvPr>
            <p:ph type="sldImg"/>
          </p:nvPr>
        </p:nvSpPr>
        <p:spPr bwMode="auto">
          <a:noFill/>
          <a:ln>
            <a:solidFill>
              <a:srgbClr val="000000"/>
            </a:solidFill>
            <a:miter lim="800000"/>
            <a:headEnd/>
            <a:tailEnd/>
          </a:ln>
        </p:spPr>
      </p:sp>
      <p:sp>
        <p:nvSpPr>
          <p:cNvPr id="10957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
        <p:nvSpPr>
          <p:cNvPr id="109572"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D7A303-0424-4453-BEFD-97B6479C0CCC}" type="slidenum">
              <a:rPr lang="zh-CN" altLang="en-US" smtClean="0"/>
              <a:pPr/>
              <a:t>53</a:t>
            </a:fld>
            <a:endParaRPr lang="zh-CN"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幻灯片图像占位符 1"/>
          <p:cNvSpPr>
            <a:spLocks noGrp="1" noRot="1" noChangeAspect="1" noTextEdit="1"/>
          </p:cNvSpPr>
          <p:nvPr>
            <p:ph type="sldImg"/>
          </p:nvPr>
        </p:nvSpPr>
        <p:spPr bwMode="auto">
          <a:noFill/>
          <a:ln>
            <a:solidFill>
              <a:srgbClr val="000000"/>
            </a:solidFill>
            <a:miter lim="800000"/>
            <a:headEnd/>
            <a:tailEnd/>
          </a:ln>
        </p:spPr>
      </p:sp>
      <p:sp>
        <p:nvSpPr>
          <p:cNvPr id="11059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
        <p:nvSpPr>
          <p:cNvPr id="110596"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F5306D-BC6C-4AB1-B171-659EEB6DA133}" type="slidenum">
              <a:rPr lang="zh-CN" altLang="en-US" smtClean="0"/>
              <a:pPr/>
              <a:t>54</a:t>
            </a:fld>
            <a:endParaRPr lang="zh-CN" alt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8DAE48FA-287A-4554-B2FB-F182A9326EB6}" type="slidenum">
              <a:rPr lang="zh-CN" altLang="en-US" smtClean="0"/>
              <a:pPr>
                <a:defRPr/>
              </a:pPr>
              <a:t>55</a:t>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8DAE48FA-287A-4554-B2FB-F182A9326EB6}" type="slidenum">
              <a:rPr lang="zh-CN" altLang="en-US" smtClean="0"/>
              <a:pPr>
                <a:defRPr/>
              </a:pPr>
              <a:t>56</a:t>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幻灯片图像占位符 1"/>
          <p:cNvSpPr>
            <a:spLocks noGrp="1" noRot="1" noChangeAspect="1" noTextEdit="1"/>
          </p:cNvSpPr>
          <p:nvPr>
            <p:ph type="sldImg"/>
          </p:nvPr>
        </p:nvSpPr>
        <p:spPr bwMode="auto">
          <a:noFill/>
          <a:ln>
            <a:solidFill>
              <a:srgbClr val="000000"/>
            </a:solidFill>
            <a:miter lim="800000"/>
            <a:headEnd/>
            <a:tailEnd/>
          </a:ln>
        </p:spPr>
      </p:sp>
      <p:sp>
        <p:nvSpPr>
          <p:cNvPr id="11161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
        <p:nvSpPr>
          <p:cNvPr id="111620"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CFD8D5-4F56-41CD-B745-5D6F62F287A2}" type="slidenum">
              <a:rPr lang="zh-CN" altLang="en-US" smtClean="0"/>
              <a:pPr/>
              <a:t>57</a:t>
            </a:fld>
            <a:endParaRPr lang="zh-CN" alt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幻灯片图像占位符 1"/>
          <p:cNvSpPr>
            <a:spLocks noGrp="1" noRot="1" noChangeAspect="1" noTextEdit="1"/>
          </p:cNvSpPr>
          <p:nvPr>
            <p:ph type="sldImg"/>
          </p:nvPr>
        </p:nvSpPr>
        <p:spPr bwMode="auto">
          <a:noFill/>
          <a:ln>
            <a:solidFill>
              <a:srgbClr val="000000"/>
            </a:solidFill>
            <a:miter lim="800000"/>
            <a:headEnd/>
            <a:tailEnd/>
          </a:ln>
        </p:spPr>
      </p:sp>
      <p:sp>
        <p:nvSpPr>
          <p:cNvPr id="11264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1264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200C87-4428-4476-A1A6-C73C47314649}" type="slidenum">
              <a:rPr lang="zh-CN" altLang="en-US" smtClean="0"/>
              <a:pPr/>
              <a:t>58</a:t>
            </a:fld>
            <a:endParaRPr lang="zh-CN" alt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幻灯片图像占位符 1"/>
          <p:cNvSpPr>
            <a:spLocks noGrp="1" noRot="1" noChangeAspect="1" noTextEdit="1"/>
          </p:cNvSpPr>
          <p:nvPr>
            <p:ph type="sldImg"/>
          </p:nvPr>
        </p:nvSpPr>
        <p:spPr bwMode="auto">
          <a:noFill/>
          <a:ln>
            <a:solidFill>
              <a:srgbClr val="000000"/>
            </a:solidFill>
            <a:miter lim="800000"/>
            <a:headEnd/>
            <a:tailEnd/>
          </a:ln>
        </p:spPr>
      </p:sp>
      <p:sp>
        <p:nvSpPr>
          <p:cNvPr id="11366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13668"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369363-396F-4C2C-A058-76AD0ED1EFF0}" type="slidenum">
              <a:rPr lang="zh-CN" altLang="en-US" smtClean="0"/>
              <a:pPr/>
              <a:t>59</a:t>
            </a:fld>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TextEdit="1"/>
          </p:cNvSpPr>
          <p:nvPr>
            <p:ph type="sldImg"/>
          </p:nvPr>
        </p:nvSpPr>
        <p:spPr bwMode="auto">
          <a:noFill/>
          <a:ln>
            <a:solidFill>
              <a:srgbClr val="000000"/>
            </a:solidFill>
            <a:miter lim="800000"/>
            <a:headEnd/>
            <a:tailEnd/>
          </a:ln>
        </p:spPr>
      </p:sp>
      <p:sp>
        <p:nvSpPr>
          <p:cNvPr id="7373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73732"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EBEE9B7-EA61-48C0-A677-53A1000FF721}" type="slidenum">
              <a:rPr lang="zh-CN" altLang="en-US" smtClean="0"/>
              <a:pPr/>
              <a:t>6</a:t>
            </a:fld>
            <a:endParaRPr lang="zh-CN" alt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幻灯片图像占位符 1"/>
          <p:cNvSpPr>
            <a:spLocks noGrp="1" noRot="1" noChangeAspect="1" noTextEdit="1"/>
          </p:cNvSpPr>
          <p:nvPr>
            <p:ph type="sldImg"/>
          </p:nvPr>
        </p:nvSpPr>
        <p:spPr bwMode="auto">
          <a:noFill/>
          <a:ln>
            <a:solidFill>
              <a:srgbClr val="000000"/>
            </a:solidFill>
            <a:miter lim="800000"/>
            <a:headEnd/>
            <a:tailEnd/>
          </a:ln>
        </p:spPr>
      </p:sp>
      <p:sp>
        <p:nvSpPr>
          <p:cNvPr id="11469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14692"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0E1A5B-4605-4BCC-B2C2-1A0A5126B120}" type="slidenum">
              <a:rPr lang="zh-CN" altLang="en-US" smtClean="0"/>
              <a:pPr/>
              <a:t>60</a:t>
            </a:fld>
            <a:endParaRPr lang="zh-CN" alt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幻灯片图像占位符 1"/>
          <p:cNvSpPr>
            <a:spLocks noGrp="1" noRot="1" noChangeAspect="1" noTextEdit="1"/>
          </p:cNvSpPr>
          <p:nvPr>
            <p:ph type="sldImg"/>
          </p:nvPr>
        </p:nvSpPr>
        <p:spPr bwMode="auto">
          <a:noFill/>
          <a:ln>
            <a:solidFill>
              <a:srgbClr val="000000"/>
            </a:solidFill>
            <a:miter lim="800000"/>
            <a:headEnd/>
            <a:tailEnd/>
          </a:ln>
        </p:spPr>
      </p:sp>
      <p:sp>
        <p:nvSpPr>
          <p:cNvPr id="11571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15716"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1AF5A8-073F-46C2-854A-D88C6529DAFA}" type="slidenum">
              <a:rPr lang="zh-CN" altLang="en-US" smtClean="0"/>
              <a:pPr/>
              <a:t>61</a:t>
            </a:fld>
            <a:endParaRPr lang="zh-CN" alt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幻灯片图像占位符 1"/>
          <p:cNvSpPr>
            <a:spLocks noGrp="1" noRot="1" noChangeAspect="1" noTextEdit="1"/>
          </p:cNvSpPr>
          <p:nvPr>
            <p:ph type="sldImg"/>
          </p:nvPr>
        </p:nvSpPr>
        <p:spPr bwMode="auto">
          <a:noFill/>
          <a:ln>
            <a:solidFill>
              <a:srgbClr val="000000"/>
            </a:solidFill>
            <a:miter lim="800000"/>
            <a:headEnd/>
            <a:tailEnd/>
          </a:ln>
        </p:spPr>
      </p:sp>
      <p:sp>
        <p:nvSpPr>
          <p:cNvPr id="11673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16740"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6892A6E-3046-4840-B6FD-1A97622B9601}" type="slidenum">
              <a:rPr lang="zh-CN" altLang="en-US" smtClean="0"/>
              <a:pPr/>
              <a:t>62</a:t>
            </a:fld>
            <a:endParaRPr lang="zh-CN" alt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幻灯片图像占位符 1"/>
          <p:cNvSpPr>
            <a:spLocks noGrp="1" noRot="1" noChangeAspect="1" noTextEdit="1"/>
          </p:cNvSpPr>
          <p:nvPr>
            <p:ph type="sldImg"/>
          </p:nvPr>
        </p:nvSpPr>
        <p:spPr bwMode="auto">
          <a:noFill/>
          <a:ln>
            <a:solidFill>
              <a:srgbClr val="000000"/>
            </a:solidFill>
            <a:miter lim="800000"/>
            <a:headEnd/>
            <a:tailEnd/>
          </a:ln>
        </p:spPr>
      </p:sp>
      <p:sp>
        <p:nvSpPr>
          <p:cNvPr id="11776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1776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9C5850-2B88-4B8B-AF5E-4DA36A318728}" type="slidenum">
              <a:rPr lang="zh-CN" altLang="en-US" smtClean="0"/>
              <a:pPr/>
              <a:t>63</a:t>
            </a:fld>
            <a:endParaRPr lang="zh-CN" alt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幻灯片图像占位符 1"/>
          <p:cNvSpPr>
            <a:spLocks noGrp="1" noRot="1" noChangeAspect="1" noTextEdit="1"/>
          </p:cNvSpPr>
          <p:nvPr>
            <p:ph type="sldImg"/>
          </p:nvPr>
        </p:nvSpPr>
        <p:spPr bwMode="auto">
          <a:noFill/>
          <a:ln>
            <a:solidFill>
              <a:srgbClr val="000000"/>
            </a:solidFill>
            <a:miter lim="800000"/>
            <a:headEnd/>
            <a:tailEnd/>
          </a:ln>
        </p:spPr>
      </p:sp>
      <p:sp>
        <p:nvSpPr>
          <p:cNvPr id="11878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18788"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AFD15DE-E4F5-4416-9A35-265E2FA8F597}" type="slidenum">
              <a:rPr lang="zh-CN" altLang="en-US" smtClean="0"/>
              <a:pPr/>
              <a:t>64</a:t>
            </a:fld>
            <a:endParaRPr lang="zh-CN" alt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幻灯片图像占位符 1"/>
          <p:cNvSpPr>
            <a:spLocks noGrp="1" noRot="1" noChangeAspect="1" noTextEdit="1"/>
          </p:cNvSpPr>
          <p:nvPr>
            <p:ph type="sldImg"/>
          </p:nvPr>
        </p:nvSpPr>
        <p:spPr bwMode="auto">
          <a:noFill/>
          <a:ln>
            <a:solidFill>
              <a:srgbClr val="000000"/>
            </a:solidFill>
            <a:miter lim="800000"/>
            <a:headEnd/>
            <a:tailEnd/>
          </a:ln>
        </p:spPr>
      </p:sp>
      <p:sp>
        <p:nvSpPr>
          <p:cNvPr id="11981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19812"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11A0F1-820F-4E6C-81B8-622BF8711E21}" type="slidenum">
              <a:rPr lang="zh-CN" altLang="en-US" smtClean="0"/>
              <a:pPr/>
              <a:t>65</a:t>
            </a:fld>
            <a:endParaRPr lang="zh-CN" alt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幻灯片图像占位符 1"/>
          <p:cNvSpPr>
            <a:spLocks noGrp="1" noRot="1" noChangeAspect="1" noTextEdit="1"/>
          </p:cNvSpPr>
          <p:nvPr>
            <p:ph type="sldImg"/>
          </p:nvPr>
        </p:nvSpPr>
        <p:spPr bwMode="auto">
          <a:noFill/>
          <a:ln>
            <a:solidFill>
              <a:srgbClr val="000000"/>
            </a:solidFill>
            <a:miter lim="800000"/>
            <a:headEnd/>
            <a:tailEnd/>
          </a:ln>
        </p:spPr>
      </p:sp>
      <p:sp>
        <p:nvSpPr>
          <p:cNvPr id="12083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20836"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32F4FB6-68AC-417D-9A54-4A826E283B2B}" type="slidenum">
              <a:rPr lang="zh-CN" altLang="en-US" smtClean="0"/>
              <a:pPr/>
              <a:t>66</a:t>
            </a:fld>
            <a:endParaRPr lang="zh-CN" alt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幻灯片图像占位符 1"/>
          <p:cNvSpPr>
            <a:spLocks noGrp="1" noRot="1" noChangeAspect="1" noTextEdit="1"/>
          </p:cNvSpPr>
          <p:nvPr>
            <p:ph type="sldImg"/>
          </p:nvPr>
        </p:nvSpPr>
        <p:spPr bwMode="auto">
          <a:noFill/>
          <a:ln>
            <a:solidFill>
              <a:srgbClr val="000000"/>
            </a:solidFill>
            <a:miter lim="800000"/>
            <a:headEnd/>
            <a:tailEnd/>
          </a:ln>
        </p:spPr>
      </p:sp>
      <p:sp>
        <p:nvSpPr>
          <p:cNvPr id="1218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21860"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AEDF32-785A-4A89-B26E-94D6119FD9B4}" type="slidenum">
              <a:rPr lang="zh-CN" altLang="en-US" smtClean="0"/>
              <a:pPr/>
              <a:t>67</a:t>
            </a:fld>
            <a:endParaRPr lang="zh-CN" alt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幻灯片图像占位符 1"/>
          <p:cNvSpPr>
            <a:spLocks noGrp="1" noRot="1" noChangeAspect="1" noTextEdit="1"/>
          </p:cNvSpPr>
          <p:nvPr>
            <p:ph type="sldImg"/>
          </p:nvPr>
        </p:nvSpPr>
        <p:spPr bwMode="auto">
          <a:noFill/>
          <a:ln>
            <a:solidFill>
              <a:srgbClr val="000000"/>
            </a:solidFill>
            <a:miter lim="800000"/>
            <a:headEnd/>
            <a:tailEnd/>
          </a:ln>
        </p:spPr>
      </p:sp>
      <p:sp>
        <p:nvSpPr>
          <p:cNvPr id="12288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2288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F4B56A9-FC06-499C-80FE-456060F00F3E}" type="slidenum">
              <a:rPr lang="zh-CN" altLang="en-US" smtClean="0"/>
              <a:pPr/>
              <a:t>68</a:t>
            </a:fld>
            <a:endParaRPr lang="zh-CN" alt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幻灯片图像占位符 1"/>
          <p:cNvSpPr>
            <a:spLocks noGrp="1" noRot="1" noChangeAspect="1" noTextEdit="1"/>
          </p:cNvSpPr>
          <p:nvPr>
            <p:ph type="sldImg"/>
          </p:nvPr>
        </p:nvSpPr>
        <p:spPr bwMode="auto">
          <a:noFill/>
          <a:ln>
            <a:solidFill>
              <a:srgbClr val="000000"/>
            </a:solidFill>
            <a:miter lim="800000"/>
            <a:headEnd/>
            <a:tailEnd/>
          </a:ln>
        </p:spPr>
      </p:sp>
      <p:sp>
        <p:nvSpPr>
          <p:cNvPr id="12390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23908"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E960CE-CF4A-4423-9BC5-F331C2693547}" type="slidenum">
              <a:rPr lang="zh-CN" altLang="en-US" smtClean="0"/>
              <a:pPr/>
              <a:t>69</a:t>
            </a:fld>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幻灯片图像占位符 1"/>
          <p:cNvSpPr>
            <a:spLocks noGrp="1" noRot="1" noChangeAspect="1" noTextEdit="1"/>
          </p:cNvSpPr>
          <p:nvPr>
            <p:ph type="sldImg"/>
          </p:nvPr>
        </p:nvSpPr>
        <p:spPr bwMode="auto">
          <a:noFill/>
          <a:ln>
            <a:solidFill>
              <a:srgbClr val="000000"/>
            </a:solidFill>
            <a:miter lim="800000"/>
            <a:headEnd/>
            <a:tailEnd/>
          </a:ln>
        </p:spPr>
      </p:sp>
      <p:sp>
        <p:nvSpPr>
          <p:cNvPr id="7475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74756"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D6FDF1-F330-42C9-9280-71B66B4314C2}" type="slidenum">
              <a:rPr lang="zh-CN" altLang="en-US" smtClean="0"/>
              <a:pPr/>
              <a:t>7</a:t>
            </a:fld>
            <a:endParaRPr lang="zh-CN" alt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幻灯片图像占位符 1"/>
          <p:cNvSpPr>
            <a:spLocks noGrp="1" noRot="1" noChangeAspect="1" noTextEdit="1"/>
          </p:cNvSpPr>
          <p:nvPr>
            <p:ph type="sldImg"/>
          </p:nvPr>
        </p:nvSpPr>
        <p:spPr bwMode="auto">
          <a:noFill/>
          <a:ln>
            <a:solidFill>
              <a:srgbClr val="000000"/>
            </a:solidFill>
            <a:miter lim="800000"/>
            <a:headEnd/>
            <a:tailEnd/>
          </a:ln>
        </p:spPr>
      </p:sp>
      <p:sp>
        <p:nvSpPr>
          <p:cNvPr id="12493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24932"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1880BA-55DF-46DF-9EEA-52F5CB71BDD3}" type="slidenum">
              <a:rPr lang="zh-CN" altLang="en-US" smtClean="0"/>
              <a:pPr/>
              <a:t>70</a:t>
            </a:fld>
            <a:endParaRPr lang="zh-CN" alt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幻灯片图像占位符 1"/>
          <p:cNvSpPr>
            <a:spLocks noGrp="1" noRot="1" noChangeAspect="1" noTextEdit="1"/>
          </p:cNvSpPr>
          <p:nvPr>
            <p:ph type="sldImg"/>
          </p:nvPr>
        </p:nvSpPr>
        <p:spPr bwMode="auto">
          <a:noFill/>
          <a:ln>
            <a:solidFill>
              <a:srgbClr val="000000"/>
            </a:solidFill>
            <a:miter lim="800000"/>
            <a:headEnd/>
            <a:tailEnd/>
          </a:ln>
        </p:spPr>
      </p:sp>
      <p:sp>
        <p:nvSpPr>
          <p:cNvPr id="12595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25956"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A652B6-E70E-4279-B181-4D95924D586E}" type="slidenum">
              <a:rPr lang="zh-CN" altLang="en-US" smtClean="0"/>
              <a:pPr/>
              <a:t>71</a:t>
            </a:fld>
            <a:endParaRPr lang="zh-CN" alt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8DAE48FA-287A-4554-B2FB-F182A9326EB6}" type="slidenum">
              <a:rPr lang="zh-CN" altLang="en-US" smtClean="0"/>
              <a:pPr>
                <a:defRPr/>
              </a:pPr>
              <a:t>72</a:t>
            </a:fld>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8DAE48FA-287A-4554-B2FB-F182A9326EB6}" type="slidenum">
              <a:rPr lang="zh-CN" altLang="en-US" smtClean="0"/>
              <a:pPr>
                <a:defRPr/>
              </a:pPr>
              <a:t>73</a:t>
            </a:fld>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8DAE48FA-287A-4554-B2FB-F182A9326EB6}" type="slidenum">
              <a:rPr lang="zh-CN" altLang="en-US" smtClean="0"/>
              <a:pPr>
                <a:defRPr/>
              </a:pPr>
              <a:t>74</a:t>
            </a:fld>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8DAE48FA-287A-4554-B2FB-F182A9326EB6}" type="slidenum">
              <a:rPr lang="zh-CN" altLang="en-US" smtClean="0"/>
              <a:pPr>
                <a:defRPr/>
              </a:pPr>
              <a:t>75</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幻灯片图像占位符 1"/>
          <p:cNvSpPr>
            <a:spLocks noGrp="1" noRot="1" noChangeAspect="1" noTextEdit="1"/>
          </p:cNvSpPr>
          <p:nvPr>
            <p:ph type="sldImg"/>
          </p:nvPr>
        </p:nvSpPr>
        <p:spPr bwMode="auto">
          <a:noFill/>
          <a:ln>
            <a:solidFill>
              <a:srgbClr val="000000"/>
            </a:solidFill>
            <a:miter lim="800000"/>
            <a:headEnd/>
            <a:tailEnd/>
          </a:ln>
        </p:spPr>
      </p:sp>
      <p:sp>
        <p:nvSpPr>
          <p:cNvPr id="7577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75780"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D66E12-25C5-4A70-99E1-F05A87C59732}" type="slidenum">
              <a:rPr lang="zh-CN" altLang="en-US" smtClean="0"/>
              <a:pPr/>
              <a:t>8</a:t>
            </a:fld>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幻灯片图像占位符 1"/>
          <p:cNvSpPr>
            <a:spLocks noGrp="1" noRot="1" noChangeAspect="1" noTextEdit="1"/>
          </p:cNvSpPr>
          <p:nvPr>
            <p:ph type="sldImg"/>
          </p:nvPr>
        </p:nvSpPr>
        <p:spPr bwMode="auto">
          <a:noFill/>
          <a:ln>
            <a:solidFill>
              <a:srgbClr val="000000"/>
            </a:solidFill>
            <a:miter lim="800000"/>
            <a:headEnd/>
            <a:tailEnd/>
          </a:ln>
        </p:spPr>
      </p:sp>
      <p:sp>
        <p:nvSpPr>
          <p:cNvPr id="7680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7680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75EF45-ABDB-41A3-AC52-3FFBB2EE0941}" type="slidenum">
              <a:rPr lang="zh-CN" altLang="en-US" smtClean="0"/>
              <a:pPr/>
              <a:t>9</a:t>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70DAEEF-F804-4770-8981-B32E06F425DA}" type="slidenum">
              <a:rPr lang="en-US" altLang="zh-CN"/>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B017CE0D-E560-4C3A-8F99-31A42AE12E8E}"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CE5EA991-C8F0-450A-952C-C27DC60B1B84}"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B2D9B6B8-92D8-4C5F-B1E1-DA89674C3072}"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F898C699-9F27-490E-BF13-546BB4F6AF5B}"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7092F4F4-2CEC-4961-9149-4B8676C4B56F}"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5181308A-47BD-4267-B755-EE6CAC12B5DE}"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70DD755B-EF75-4899-AE30-AB912BA483CD}"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50DEC38E-185D-46C7-930C-2744847CA4C6}"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785A01FF-52F0-4ED3-8A6D-EA9B68570A79}" type="slidenum">
              <a:rPr lang="en-US" altLang="zh-CN"/>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B590AFFA-C932-42DD-866F-086D69A291B5}"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843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zh-CN"/>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zh-CN"/>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A2F1ABC-9A98-4D2D-86C3-CA78B4FF7395}" type="slidenum">
              <a:rPr lang="en-US" altLang="zh-CN"/>
              <a:pPr>
                <a:defRPr/>
              </a:pPr>
              <a:t>‹#›</a:t>
            </a:fld>
            <a:endParaRPr lang="en-US" altLang="zh-CN"/>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2pPr>
      <a:lvl3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3pPr>
      <a:lvl4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4pPr>
      <a:lvl5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5pPr>
      <a:lvl6pPr marL="457200" algn="ctr" rtl="0" fontAlgn="base">
        <a:spcBef>
          <a:spcPct val="0"/>
        </a:spcBef>
        <a:spcAft>
          <a:spcPct val="0"/>
        </a:spcAft>
        <a:defRPr kumimoji="1" sz="4400">
          <a:solidFill>
            <a:schemeClr val="tx2"/>
          </a:solidFill>
          <a:latin typeface="Times New Roman" pitchFamily="18" charset="0"/>
          <a:ea typeface="宋体" pitchFamily="2" charset="-122"/>
        </a:defRPr>
      </a:lvl6pPr>
      <a:lvl7pPr marL="914400" algn="ctr" rtl="0" fontAlgn="base">
        <a:spcBef>
          <a:spcPct val="0"/>
        </a:spcBef>
        <a:spcAft>
          <a:spcPct val="0"/>
        </a:spcAft>
        <a:defRPr kumimoji="1" sz="4400">
          <a:solidFill>
            <a:schemeClr val="tx2"/>
          </a:solidFill>
          <a:latin typeface="Times New Roman" pitchFamily="18" charset="0"/>
          <a:ea typeface="宋体" pitchFamily="2" charset="-122"/>
        </a:defRPr>
      </a:lvl7pPr>
      <a:lvl8pPr marL="1371600" algn="ctr" rtl="0" fontAlgn="base">
        <a:spcBef>
          <a:spcPct val="0"/>
        </a:spcBef>
        <a:spcAft>
          <a:spcPct val="0"/>
        </a:spcAft>
        <a:defRPr kumimoji="1" sz="4400">
          <a:solidFill>
            <a:schemeClr val="tx2"/>
          </a:solidFill>
          <a:latin typeface="Times New Roman" pitchFamily="18" charset="0"/>
          <a:ea typeface="宋体" pitchFamily="2" charset="-122"/>
        </a:defRPr>
      </a:lvl8pPr>
      <a:lvl9pPr marL="1828800" algn="ctr" rtl="0" fontAlgn="base">
        <a:spcBef>
          <a:spcPct val="0"/>
        </a:spcBef>
        <a:spcAft>
          <a:spcPct val="0"/>
        </a:spcAft>
        <a:defRPr kumimoji="1" sz="4400">
          <a:solidFill>
            <a:schemeClr val="tx2"/>
          </a:solidFill>
          <a:latin typeface="Times New Roman" pitchFamily="18" charset="0"/>
          <a:ea typeface="宋体" pitchFamily="2" charset="-122"/>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22.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notesSlide" Target="../notesSlides/notesSlide12.xml"/><Relationship Id="rId7"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23.bin"/><Relationship Id="rId5" Type="http://schemas.openxmlformats.org/officeDocument/2006/relationships/oleObject" Target="../embeddings/Microsoft_Office_Excel_97-2003____1.xls"/><Relationship Id="rId10" Type="http://schemas.openxmlformats.org/officeDocument/2006/relationships/oleObject" Target="../embeddings/oleObject27.bin"/><Relationship Id="rId4" Type="http://schemas.openxmlformats.org/officeDocument/2006/relationships/image" Target="../media/image28.png"/><Relationship Id="rId9" Type="http://schemas.openxmlformats.org/officeDocument/2006/relationships/oleObject" Target="../embeddings/oleObject26.bin"/></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bbs.pinggu.org/thread-1389410-1-1.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oleObject" Target="../embeddings/oleObject29.bin"/><Relationship Id="rId4" Type="http://schemas.openxmlformats.org/officeDocument/2006/relationships/oleObject" Target="../embeddings/oleObject28.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4.xml"/><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10" Type="http://schemas.openxmlformats.org/officeDocument/2006/relationships/oleObject" Target="../embeddings/oleObject7.bin"/><Relationship Id="rId4" Type="http://schemas.openxmlformats.org/officeDocument/2006/relationships/oleObject" Target="../embeddings/oleObject1.bin"/><Relationship Id="rId9" Type="http://schemas.openxmlformats.org/officeDocument/2006/relationships/oleObject" Target="../embeddings/oleObject6.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oleObject30.bin"/></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oleObject" Target="../embeddings/oleObject31.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oleObject" Target="../embeddings/oleObject3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5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oleObject33.bin"/></Relationships>
</file>

<file path=ppt/slides/_rels/slide5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12.bin"/></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oleObject" Target="../embeddings/oleObject34.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oleObject" Target="../embeddings/oleObject35.bin"/></Relationships>
</file>

<file path=ppt/slides/_rels/slide6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6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oleObject" Target="../embeddings/oleObject36.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oleObject" Target="../embeddings/oleObject38.bin"/><Relationship Id="rId4" Type="http://schemas.openxmlformats.org/officeDocument/2006/relationships/oleObject" Target="../embeddings/oleObject37.bin"/></Relationships>
</file>

<file path=ppt/slides/_rels/slide6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7.xml"/><Relationship Id="rId7"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7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9.png"/><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2362200"/>
            <a:ext cx="7772400" cy="1143000"/>
          </a:xfrm>
        </p:spPr>
        <p:txBody>
          <a:bodyPr/>
          <a:lstStyle/>
          <a:p>
            <a:pPr eaLnBrk="1" hangingPunct="1">
              <a:defRPr/>
            </a:pPr>
            <a:r>
              <a:rPr lang="zh-CN" altLang="en-US" sz="4000" dirty="0" smtClean="0">
                <a:latin typeface="华文隶书" pitchFamily="2" charset="-122"/>
                <a:ea typeface="华文隶书" pitchFamily="2" charset="-122"/>
              </a:rPr>
              <a:t> </a:t>
            </a:r>
            <a:r>
              <a:rPr lang="zh-CN" altLang="en-US" sz="4000" b="1" dirty="0" smtClean="0">
                <a:effectLst>
                  <a:outerShdw blurRad="38100" dist="38100" dir="2700000" algn="tl">
                    <a:srgbClr val="000000"/>
                  </a:outerShdw>
                </a:effectLst>
                <a:latin typeface="华文隶书" pitchFamily="2" charset="-122"/>
                <a:ea typeface="华文隶书" pitchFamily="2" charset="-122"/>
              </a:rPr>
              <a:t>第</a:t>
            </a:r>
            <a:r>
              <a:rPr lang="en-US" altLang="zh-CN" sz="4000" b="1" dirty="0" smtClean="0">
                <a:effectLst>
                  <a:outerShdw blurRad="38100" dist="38100" dir="2700000" algn="tl">
                    <a:srgbClr val="000000"/>
                  </a:outerShdw>
                </a:effectLst>
                <a:latin typeface="华文隶书" pitchFamily="2" charset="-122"/>
                <a:ea typeface="华文隶书" pitchFamily="2" charset="-122"/>
              </a:rPr>
              <a:t>5</a:t>
            </a:r>
            <a:r>
              <a:rPr lang="zh-CN" altLang="en-US" sz="4000" b="1" dirty="0" smtClean="0">
                <a:effectLst>
                  <a:outerShdw blurRad="38100" dist="38100" dir="2700000" algn="tl">
                    <a:srgbClr val="000000"/>
                  </a:outerShdw>
                </a:effectLst>
                <a:latin typeface="华文隶书" pitchFamily="2" charset="-122"/>
                <a:ea typeface="华文隶书" pitchFamily="2" charset="-122"/>
              </a:rPr>
              <a:t>章   方差分析 </a:t>
            </a:r>
            <a:endParaRPr lang="zh-CN" altLang="en-US" sz="4000" dirty="0" smtClean="0">
              <a:latin typeface="华文隶书" pitchFamily="2" charset="-122"/>
              <a:ea typeface="华文隶书" pitchFamily="2" charset="-122"/>
            </a:endParaRPr>
          </a:p>
        </p:txBody>
      </p:sp>
      <p:sp>
        <p:nvSpPr>
          <p:cNvPr id="3" name="Rectangle 2"/>
          <p:cNvSpPr txBox="1">
            <a:spLocks noChangeArrowheads="1"/>
          </p:cNvSpPr>
          <p:nvPr/>
        </p:nvSpPr>
        <p:spPr bwMode="auto">
          <a:xfrm>
            <a:off x="684213" y="4076700"/>
            <a:ext cx="7772400" cy="1143000"/>
          </a:xfrm>
          <a:prstGeom prst="rect">
            <a:avLst/>
          </a:prstGeom>
          <a:noFill/>
          <a:ln w="9525">
            <a:noFill/>
            <a:miter lim="800000"/>
            <a:headEnd/>
            <a:tailEnd/>
          </a:ln>
        </p:spPr>
        <p:txBody>
          <a:bodyPr anchor="ctr"/>
          <a:lstStyle/>
          <a:p>
            <a:pPr algn="ctr">
              <a:defRPr/>
            </a:pPr>
            <a:endParaRPr lang="en-US" altLang="zh-CN" sz="3200" kern="0" dirty="0">
              <a:solidFill>
                <a:schemeClr val="tx2"/>
              </a:solidFill>
              <a:latin typeface="+mj-lt"/>
              <a:ea typeface="+mj-ea"/>
              <a:cs typeface="+mj-cs"/>
            </a:endParaRPr>
          </a:p>
          <a:p>
            <a:pPr algn="ctr">
              <a:defRPr/>
            </a:pPr>
            <a:endParaRPr lang="en-US" altLang="zh-CN" sz="3200" kern="0" dirty="0">
              <a:solidFill>
                <a:schemeClr val="tx2"/>
              </a:solidFill>
              <a:latin typeface="+mj-lt"/>
              <a:ea typeface="+mj-ea"/>
              <a:cs typeface="+mj-cs"/>
            </a:endParaRPr>
          </a:p>
          <a:p>
            <a:pPr algn="ctr">
              <a:defRPr/>
            </a:pPr>
            <a:r>
              <a:rPr lang="zh-CN" altLang="en-US" sz="3200" kern="0" dirty="0">
                <a:solidFill>
                  <a:schemeClr val="tx2"/>
                </a:solidFill>
                <a:latin typeface="华文楷体" pitchFamily="2" charset="-122"/>
                <a:ea typeface="华文楷体" pitchFamily="2" charset="-122"/>
                <a:cs typeface="+mj-cs"/>
              </a:rPr>
              <a:t>彭司华</a:t>
            </a:r>
            <a:endParaRPr lang="en-US" altLang="zh-CN" sz="3200" kern="0" dirty="0">
              <a:solidFill>
                <a:schemeClr val="tx2"/>
              </a:solidFill>
              <a:latin typeface="华文楷体" pitchFamily="2" charset="-122"/>
              <a:ea typeface="华文楷体" pitchFamily="2" charset="-122"/>
              <a:cs typeface="+mj-cs"/>
            </a:endParaRPr>
          </a:p>
          <a:p>
            <a:pPr algn="ctr">
              <a:defRPr/>
            </a:pPr>
            <a:r>
              <a:rPr lang="en-US" altLang="zh-CN" sz="3200" kern="0" dirty="0" smtClean="0">
                <a:solidFill>
                  <a:schemeClr val="tx2"/>
                </a:solidFill>
              </a:rPr>
              <a:t>2020</a:t>
            </a:r>
            <a:r>
              <a:rPr lang="zh-CN" altLang="en-US" sz="3200" kern="0" dirty="0" smtClean="0">
                <a:solidFill>
                  <a:schemeClr val="tx2"/>
                </a:solidFill>
              </a:rPr>
              <a:t>年</a:t>
            </a:r>
            <a:r>
              <a:rPr lang="en-US" altLang="zh-CN" sz="3200" kern="0" dirty="0" smtClean="0">
                <a:solidFill>
                  <a:schemeClr val="tx2"/>
                </a:solidFill>
              </a:rPr>
              <a:t>2</a:t>
            </a:r>
            <a:r>
              <a:rPr lang="zh-CN" altLang="en-US" sz="3200" kern="0" dirty="0" smtClean="0">
                <a:solidFill>
                  <a:schemeClr val="tx2"/>
                </a:solidFill>
              </a:rPr>
              <a:t>月</a:t>
            </a:r>
            <a:endParaRPr lang="en-US" altLang="zh-CN" sz="3200" kern="0" smtClean="0">
              <a:solidFill>
                <a:schemeClr val="tx2"/>
              </a:solidFill>
            </a:endParaRPr>
          </a:p>
          <a:p>
            <a:pPr algn="ctr">
              <a:defRPr/>
            </a:pPr>
            <a:r>
              <a:rPr lang="zh-CN" altLang="en-US" sz="3200" kern="0" smtClean="0">
                <a:solidFill>
                  <a:schemeClr val="tx2"/>
                </a:solidFill>
                <a:latin typeface="+mj-lt"/>
                <a:ea typeface="+mj-ea"/>
                <a:cs typeface="+mj-cs"/>
              </a:rPr>
              <a:t> </a:t>
            </a:r>
            <a:endParaRPr lang="zh-CN" altLang="en-US" sz="3200" kern="0" dirty="0">
              <a:solidFill>
                <a:schemeClr val="tx2"/>
              </a:solidFill>
              <a:latin typeface="+mj-lt"/>
              <a:ea typeface="+mj-ea"/>
              <a:cs typeface="+mj-cs"/>
            </a:endParaRPr>
          </a:p>
        </p:txBody>
      </p:sp>
      <p:sp>
        <p:nvSpPr>
          <p:cNvPr id="4" name="Rectangle 2"/>
          <p:cNvSpPr txBox="1">
            <a:spLocks noChangeArrowheads="1"/>
          </p:cNvSpPr>
          <p:nvPr/>
        </p:nvSpPr>
        <p:spPr bwMode="auto">
          <a:xfrm>
            <a:off x="684213" y="836613"/>
            <a:ext cx="7772400" cy="1143000"/>
          </a:xfrm>
          <a:prstGeom prst="rect">
            <a:avLst/>
          </a:prstGeom>
          <a:noFill/>
          <a:ln w="9525">
            <a:noFill/>
            <a:miter lim="800000"/>
            <a:headEnd/>
            <a:tailEnd/>
          </a:ln>
        </p:spPr>
        <p:txBody>
          <a:bodyPr anchor="ctr"/>
          <a:lstStyle/>
          <a:p>
            <a:pPr algn="ctr">
              <a:defRPr/>
            </a:pPr>
            <a:r>
              <a:rPr lang="zh-CN" altLang="en-US" sz="6000" kern="0" dirty="0">
                <a:solidFill>
                  <a:schemeClr val="tx2"/>
                </a:solidFill>
                <a:latin typeface="华文琥珀" pitchFamily="2" charset="-122"/>
                <a:ea typeface="华文琥珀" pitchFamily="2" charset="-122"/>
                <a:cs typeface="+mj-cs"/>
              </a:rPr>
              <a:t>生 物 统 计 学</a:t>
            </a:r>
            <a:endParaRPr lang="zh-CN" altLang="en-US" sz="4000" kern="0" dirty="0">
              <a:solidFill>
                <a:schemeClr val="tx2"/>
              </a:solidFill>
              <a:latin typeface="华文琥珀" pitchFamily="2" charset="-122"/>
              <a:ea typeface="华文琥珀" pitchFamily="2" charset="-122"/>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xfrm>
            <a:off x="228600" y="304800"/>
            <a:ext cx="7772400" cy="304800"/>
          </a:xfrm>
        </p:spPr>
        <p:txBody>
          <a:bodyPr/>
          <a:lstStyle/>
          <a:p>
            <a:pPr algn="l" eaLnBrk="1" hangingPunct="1"/>
            <a:r>
              <a:rPr lang="en-US" altLang="zh-CN" sz="2000" b="1" smtClean="0">
                <a:solidFill>
                  <a:schemeClr val="tx1"/>
                </a:solidFill>
              </a:rPr>
              <a:t>5.1.2.3  </a:t>
            </a:r>
            <a:r>
              <a:rPr lang="zh-CN" altLang="en-US" sz="2000" b="1" smtClean="0">
                <a:solidFill>
                  <a:schemeClr val="tx1"/>
                </a:solidFill>
                <a:latin typeface="宋体" pitchFamily="2" charset="-122"/>
              </a:rPr>
              <a:t>期望均方</a:t>
            </a:r>
            <a:r>
              <a:rPr lang="zh-CN" altLang="en-US" sz="2000" b="1" smtClean="0">
                <a:solidFill>
                  <a:schemeClr val="tx1"/>
                </a:solidFill>
              </a:rPr>
              <a:t> </a:t>
            </a:r>
          </a:p>
        </p:txBody>
      </p:sp>
      <p:sp>
        <p:nvSpPr>
          <p:cNvPr id="26627" name="Text Box 3"/>
          <p:cNvSpPr txBox="1">
            <a:spLocks noChangeArrowheads="1"/>
          </p:cNvSpPr>
          <p:nvPr/>
        </p:nvSpPr>
        <p:spPr bwMode="auto">
          <a:xfrm>
            <a:off x="179388" y="719138"/>
            <a:ext cx="8839200" cy="3444875"/>
          </a:xfrm>
          <a:prstGeom prst="rect">
            <a:avLst/>
          </a:prstGeom>
          <a:noFill/>
          <a:ln w="9525">
            <a:noFill/>
            <a:miter lim="800000"/>
            <a:headEnd/>
            <a:tailEnd/>
          </a:ln>
          <a:effectLst/>
        </p:spPr>
        <p:txBody>
          <a:bodyPr>
            <a:spAutoFit/>
          </a:bodyPr>
          <a:lstStyle/>
          <a:p>
            <a:pPr algn="just">
              <a:spcBef>
                <a:spcPct val="50000"/>
              </a:spcBef>
              <a:defRPr/>
            </a:pPr>
            <a:r>
              <a:rPr lang="zh-CN" altLang="en-US" sz="2000">
                <a:latin typeface="宋体" pitchFamily="2" charset="-122"/>
              </a:rPr>
              <a:t>样本平方和随处理重复数</a:t>
            </a:r>
            <a:r>
              <a:rPr lang="en-US" altLang="zh-CN" sz="2000" i="1"/>
              <a:t>n</a:t>
            </a:r>
            <a:r>
              <a:rPr lang="zh-CN" altLang="en-US" sz="2000">
                <a:latin typeface="宋体" pitchFamily="2" charset="-122"/>
              </a:rPr>
              <a:t>的多少而增减，不稳定</a:t>
            </a:r>
            <a:r>
              <a:rPr lang="en-US" altLang="zh-CN" sz="2000">
                <a:latin typeface="宋体" pitchFamily="2" charset="-122"/>
              </a:rPr>
              <a:t>.</a:t>
            </a:r>
            <a:r>
              <a:rPr lang="zh-CN" altLang="en-US" sz="2000">
                <a:latin typeface="宋体" pitchFamily="2" charset="-122"/>
              </a:rPr>
              <a:t>故采用平均平方和即均方</a:t>
            </a:r>
            <a:r>
              <a:rPr lang="en-US" altLang="zh-CN" sz="2000">
                <a:latin typeface="宋体" pitchFamily="2" charset="-122"/>
              </a:rPr>
              <a:t>(mean square)</a:t>
            </a:r>
            <a:r>
              <a:rPr lang="zh-CN" altLang="en-US" sz="2000">
                <a:latin typeface="宋体" pitchFamily="2" charset="-122"/>
              </a:rPr>
              <a:t>来度量资料的变异程度。均方是平方和与其自由度的比值。</a:t>
            </a:r>
          </a:p>
          <a:p>
            <a:pPr algn="just">
              <a:spcBef>
                <a:spcPct val="50000"/>
              </a:spcBef>
              <a:defRPr/>
            </a:pPr>
            <a:r>
              <a:rPr lang="zh-CN" altLang="en-US" sz="2000">
                <a:latin typeface="宋体" pitchFamily="2" charset="-122"/>
              </a:rPr>
              <a:t>  </a:t>
            </a:r>
            <a:r>
              <a:rPr lang="zh-CN" altLang="en-US" sz="2000" b="1">
                <a:solidFill>
                  <a:schemeClr val="hlink"/>
                </a:solidFill>
                <a:effectLst>
                  <a:outerShdw blurRad="38100" dist="38100" dir="2700000" algn="tl">
                    <a:srgbClr val="000000"/>
                  </a:outerShdw>
                </a:effectLst>
                <a:latin typeface="宋体" pitchFamily="2" charset="-122"/>
              </a:rPr>
              <a:t>总均方</a:t>
            </a:r>
            <a:r>
              <a:rPr lang="zh-CN" altLang="en-US" sz="2000">
                <a:latin typeface="宋体" pitchFamily="2" charset="-122"/>
              </a:rPr>
              <a:t>就是总平方和与总自由度的比值，记为：</a:t>
            </a:r>
            <a:r>
              <a:rPr lang="zh-CN" altLang="en-US" sz="2000"/>
              <a:t> </a:t>
            </a:r>
            <a:r>
              <a:rPr lang="en-US" altLang="zh-CN" sz="2000" b="1" i="1">
                <a:solidFill>
                  <a:schemeClr val="hlink"/>
                </a:solidFill>
                <a:effectLst>
                  <a:outerShdw blurRad="38100" dist="38100" dir="2700000" algn="tl">
                    <a:srgbClr val="000000"/>
                  </a:outerShdw>
                </a:effectLst>
                <a:latin typeface="宋体" pitchFamily="2" charset="-122"/>
              </a:rPr>
              <a:t>MS</a:t>
            </a:r>
            <a:r>
              <a:rPr lang="en-US" altLang="zh-CN" sz="2000" b="1" i="1" baseline="-25000">
                <a:solidFill>
                  <a:schemeClr val="hlink"/>
                </a:solidFill>
                <a:effectLst>
                  <a:outerShdw blurRad="38100" dist="38100" dir="2700000" algn="tl">
                    <a:srgbClr val="000000"/>
                  </a:outerShdw>
                </a:effectLst>
                <a:latin typeface="宋体" pitchFamily="2" charset="-122"/>
              </a:rPr>
              <a:t>T</a:t>
            </a:r>
            <a:r>
              <a:rPr lang="en-US" altLang="zh-CN" sz="2000" i="1"/>
              <a:t>=SS</a:t>
            </a:r>
            <a:r>
              <a:rPr lang="en-US" altLang="zh-CN" sz="2000" i="1" baseline="-30000"/>
              <a:t>T </a:t>
            </a:r>
            <a:r>
              <a:rPr lang="en-US" altLang="zh-CN" sz="2000" i="1"/>
              <a:t>/df</a:t>
            </a:r>
            <a:r>
              <a:rPr lang="en-US" altLang="zh-CN" sz="2000" i="1" baseline="-30000"/>
              <a:t>T</a:t>
            </a:r>
          </a:p>
          <a:p>
            <a:pPr algn="just">
              <a:spcBef>
                <a:spcPct val="50000"/>
              </a:spcBef>
              <a:defRPr/>
            </a:pPr>
            <a:r>
              <a:rPr lang="en-US" altLang="zh-CN" sz="2000">
                <a:latin typeface="宋体" pitchFamily="2" charset="-122"/>
              </a:rPr>
              <a:t>  </a:t>
            </a:r>
            <a:r>
              <a:rPr lang="zh-CN" altLang="en-US" sz="2000" b="1">
                <a:solidFill>
                  <a:schemeClr val="hlink"/>
                </a:solidFill>
                <a:effectLst>
                  <a:outerShdw blurRad="38100" dist="38100" dir="2700000" algn="tl">
                    <a:srgbClr val="000000"/>
                  </a:outerShdw>
                </a:effectLst>
                <a:latin typeface="宋体" pitchFamily="2" charset="-122"/>
              </a:rPr>
              <a:t>处理均方</a:t>
            </a:r>
            <a:r>
              <a:rPr lang="zh-CN" altLang="en-US" sz="2000">
                <a:latin typeface="宋体" pitchFamily="2" charset="-122"/>
              </a:rPr>
              <a:t>就是处理平方和与处理自由度的比值，记为：</a:t>
            </a:r>
            <a:r>
              <a:rPr lang="en-US" altLang="zh-CN" sz="2000" b="1" i="1">
                <a:solidFill>
                  <a:schemeClr val="hlink"/>
                </a:solidFill>
                <a:effectLst>
                  <a:outerShdw blurRad="38100" dist="38100" dir="2700000" algn="tl">
                    <a:srgbClr val="000000"/>
                  </a:outerShdw>
                </a:effectLst>
                <a:latin typeface="宋体" pitchFamily="2" charset="-122"/>
              </a:rPr>
              <a:t>MS</a:t>
            </a:r>
            <a:r>
              <a:rPr lang="en-US" altLang="zh-CN" sz="2000" b="1" i="1" baseline="-25000">
                <a:solidFill>
                  <a:schemeClr val="hlink"/>
                </a:solidFill>
                <a:effectLst>
                  <a:outerShdw blurRad="38100" dist="38100" dir="2700000" algn="tl">
                    <a:srgbClr val="000000"/>
                  </a:outerShdw>
                </a:effectLst>
                <a:latin typeface="宋体" pitchFamily="2" charset="-122"/>
              </a:rPr>
              <a:t>t</a:t>
            </a:r>
            <a:r>
              <a:rPr lang="en-US" altLang="zh-CN" sz="2000" i="1"/>
              <a:t>=SS</a:t>
            </a:r>
            <a:r>
              <a:rPr lang="en-US" altLang="zh-CN" sz="2000" i="1" baseline="-30000"/>
              <a:t>t </a:t>
            </a:r>
            <a:r>
              <a:rPr lang="en-US" altLang="zh-CN" sz="2000" i="1"/>
              <a:t>/df</a:t>
            </a:r>
            <a:r>
              <a:rPr lang="en-US" altLang="zh-CN" sz="2000" i="1" baseline="-30000"/>
              <a:t>t</a:t>
            </a:r>
          </a:p>
          <a:p>
            <a:pPr algn="just">
              <a:spcBef>
                <a:spcPct val="50000"/>
              </a:spcBef>
              <a:defRPr/>
            </a:pPr>
            <a:r>
              <a:rPr lang="en-US" altLang="zh-CN" sz="2000">
                <a:latin typeface="宋体" pitchFamily="2" charset="-122"/>
              </a:rPr>
              <a:t>  </a:t>
            </a:r>
            <a:r>
              <a:rPr lang="zh-CN" altLang="en-US" sz="2000" b="1">
                <a:solidFill>
                  <a:schemeClr val="hlink"/>
                </a:solidFill>
                <a:effectLst>
                  <a:outerShdw blurRad="38100" dist="38100" dir="2700000" algn="tl">
                    <a:srgbClr val="000000"/>
                  </a:outerShdw>
                </a:effectLst>
                <a:latin typeface="宋体" pitchFamily="2" charset="-122"/>
              </a:rPr>
              <a:t>误差均方</a:t>
            </a:r>
            <a:r>
              <a:rPr lang="zh-CN" altLang="en-US" sz="2000">
                <a:latin typeface="宋体" pitchFamily="2" charset="-122"/>
              </a:rPr>
              <a:t>就是误差平方和与误差自由度的比值，记为：</a:t>
            </a:r>
            <a:r>
              <a:rPr lang="en-US" altLang="zh-CN" sz="2000" b="1" i="1">
                <a:solidFill>
                  <a:schemeClr val="hlink"/>
                </a:solidFill>
                <a:effectLst>
                  <a:outerShdw blurRad="38100" dist="38100" dir="2700000" algn="tl">
                    <a:srgbClr val="000000"/>
                  </a:outerShdw>
                </a:effectLst>
                <a:latin typeface="宋体" pitchFamily="2" charset="-122"/>
              </a:rPr>
              <a:t>MS</a:t>
            </a:r>
            <a:r>
              <a:rPr lang="en-US" altLang="zh-CN" sz="2000" b="1" i="1" baseline="-25000">
                <a:solidFill>
                  <a:schemeClr val="hlink"/>
                </a:solidFill>
                <a:effectLst>
                  <a:outerShdw blurRad="38100" dist="38100" dir="2700000" algn="tl">
                    <a:srgbClr val="000000"/>
                  </a:outerShdw>
                </a:effectLst>
                <a:latin typeface="宋体" pitchFamily="2" charset="-122"/>
              </a:rPr>
              <a:t>e</a:t>
            </a:r>
            <a:r>
              <a:rPr lang="en-US" altLang="zh-CN" sz="2000" i="1"/>
              <a:t>=SS</a:t>
            </a:r>
            <a:r>
              <a:rPr lang="en-US" altLang="zh-CN" sz="2000" i="1" baseline="-30000"/>
              <a:t>e </a:t>
            </a:r>
            <a:r>
              <a:rPr lang="en-US" altLang="zh-CN" sz="2000" i="1"/>
              <a:t>/df</a:t>
            </a:r>
            <a:r>
              <a:rPr lang="en-US" altLang="zh-CN" sz="2000" i="1" baseline="-30000"/>
              <a:t>e</a:t>
            </a:r>
          </a:p>
          <a:p>
            <a:pPr algn="just">
              <a:spcBef>
                <a:spcPct val="50000"/>
              </a:spcBef>
              <a:defRPr/>
            </a:pPr>
            <a:r>
              <a:rPr lang="zh-CN" altLang="en-US" sz="2000">
                <a:latin typeface="宋体" pitchFamily="2" charset="-122"/>
              </a:rPr>
              <a:t>对于例</a:t>
            </a:r>
            <a:r>
              <a:rPr lang="en-US" altLang="zh-CN" sz="2000">
                <a:latin typeface="宋体" pitchFamily="2" charset="-122"/>
              </a:rPr>
              <a:t>1</a:t>
            </a:r>
            <a:r>
              <a:rPr lang="zh-CN" altLang="en-US" sz="2000">
                <a:latin typeface="宋体" pitchFamily="2" charset="-122"/>
              </a:rPr>
              <a:t>有</a:t>
            </a:r>
            <a:r>
              <a:rPr lang="en-US" altLang="zh-CN" sz="2000">
                <a:latin typeface="宋体" pitchFamily="2" charset="-122"/>
              </a:rPr>
              <a:t>:        </a:t>
            </a:r>
            <a:r>
              <a:rPr lang="en-US" altLang="zh-CN" sz="2000" i="1">
                <a:latin typeface="宋体" pitchFamily="2" charset="-122"/>
              </a:rPr>
              <a:t>  </a:t>
            </a:r>
            <a:r>
              <a:rPr lang="en-US" altLang="zh-CN" sz="2000" i="1"/>
              <a:t> MS</a:t>
            </a:r>
            <a:r>
              <a:rPr lang="en-US" altLang="zh-CN" sz="2000" i="1" baseline="-30000"/>
              <a:t>T </a:t>
            </a:r>
            <a:r>
              <a:rPr lang="en-US" altLang="zh-CN" sz="2000" i="1"/>
              <a:t>= SS</a:t>
            </a:r>
            <a:r>
              <a:rPr lang="en-US" altLang="zh-CN" sz="2000" i="1" baseline="-30000"/>
              <a:t>T </a:t>
            </a:r>
            <a:r>
              <a:rPr lang="en-US" altLang="zh-CN" sz="2000" i="1"/>
              <a:t>/df</a:t>
            </a:r>
            <a:r>
              <a:rPr lang="en-US" altLang="zh-CN" sz="2000" i="1" baseline="-30000"/>
              <a:t>T</a:t>
            </a:r>
            <a:r>
              <a:rPr lang="en-US" altLang="zh-CN" sz="2000"/>
              <a:t> = 24.3275/19=1.2804</a:t>
            </a:r>
          </a:p>
          <a:p>
            <a:pPr algn="ctr">
              <a:spcBef>
                <a:spcPct val="50000"/>
              </a:spcBef>
              <a:defRPr/>
            </a:pPr>
            <a:r>
              <a:rPr lang="en-US" altLang="zh-CN" sz="2000" i="1"/>
              <a:t>MS</a:t>
            </a:r>
            <a:r>
              <a:rPr lang="en-US" altLang="zh-CN" sz="2000" i="1" baseline="-30000"/>
              <a:t>t </a:t>
            </a:r>
            <a:r>
              <a:rPr lang="en-US" altLang="zh-CN" sz="2000" i="1"/>
              <a:t>=SS</a:t>
            </a:r>
            <a:r>
              <a:rPr lang="en-US" altLang="zh-CN" sz="2000" i="1" baseline="-30000"/>
              <a:t>t </a:t>
            </a:r>
            <a:r>
              <a:rPr lang="en-US" altLang="zh-CN" sz="2000" i="1"/>
              <a:t>/df</a:t>
            </a:r>
            <a:r>
              <a:rPr lang="en-US" altLang="zh-CN" sz="2000" i="1" baseline="-30000"/>
              <a:t>t </a:t>
            </a:r>
            <a:r>
              <a:rPr lang="en-US" altLang="zh-CN" sz="2000"/>
              <a:t>= 24.3125/3=8.1072</a:t>
            </a:r>
          </a:p>
          <a:p>
            <a:pPr algn="ctr">
              <a:spcBef>
                <a:spcPct val="50000"/>
              </a:spcBef>
              <a:defRPr/>
            </a:pPr>
            <a:r>
              <a:rPr lang="en-US" altLang="zh-CN" sz="2000" i="1"/>
              <a:t>MS</a:t>
            </a:r>
            <a:r>
              <a:rPr lang="en-US" altLang="zh-CN" sz="2000" i="1" baseline="-30000"/>
              <a:t>e </a:t>
            </a:r>
            <a:r>
              <a:rPr lang="en-US" altLang="zh-CN" sz="2000" i="1"/>
              <a:t>= SS</a:t>
            </a:r>
            <a:r>
              <a:rPr lang="en-US" altLang="zh-CN" sz="2000" i="1" baseline="-30000"/>
              <a:t>e </a:t>
            </a:r>
            <a:r>
              <a:rPr lang="en-US" altLang="zh-CN" sz="2000" i="1"/>
              <a:t>/df</a:t>
            </a:r>
            <a:r>
              <a:rPr lang="en-US" altLang="zh-CN" sz="2000" i="1" baseline="-30000"/>
              <a:t>e </a:t>
            </a:r>
            <a:r>
              <a:rPr lang="en-US" altLang="zh-CN" sz="2000"/>
              <a:t>= 0.0060/16=0.0004</a:t>
            </a:r>
          </a:p>
        </p:txBody>
      </p:sp>
      <p:grpSp>
        <p:nvGrpSpPr>
          <p:cNvPr id="2" name="Group 4"/>
          <p:cNvGrpSpPr>
            <a:grpSpLocks/>
          </p:cNvGrpSpPr>
          <p:nvPr/>
        </p:nvGrpSpPr>
        <p:grpSpPr bwMode="auto">
          <a:xfrm>
            <a:off x="304800" y="4267200"/>
            <a:ext cx="8756650" cy="1685925"/>
            <a:chOff x="192" y="2688"/>
            <a:chExt cx="5516" cy="1062"/>
          </a:xfrm>
        </p:grpSpPr>
        <p:sp>
          <p:nvSpPr>
            <p:cNvPr id="6151" name="Text Box 5"/>
            <p:cNvSpPr txBox="1">
              <a:spLocks noChangeArrowheads="1"/>
            </p:cNvSpPr>
            <p:nvPr/>
          </p:nvSpPr>
          <p:spPr bwMode="auto">
            <a:xfrm>
              <a:off x="192" y="2688"/>
              <a:ext cx="4992" cy="250"/>
            </a:xfrm>
            <a:prstGeom prst="rect">
              <a:avLst/>
            </a:prstGeom>
            <a:noFill/>
            <a:ln w="9525">
              <a:noFill/>
              <a:miter lim="800000"/>
              <a:headEnd/>
              <a:tailEnd/>
            </a:ln>
          </p:spPr>
          <p:txBody>
            <a:bodyPr>
              <a:spAutoFit/>
            </a:bodyPr>
            <a:lstStyle/>
            <a:p>
              <a:pPr>
                <a:spcBef>
                  <a:spcPct val="50000"/>
                </a:spcBef>
              </a:pPr>
              <a:r>
                <a:rPr lang="zh-CN" altLang="en-US" sz="2000">
                  <a:latin typeface="宋体" pitchFamily="2" charset="-122"/>
                </a:rPr>
                <a:t>样本均方的理论均方</a:t>
              </a:r>
              <a:r>
                <a:rPr lang="en-US" altLang="zh-CN" sz="2000">
                  <a:latin typeface="宋体" pitchFamily="2" charset="-122"/>
                </a:rPr>
                <a:t>:</a:t>
              </a:r>
              <a:r>
                <a:rPr lang="zh-CN" altLang="en-US" sz="2000">
                  <a:latin typeface="宋体" pitchFamily="2" charset="-122"/>
                </a:rPr>
                <a:t>是样本均方的数学期望，称为期望均方</a:t>
              </a:r>
              <a:endParaRPr lang="zh-CN" altLang="en-US"/>
            </a:p>
          </p:txBody>
        </p:sp>
        <p:graphicFrame>
          <p:nvGraphicFramePr>
            <p:cNvPr id="6147" name="Object 6"/>
            <p:cNvGraphicFramePr>
              <a:graphicFrameLocks noChangeAspect="1"/>
            </p:cNvGraphicFramePr>
            <p:nvPr/>
          </p:nvGraphicFramePr>
          <p:xfrm>
            <a:off x="226" y="2976"/>
            <a:ext cx="5482" cy="774"/>
          </p:xfrm>
          <a:graphic>
            <a:graphicData uri="http://schemas.openxmlformats.org/presentationml/2006/ole">
              <p:oleObj spid="_x0000_s6147" name="Equation" r:id="rId4" imgW="5574960" imgH="787320" progId="">
                <p:embed/>
              </p:oleObj>
            </a:graphicData>
          </a:graphic>
        </p:graphicFrame>
      </p:grpSp>
      <p:graphicFrame>
        <p:nvGraphicFramePr>
          <p:cNvPr id="26631" name="Object 7"/>
          <p:cNvGraphicFramePr>
            <a:graphicFrameLocks noChangeAspect="1"/>
          </p:cNvGraphicFramePr>
          <p:nvPr/>
        </p:nvGraphicFramePr>
        <p:xfrm>
          <a:off x="381000" y="5900738"/>
          <a:ext cx="8564563" cy="779462"/>
        </p:xfrm>
        <a:graphic>
          <a:graphicData uri="http://schemas.openxmlformats.org/presentationml/2006/ole">
            <p:oleObj spid="_x0000_s6146" name="Equation" r:id="rId5" imgW="5308560" imgH="4824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66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228600" y="0"/>
            <a:ext cx="8915400" cy="1295400"/>
          </a:xfrm>
        </p:spPr>
        <p:txBody>
          <a:bodyPr/>
          <a:lstStyle/>
          <a:p>
            <a:pPr algn="l" eaLnBrk="1" hangingPunct="1"/>
            <a:r>
              <a:rPr lang="en-US" altLang="zh-CN" sz="2000" b="1" smtClean="0">
                <a:solidFill>
                  <a:schemeClr val="tx1"/>
                </a:solidFill>
              </a:rPr>
              <a:t>5.1.2.4  </a:t>
            </a:r>
            <a:r>
              <a:rPr lang="en-US" altLang="zh-CN" sz="2000" b="1" i="1" smtClean="0">
                <a:solidFill>
                  <a:schemeClr val="tx1"/>
                </a:solidFill>
              </a:rPr>
              <a:t>F </a:t>
            </a:r>
            <a:r>
              <a:rPr lang="zh-CN" altLang="en-US" sz="2000" b="1" smtClean="0">
                <a:solidFill>
                  <a:schemeClr val="tx1"/>
                </a:solidFill>
                <a:latin typeface="宋体" pitchFamily="2" charset="-122"/>
              </a:rPr>
              <a:t>测验</a:t>
            </a:r>
            <a:r>
              <a:rPr lang="zh-CN" altLang="en-US" sz="2000" b="1" smtClean="0">
                <a:solidFill>
                  <a:schemeClr val="tx1"/>
                </a:solidFill>
              </a:rPr>
              <a:t> </a:t>
            </a:r>
            <a:br>
              <a:rPr lang="zh-CN" altLang="en-US" sz="2000" b="1" smtClean="0">
                <a:solidFill>
                  <a:schemeClr val="tx1"/>
                </a:solidFill>
              </a:rPr>
            </a:br>
            <a:r>
              <a:rPr lang="zh-CN" altLang="en-US" sz="2000" b="1" smtClean="0">
                <a:solidFill>
                  <a:schemeClr val="tx1"/>
                </a:solidFill>
              </a:rPr>
              <a:t>        </a:t>
            </a:r>
            <a:r>
              <a:rPr lang="zh-CN" altLang="en-US" sz="2000" smtClean="0">
                <a:solidFill>
                  <a:schemeClr val="tx1"/>
                </a:solidFill>
                <a:latin typeface="宋体" pitchFamily="2" charset="-122"/>
              </a:rPr>
              <a:t>方差分析的核心内容仍是显著性测验，测验方法是</a:t>
            </a:r>
            <a:r>
              <a:rPr lang="en-US" altLang="zh-CN" sz="2000" i="1" smtClean="0">
                <a:solidFill>
                  <a:schemeClr val="tx1"/>
                </a:solidFill>
              </a:rPr>
              <a:t>F</a:t>
            </a:r>
            <a:r>
              <a:rPr lang="zh-CN" altLang="en-US" sz="2000" smtClean="0">
                <a:solidFill>
                  <a:schemeClr val="tx1"/>
                </a:solidFill>
                <a:latin typeface="宋体" pitchFamily="2" charset="-122"/>
              </a:rPr>
              <a:t>测验，是推断多个处理平均数间是否存在实质性的差异，或测验某项变异因素的效应方差是否为零</a:t>
            </a:r>
            <a:br>
              <a:rPr lang="zh-CN" altLang="en-US" sz="2000" smtClean="0">
                <a:solidFill>
                  <a:schemeClr val="tx1"/>
                </a:solidFill>
                <a:latin typeface="宋体" pitchFamily="2" charset="-122"/>
              </a:rPr>
            </a:br>
            <a:r>
              <a:rPr lang="zh-CN" altLang="en-US" sz="2000" smtClean="0">
                <a:solidFill>
                  <a:schemeClr val="tx1"/>
                </a:solidFill>
                <a:latin typeface="宋体" pitchFamily="2" charset="-122"/>
              </a:rPr>
              <a:t>    </a:t>
            </a:r>
            <a:r>
              <a:rPr lang="zh-CN" altLang="en-US" sz="2000" b="1" smtClean="0">
                <a:solidFill>
                  <a:schemeClr val="tx1"/>
                </a:solidFill>
                <a:latin typeface="宋体" pitchFamily="2" charset="-122"/>
              </a:rPr>
              <a:t>单因素试验资料</a:t>
            </a:r>
            <a:endParaRPr lang="zh-CN" altLang="en-US" sz="2000" b="1" smtClean="0">
              <a:solidFill>
                <a:schemeClr val="tx1"/>
              </a:solidFill>
            </a:endParaRPr>
          </a:p>
        </p:txBody>
      </p:sp>
      <p:grpSp>
        <p:nvGrpSpPr>
          <p:cNvPr id="2" name="Group 3"/>
          <p:cNvGrpSpPr>
            <a:grpSpLocks/>
          </p:cNvGrpSpPr>
          <p:nvPr/>
        </p:nvGrpSpPr>
        <p:grpSpPr bwMode="auto">
          <a:xfrm>
            <a:off x="255588" y="1295400"/>
            <a:ext cx="8736012" cy="5311775"/>
            <a:chOff x="161" y="816"/>
            <a:chExt cx="5503" cy="3346"/>
          </a:xfrm>
        </p:grpSpPr>
        <p:sp>
          <p:nvSpPr>
            <p:cNvPr id="7173" name="Text Box 4"/>
            <p:cNvSpPr txBox="1">
              <a:spLocks noChangeArrowheads="1"/>
            </p:cNvSpPr>
            <p:nvPr/>
          </p:nvSpPr>
          <p:spPr bwMode="auto">
            <a:xfrm>
              <a:off x="161" y="816"/>
              <a:ext cx="5503" cy="3278"/>
            </a:xfrm>
            <a:prstGeom prst="rect">
              <a:avLst/>
            </a:prstGeom>
            <a:noFill/>
            <a:ln w="9525">
              <a:noFill/>
              <a:miter lim="800000"/>
              <a:headEnd/>
              <a:tailEnd/>
            </a:ln>
          </p:spPr>
          <p:txBody>
            <a:bodyPr lIns="18000" tIns="10800" rIns="18000" bIns="10800">
              <a:spAutoFit/>
            </a:bodyPr>
            <a:lstStyle/>
            <a:p>
              <a:pPr algn="just"/>
              <a:r>
                <a:rPr lang="en-US" altLang="zh-CN" sz="2000"/>
                <a:t>1.</a:t>
              </a:r>
              <a:r>
                <a:rPr lang="zh-CN" altLang="en-US" sz="2000"/>
                <a:t>提出假设。</a:t>
              </a:r>
            </a:p>
            <a:p>
              <a:pPr algn="just"/>
              <a:r>
                <a:rPr lang="zh-CN" altLang="en-US" sz="2000"/>
                <a:t>   对于固定模型：</a:t>
              </a:r>
              <a:r>
                <a:rPr lang="en-US" altLang="zh-CN" sz="2000" i="1"/>
                <a:t>H</a:t>
              </a:r>
              <a:r>
                <a:rPr lang="en-US" altLang="zh-CN" sz="2000" i="1" baseline="-30000"/>
                <a:t>0</a:t>
              </a:r>
              <a:r>
                <a:rPr lang="zh-CN" altLang="en-US" sz="2000" i="1"/>
                <a:t>：</a:t>
              </a:r>
              <a:r>
                <a:rPr lang="en-US" altLang="zh-CN" sz="2000" i="1">
                  <a:cs typeface="Times New Roman" pitchFamily="18" charset="0"/>
                </a:rPr>
                <a:t>μ</a:t>
              </a:r>
              <a:r>
                <a:rPr lang="en-US" altLang="zh-CN" sz="2000" i="1" baseline="-25000"/>
                <a:t>1</a:t>
              </a:r>
              <a:r>
                <a:rPr lang="en-US" altLang="zh-CN" sz="2000" i="1">
                  <a:cs typeface="Times New Roman" pitchFamily="18" charset="0"/>
                </a:rPr>
                <a:t>= μ</a:t>
              </a:r>
              <a:r>
                <a:rPr lang="en-US" altLang="zh-CN" sz="2000" i="1" baseline="-25000"/>
                <a:t>2</a:t>
              </a:r>
              <a:r>
                <a:rPr lang="en-US" altLang="zh-CN" sz="2000" i="1">
                  <a:cs typeface="Times New Roman" pitchFamily="18" charset="0"/>
                </a:rPr>
                <a:t>=···= μ</a:t>
              </a:r>
              <a:r>
                <a:rPr lang="en-US" altLang="zh-CN" sz="2000" i="1" baseline="-25000">
                  <a:cs typeface="Times New Roman" pitchFamily="18" charset="0"/>
                </a:rPr>
                <a:t>k</a:t>
              </a:r>
              <a:r>
                <a:rPr lang="en-US" altLang="zh-CN" sz="2000" i="1">
                  <a:cs typeface="Times New Roman" pitchFamily="18" charset="0"/>
                </a:rPr>
                <a:t>= μ </a:t>
              </a:r>
              <a:r>
                <a:rPr lang="zh-CN" altLang="en-US" sz="2000"/>
                <a:t>，对</a:t>
              </a:r>
              <a:r>
                <a:rPr lang="en-US" altLang="zh-CN" sz="2000" i="1"/>
                <a:t>H</a:t>
              </a:r>
              <a:r>
                <a:rPr lang="en-US" altLang="zh-CN" sz="2000" i="1" baseline="-30000"/>
                <a:t>A</a:t>
              </a:r>
              <a:r>
                <a:rPr lang="zh-CN" altLang="en-US" sz="2000"/>
                <a:t>：至少一个</a:t>
              </a:r>
              <a:r>
                <a:rPr lang="en-US" altLang="zh-CN" sz="2000" i="1">
                  <a:cs typeface="Times New Roman" pitchFamily="18" charset="0"/>
                </a:rPr>
                <a:t>μ</a:t>
              </a:r>
              <a:r>
                <a:rPr lang="en-US" altLang="zh-CN" sz="2000" i="1" baseline="-25000"/>
                <a:t>i</a:t>
              </a:r>
              <a:r>
                <a:rPr lang="en-US" altLang="zh-CN" sz="2000" i="1">
                  <a:cs typeface="Times New Roman" pitchFamily="18" charset="0"/>
                </a:rPr>
                <a:t>≠ μ</a:t>
              </a:r>
              <a:endParaRPr lang="en-US" altLang="zh-CN" sz="2000"/>
            </a:p>
            <a:p>
              <a:pPr algn="just"/>
              <a:r>
                <a:rPr lang="en-US" altLang="zh-CN" sz="2000"/>
                <a:t>             </a:t>
              </a:r>
              <a:r>
                <a:rPr lang="zh-CN" altLang="en-US" sz="2000"/>
                <a:t>或：</a:t>
              </a:r>
              <a:r>
                <a:rPr lang="en-US" altLang="zh-CN" sz="2000" i="1"/>
                <a:t>H</a:t>
              </a:r>
              <a:r>
                <a:rPr lang="en-US" altLang="zh-CN" sz="2000" i="1" baseline="-30000"/>
                <a:t>0</a:t>
              </a:r>
              <a:r>
                <a:rPr lang="zh-CN" altLang="en-US" sz="2000" i="1"/>
                <a:t>： </a:t>
              </a:r>
              <a:r>
                <a:rPr lang="en-US" altLang="zh-CN" sz="2000" i="1">
                  <a:cs typeface="Times New Roman" pitchFamily="18" charset="0"/>
                </a:rPr>
                <a:t>τ</a:t>
              </a:r>
              <a:r>
                <a:rPr lang="en-US" altLang="zh-CN" sz="2000" i="1" baseline="-25000"/>
                <a:t>1</a:t>
              </a:r>
              <a:r>
                <a:rPr lang="en-US" altLang="zh-CN" sz="2000" i="1"/>
                <a:t>= </a:t>
              </a:r>
              <a:r>
                <a:rPr lang="en-US" altLang="zh-CN" sz="2000" i="1">
                  <a:cs typeface="Times New Roman" pitchFamily="18" charset="0"/>
                </a:rPr>
                <a:t>τ</a:t>
              </a:r>
              <a:r>
                <a:rPr lang="en-US" altLang="zh-CN" sz="2000" i="1" baseline="-25000"/>
                <a:t>2</a:t>
              </a:r>
              <a:r>
                <a:rPr lang="en-US" altLang="zh-CN" sz="2000" i="1">
                  <a:cs typeface="Times New Roman" pitchFamily="18" charset="0"/>
                </a:rPr>
                <a:t>=···= τ</a:t>
              </a:r>
              <a:r>
                <a:rPr lang="en-US" altLang="zh-CN" sz="2000" i="1" baseline="-25000"/>
                <a:t>k</a:t>
              </a:r>
              <a:r>
                <a:rPr lang="en-US" altLang="zh-CN" sz="2000" i="1">
                  <a:cs typeface="Times New Roman" pitchFamily="18" charset="0"/>
                </a:rPr>
                <a:t>==</a:t>
              </a:r>
              <a:r>
                <a:rPr lang="en-US" altLang="zh-CN" sz="2000" i="1"/>
                <a:t>0 </a:t>
              </a:r>
              <a:r>
                <a:rPr lang="zh-CN" altLang="en-US" sz="2000" i="1"/>
                <a:t>，</a:t>
              </a:r>
              <a:r>
                <a:rPr lang="zh-CN" altLang="en-US" sz="2000"/>
                <a:t>对</a:t>
              </a:r>
              <a:r>
                <a:rPr lang="en-US" altLang="zh-CN" sz="2000" i="1"/>
                <a:t>H</a:t>
              </a:r>
              <a:r>
                <a:rPr lang="en-US" altLang="zh-CN" sz="2000" i="1" baseline="-30000"/>
                <a:t>A</a:t>
              </a:r>
              <a:r>
                <a:rPr lang="zh-CN" altLang="en-US" sz="2000"/>
                <a:t>：至少一个</a:t>
              </a:r>
              <a:r>
                <a:rPr lang="en-US" altLang="zh-CN" sz="2000" i="1">
                  <a:cs typeface="Times New Roman" pitchFamily="18" charset="0"/>
                </a:rPr>
                <a:t>τ</a:t>
              </a:r>
              <a:r>
                <a:rPr lang="en-US" altLang="zh-CN" sz="2000" i="1" baseline="-25000"/>
                <a:t>i</a:t>
              </a:r>
              <a:r>
                <a:rPr lang="en-US" altLang="zh-CN" sz="2000"/>
                <a:t>≠</a:t>
              </a:r>
              <a:r>
                <a:rPr lang="en-US" altLang="zh-CN" sz="2000" i="1"/>
                <a:t>0</a:t>
              </a:r>
              <a:endParaRPr lang="en-US" altLang="zh-CN" sz="2000"/>
            </a:p>
            <a:p>
              <a:pPr algn="just"/>
              <a:r>
                <a:rPr lang="en-US" altLang="zh-CN" sz="2000"/>
                <a:t>    </a:t>
              </a:r>
              <a:r>
                <a:rPr lang="zh-CN" altLang="en-US" sz="2000"/>
                <a:t>对于随机模型：</a:t>
              </a:r>
              <a:r>
                <a:rPr lang="en-US" altLang="zh-CN" sz="2000" i="1"/>
                <a:t>H</a:t>
              </a:r>
              <a:r>
                <a:rPr lang="en-US" altLang="zh-CN" sz="2000" i="1" baseline="-30000"/>
                <a:t>0</a:t>
              </a:r>
              <a:r>
                <a:rPr lang="zh-CN" altLang="en-US" sz="2000" i="1"/>
                <a:t>： </a:t>
              </a:r>
              <a:r>
                <a:rPr lang="en-US" altLang="zh-CN" sz="2000" i="1">
                  <a:cs typeface="Times New Roman" pitchFamily="18" charset="0"/>
                </a:rPr>
                <a:t>σ </a:t>
              </a:r>
              <a:r>
                <a:rPr lang="en-US" altLang="zh-CN" sz="2000" i="1" baseline="-25000">
                  <a:cs typeface="Times New Roman" pitchFamily="18" charset="0"/>
                </a:rPr>
                <a:t>τ</a:t>
              </a:r>
              <a:r>
                <a:rPr lang="en-US" altLang="zh-CN" sz="2000" i="1" baseline="30000"/>
                <a:t>2</a:t>
              </a:r>
              <a:r>
                <a:rPr lang="en-US" altLang="zh-CN" sz="2000" i="1"/>
                <a:t>=0 </a:t>
              </a:r>
              <a:r>
                <a:rPr lang="zh-CN" altLang="en-US" sz="2000"/>
                <a:t>对 </a:t>
              </a:r>
              <a:r>
                <a:rPr lang="zh-CN" altLang="en-US" sz="2000" i="1"/>
                <a:t> </a:t>
              </a:r>
              <a:r>
                <a:rPr lang="en-US" altLang="zh-CN" sz="2000" i="1"/>
                <a:t>H</a:t>
              </a:r>
              <a:r>
                <a:rPr lang="en-US" altLang="zh-CN" sz="2000" i="1" baseline="-30000"/>
                <a:t>A</a:t>
              </a:r>
              <a:r>
                <a:rPr lang="zh-CN" altLang="en-US" sz="2000"/>
                <a:t>： </a:t>
              </a:r>
              <a:r>
                <a:rPr lang="en-US" altLang="zh-CN" sz="2000" i="1">
                  <a:cs typeface="Times New Roman" pitchFamily="18" charset="0"/>
                </a:rPr>
                <a:t>σ </a:t>
              </a:r>
              <a:r>
                <a:rPr lang="en-US" altLang="zh-CN" sz="2000" i="1" baseline="-25000">
                  <a:cs typeface="Times New Roman" pitchFamily="18" charset="0"/>
                </a:rPr>
                <a:t>τ</a:t>
              </a:r>
              <a:r>
                <a:rPr lang="en-US" altLang="zh-CN" sz="2000" i="1" baseline="30000"/>
                <a:t>2 </a:t>
              </a:r>
              <a:r>
                <a:rPr lang="en-US" altLang="zh-CN" sz="2000" i="1">
                  <a:cs typeface="Times New Roman" pitchFamily="18" charset="0"/>
                </a:rPr>
                <a:t>≠</a:t>
              </a:r>
              <a:r>
                <a:rPr lang="en-US" altLang="zh-CN" sz="2000" i="1"/>
                <a:t> 0 </a:t>
              </a:r>
              <a:endParaRPr lang="en-US" altLang="zh-CN" sz="2000"/>
            </a:p>
            <a:p>
              <a:pPr algn="just"/>
              <a:r>
                <a:rPr lang="en-US" altLang="zh-CN" sz="2000"/>
                <a:t>2.</a:t>
              </a:r>
              <a:r>
                <a:rPr lang="zh-CN" altLang="en-US" sz="2000"/>
                <a:t>计算测验无效假设</a:t>
              </a:r>
              <a:r>
                <a:rPr lang="en-US" altLang="zh-CN" sz="2000" i="1"/>
                <a:t>H</a:t>
              </a:r>
              <a:r>
                <a:rPr lang="en-US" altLang="zh-CN" sz="2000" i="1" baseline="-30000"/>
                <a:t>0</a:t>
              </a:r>
              <a:r>
                <a:rPr lang="zh-CN" altLang="en-US" sz="2000"/>
                <a:t>的统计量是</a:t>
              </a:r>
              <a:r>
                <a:rPr lang="en-US" altLang="zh-CN" sz="2000" i="1"/>
                <a:t>F</a:t>
              </a:r>
              <a:r>
                <a:rPr lang="zh-CN" altLang="en-US" sz="2000" i="1"/>
                <a:t>。</a:t>
              </a:r>
              <a:r>
                <a:rPr lang="zh-CN" altLang="en-US" sz="2000"/>
                <a:t>是两个均方的比值，由于是推断多个处理平均数间是否存在实质性的差异，故分子均方是被测验因素的均方即处理均方</a:t>
              </a:r>
              <a:r>
                <a:rPr lang="en-US" altLang="zh-CN" sz="2000" i="1"/>
                <a:t>MS</a:t>
              </a:r>
              <a:r>
                <a:rPr lang="en-US" altLang="zh-CN" sz="2000" i="1" baseline="-30000"/>
                <a:t>t</a:t>
              </a:r>
              <a:r>
                <a:rPr lang="en-US" altLang="zh-CN" sz="2000"/>
                <a:t>, </a:t>
              </a:r>
              <a:r>
                <a:rPr lang="zh-CN" altLang="en-US" sz="2000"/>
                <a:t>分母均方是误差均方</a:t>
              </a:r>
              <a:r>
                <a:rPr lang="en-US" altLang="zh-CN" sz="2000" i="1"/>
                <a:t>MS</a:t>
              </a:r>
              <a:r>
                <a:rPr lang="en-US" altLang="zh-CN" sz="2000" i="1" baseline="-30000"/>
                <a:t>e</a:t>
              </a:r>
              <a:r>
                <a:rPr lang="zh-CN" altLang="en-US" sz="2000"/>
                <a:t>。于是有</a:t>
              </a:r>
            </a:p>
            <a:p>
              <a:pPr algn="ctr"/>
              <a:r>
                <a:rPr lang="en-US" altLang="zh-CN" sz="2000" i="1"/>
                <a:t>F</a:t>
              </a:r>
              <a:r>
                <a:rPr lang="zh-CN" altLang="en-US" sz="2000" i="1"/>
                <a:t>＝</a:t>
              </a:r>
              <a:r>
                <a:rPr lang="en-US" altLang="zh-CN" sz="2000" i="1"/>
                <a:t>MS</a:t>
              </a:r>
              <a:r>
                <a:rPr lang="en-US" altLang="zh-CN" sz="2000" i="1" baseline="-30000"/>
                <a:t>t </a:t>
              </a:r>
              <a:r>
                <a:rPr lang="en-US" altLang="zh-CN" sz="2000" i="1"/>
                <a:t>/MS</a:t>
              </a:r>
              <a:r>
                <a:rPr lang="en-US" altLang="zh-CN" sz="2000" i="1" baseline="-30000"/>
                <a:t>e</a:t>
              </a:r>
              <a:r>
                <a:rPr lang="en-US" altLang="zh-CN" sz="2000"/>
                <a:t>~</a:t>
              </a:r>
              <a:r>
                <a:rPr lang="en-US" altLang="zh-CN" sz="2000" i="1"/>
                <a:t> F</a:t>
              </a:r>
              <a:r>
                <a:rPr lang="zh-CN" altLang="en-US" sz="2000"/>
                <a:t>（</a:t>
              </a:r>
              <a:r>
                <a:rPr lang="en-US" altLang="zh-CN" sz="2000" i="1"/>
                <a:t>df</a:t>
              </a:r>
              <a:r>
                <a:rPr lang="en-US" altLang="zh-CN" sz="2000" i="1" baseline="-30000"/>
                <a:t>t</a:t>
              </a:r>
              <a:r>
                <a:rPr lang="en-US" altLang="zh-CN" sz="2000" i="1"/>
                <a:t>, df</a:t>
              </a:r>
              <a:r>
                <a:rPr lang="en-US" altLang="zh-CN" sz="2000" i="1" baseline="-30000"/>
                <a:t>e</a:t>
              </a:r>
              <a:r>
                <a:rPr lang="zh-CN" altLang="en-US" sz="2000"/>
                <a:t>）</a:t>
              </a:r>
            </a:p>
            <a:p>
              <a:pPr algn="just"/>
              <a:r>
                <a:rPr lang="zh-CN" altLang="en-US" sz="2000"/>
                <a:t>        若</a:t>
              </a:r>
              <a:r>
                <a:rPr lang="en-US" altLang="zh-CN" sz="2000" i="1"/>
                <a:t>H</a:t>
              </a:r>
              <a:r>
                <a:rPr lang="en-US" altLang="zh-CN" sz="2000" i="1" baseline="-30000"/>
                <a:t>0</a:t>
              </a:r>
              <a:r>
                <a:rPr lang="zh-CN" altLang="en-US" sz="2000"/>
                <a:t>成立，则</a:t>
              </a:r>
              <a:r>
                <a:rPr lang="en-US" altLang="zh-CN" sz="2000" i="1"/>
                <a:t>MS</a:t>
              </a:r>
              <a:r>
                <a:rPr lang="en-US" altLang="zh-CN" sz="2000" i="1" baseline="-30000"/>
                <a:t>t</a:t>
              </a:r>
              <a:r>
                <a:rPr lang="zh-CN" altLang="en-US" sz="2000"/>
                <a:t>与</a:t>
              </a:r>
              <a:r>
                <a:rPr lang="en-US" altLang="zh-CN" sz="2000" i="1"/>
                <a:t>MS</a:t>
              </a:r>
              <a:r>
                <a:rPr lang="en-US" altLang="zh-CN" sz="2000" i="1" baseline="-30000"/>
                <a:t>e</a:t>
              </a:r>
              <a:r>
                <a:rPr lang="zh-CN" altLang="en-US" sz="2000"/>
                <a:t>都是总体误差方差的无偏估计值，它们的期望均方的比值等于</a:t>
              </a:r>
              <a:r>
                <a:rPr lang="en-US" altLang="zh-CN" sz="2000"/>
                <a:t>1</a:t>
              </a:r>
              <a:r>
                <a:rPr lang="zh-CN" altLang="en-US" sz="2000"/>
                <a:t>，样本均方比</a:t>
              </a:r>
              <a:r>
                <a:rPr lang="en-US" altLang="zh-CN" sz="2000" i="1"/>
                <a:t>MS</a:t>
              </a:r>
              <a:r>
                <a:rPr lang="en-US" altLang="zh-CN" sz="2000" i="1" baseline="-30000"/>
                <a:t>t</a:t>
              </a:r>
              <a:r>
                <a:rPr lang="en-US" altLang="zh-CN" sz="2000" i="1"/>
                <a:t>/MS</a:t>
              </a:r>
              <a:r>
                <a:rPr lang="en-US" altLang="zh-CN" sz="2000" i="1" baseline="-30000"/>
                <a:t>e</a:t>
              </a:r>
              <a:r>
                <a:rPr lang="zh-CN" altLang="en-US" sz="2000"/>
                <a:t>应接近于</a:t>
              </a:r>
              <a:r>
                <a:rPr lang="en-US" altLang="zh-CN" sz="2000"/>
                <a:t>1</a:t>
              </a:r>
              <a:r>
                <a:rPr lang="zh-CN" altLang="en-US" sz="2000"/>
                <a:t>。</a:t>
              </a:r>
            </a:p>
            <a:p>
              <a:pPr algn="just"/>
              <a:r>
                <a:rPr lang="zh-CN" altLang="en-US" sz="2000"/>
                <a:t>        若</a:t>
              </a:r>
              <a:r>
                <a:rPr lang="en-US" altLang="zh-CN" sz="2000" i="1"/>
                <a:t>H</a:t>
              </a:r>
              <a:r>
                <a:rPr lang="en-US" altLang="zh-CN" sz="2000" i="1" baseline="-30000"/>
                <a:t>0</a:t>
              </a:r>
              <a:r>
                <a:rPr lang="zh-CN" altLang="en-US" sz="2000"/>
                <a:t>不正确，效应方差或就不等于零或各处理效应不全为零，则</a:t>
              </a:r>
              <a:r>
                <a:rPr lang="en-US" altLang="zh-CN" sz="2000" i="1"/>
                <a:t>MS</a:t>
              </a:r>
              <a:r>
                <a:rPr lang="en-US" altLang="zh-CN" sz="2000" i="1" baseline="-30000"/>
                <a:t>t</a:t>
              </a:r>
              <a:r>
                <a:rPr lang="zh-CN" altLang="en-US" sz="2000"/>
                <a:t>的期望均方大于</a:t>
              </a:r>
              <a:r>
                <a:rPr lang="en-US" altLang="zh-CN" sz="2000" i="1"/>
                <a:t>MS</a:t>
              </a:r>
              <a:r>
                <a:rPr lang="en-US" altLang="zh-CN" sz="2000" i="1" baseline="-30000"/>
                <a:t>e</a:t>
              </a:r>
              <a:r>
                <a:rPr lang="zh-CN" altLang="en-US" sz="2000"/>
                <a:t>的期望均方，这时它们的期望均方的比值就必大于</a:t>
              </a:r>
              <a:r>
                <a:rPr lang="en-US" altLang="zh-CN" sz="2000"/>
                <a:t>1</a:t>
              </a:r>
              <a:r>
                <a:rPr lang="zh-CN" altLang="en-US" sz="2000"/>
                <a:t>。</a:t>
              </a:r>
            </a:p>
            <a:p>
              <a:pPr algn="just"/>
              <a:r>
                <a:rPr lang="zh-CN" altLang="en-US" sz="2000"/>
                <a:t>        但由于抽样的原因，即使</a:t>
              </a:r>
              <a:r>
                <a:rPr lang="en-US" altLang="zh-CN" sz="2000" i="1"/>
                <a:t>H</a:t>
              </a:r>
              <a:r>
                <a:rPr lang="en-US" altLang="zh-CN" sz="2000" i="1" baseline="-30000"/>
                <a:t>0</a:t>
              </a:r>
              <a:r>
                <a:rPr lang="zh-CN" altLang="en-US" sz="2000"/>
                <a:t>正确，</a:t>
              </a:r>
              <a:r>
                <a:rPr lang="en-US" altLang="zh-CN" sz="2000" i="1"/>
                <a:t>F</a:t>
              </a:r>
              <a:r>
                <a:rPr lang="zh-CN" altLang="en-US" sz="2000"/>
                <a:t>值也有可能出现大于</a:t>
              </a:r>
              <a:r>
                <a:rPr lang="en-US" altLang="zh-CN" sz="2000"/>
                <a:t>1</a:t>
              </a:r>
              <a:r>
                <a:rPr lang="zh-CN" altLang="en-US" sz="2000"/>
                <a:t>的情况。所以，只有</a:t>
              </a:r>
              <a:r>
                <a:rPr lang="en-US" altLang="zh-CN" sz="2000" i="1"/>
                <a:t>F</a:t>
              </a:r>
              <a:r>
                <a:rPr lang="zh-CN" altLang="en-US" sz="2000"/>
                <a:t>值大于</a:t>
              </a:r>
              <a:r>
                <a:rPr lang="en-US" altLang="zh-CN" sz="2000"/>
                <a:t>1</a:t>
              </a:r>
              <a:r>
                <a:rPr lang="zh-CN" altLang="en-US" sz="2000"/>
                <a:t>达到一定程度时，才有理由否定</a:t>
              </a:r>
              <a:r>
                <a:rPr lang="en-US" altLang="zh-CN" sz="2000" i="1"/>
                <a:t>H</a:t>
              </a:r>
              <a:r>
                <a:rPr lang="en-US" altLang="zh-CN" sz="2000" i="1" baseline="-30000"/>
                <a:t>0</a:t>
              </a:r>
              <a:r>
                <a:rPr lang="zh-CN" altLang="en-US" sz="2000"/>
                <a:t>。</a:t>
              </a:r>
            </a:p>
            <a:p>
              <a:pPr algn="just"/>
              <a:r>
                <a:rPr lang="en-US" altLang="zh-CN" sz="2000"/>
                <a:t>3.</a:t>
              </a:r>
              <a:r>
                <a:rPr lang="zh-CN" altLang="en-US" sz="2000"/>
                <a:t>确定检验标准和检验临界值。</a:t>
              </a:r>
            </a:p>
            <a:p>
              <a:pPr algn="just"/>
              <a:r>
                <a:rPr lang="zh-CN" altLang="en-US" sz="2000"/>
                <a:t>         测验标准就是显著水平</a:t>
              </a:r>
              <a:r>
                <a:rPr lang="en-US" altLang="zh-CN" sz="2000">
                  <a:latin typeface="宋体" pitchFamily="2" charset="-122"/>
                </a:rPr>
                <a:t>α</a:t>
              </a:r>
              <a:r>
                <a:rPr lang="zh-CN" altLang="en-US" sz="2000">
                  <a:latin typeface="宋体" pitchFamily="2" charset="-122"/>
                </a:rPr>
                <a:t>，常取</a:t>
              </a:r>
              <a:r>
                <a:rPr lang="en-US" altLang="zh-CN" sz="2000"/>
                <a:t>0.05</a:t>
              </a:r>
              <a:r>
                <a:rPr lang="zh-CN" altLang="en-US" sz="2000"/>
                <a:t>或</a:t>
              </a:r>
              <a:r>
                <a:rPr lang="en-US" altLang="zh-CN" sz="2000"/>
                <a:t>0.01</a:t>
              </a:r>
              <a:r>
                <a:rPr lang="zh-CN" altLang="en-US" sz="2000"/>
                <a:t>，再根据</a:t>
              </a:r>
              <a:r>
                <a:rPr lang="en-US" altLang="zh-CN" sz="2000" i="1"/>
                <a:t>df</a:t>
              </a:r>
              <a:r>
                <a:rPr lang="en-US" altLang="zh-CN" sz="2000" i="1" baseline="-30000"/>
                <a:t>1</a:t>
              </a:r>
              <a:r>
                <a:rPr lang="zh-CN" altLang="en-US" sz="2000" i="1"/>
                <a:t>＝</a:t>
              </a:r>
              <a:r>
                <a:rPr lang="en-US" altLang="zh-CN" sz="2000" i="1"/>
                <a:t>df</a:t>
              </a:r>
              <a:r>
                <a:rPr lang="en-US" altLang="zh-CN" sz="2000" i="1" baseline="-30000"/>
                <a:t>t</a:t>
              </a:r>
              <a:r>
                <a:rPr lang="zh-CN" altLang="en-US" sz="2000"/>
                <a:t>（即分子均方的自由度）、</a:t>
              </a:r>
              <a:r>
                <a:rPr lang="en-US" altLang="zh-CN" sz="2000" i="1"/>
                <a:t>df</a:t>
              </a:r>
              <a:r>
                <a:rPr lang="en-US" altLang="zh-CN" sz="2000" i="1" baseline="-30000"/>
                <a:t>2</a:t>
              </a:r>
              <a:r>
                <a:rPr lang="zh-CN" altLang="en-US" sz="2000" i="1"/>
                <a:t>＝</a:t>
              </a:r>
              <a:r>
                <a:rPr lang="en-US" altLang="zh-CN" sz="2000" i="1"/>
                <a:t>df</a:t>
              </a:r>
              <a:r>
                <a:rPr lang="en-US" altLang="zh-CN" sz="2000" i="1" baseline="-30000"/>
                <a:t>e</a:t>
              </a:r>
              <a:r>
                <a:rPr lang="zh-CN" altLang="en-US" sz="2000"/>
                <a:t>（即分母均方的自由度查表得到临界值</a:t>
              </a:r>
            </a:p>
          </p:txBody>
        </p:sp>
        <p:graphicFrame>
          <p:nvGraphicFramePr>
            <p:cNvPr id="7170" name="Object 5"/>
            <p:cNvGraphicFramePr>
              <a:graphicFrameLocks noChangeAspect="1"/>
            </p:cNvGraphicFramePr>
            <p:nvPr/>
          </p:nvGraphicFramePr>
          <p:xfrm>
            <a:off x="4416" y="3888"/>
            <a:ext cx="691" cy="274"/>
          </p:xfrm>
          <a:graphic>
            <a:graphicData uri="http://schemas.openxmlformats.org/presentationml/2006/ole">
              <p:oleObj spid="_x0000_s7170" name="Equation" r:id="rId4" imgW="609480" imgH="241200" progId="">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4" cstate="print"/>
          <a:srcRect l="11000" t="38000" r="10001" b="37999"/>
          <a:stretch>
            <a:fillRect/>
          </a:stretch>
        </p:blipFill>
        <p:spPr bwMode="auto">
          <a:xfrm>
            <a:off x="304800" y="2743200"/>
            <a:ext cx="8458200" cy="1928813"/>
          </a:xfrm>
          <a:prstGeom prst="rect">
            <a:avLst/>
          </a:prstGeom>
          <a:noFill/>
          <a:ln w="9525">
            <a:noFill/>
            <a:miter lim="800000"/>
            <a:headEnd/>
            <a:tailEnd/>
          </a:ln>
        </p:spPr>
      </p:pic>
      <p:graphicFrame>
        <p:nvGraphicFramePr>
          <p:cNvPr id="28675" name="Object 3"/>
          <p:cNvGraphicFramePr>
            <a:graphicFrameLocks noChangeAspect="1"/>
          </p:cNvGraphicFramePr>
          <p:nvPr/>
        </p:nvGraphicFramePr>
        <p:xfrm>
          <a:off x="107950" y="4724400"/>
          <a:ext cx="8915400" cy="1538288"/>
        </p:xfrm>
        <a:graphic>
          <a:graphicData uri="http://schemas.openxmlformats.org/presentationml/2006/ole">
            <p:oleObj spid="_x0000_s8194" name="Worksheet" r:id="rId5" imgW="9639000" imgH="1663200" progId="Excel.Sheet.8">
              <p:embed/>
            </p:oleObj>
          </a:graphicData>
        </a:graphic>
      </p:graphicFrame>
      <p:grpSp>
        <p:nvGrpSpPr>
          <p:cNvPr id="8201" name="Group 4"/>
          <p:cNvGrpSpPr>
            <a:grpSpLocks/>
          </p:cNvGrpSpPr>
          <p:nvPr/>
        </p:nvGrpSpPr>
        <p:grpSpPr bwMode="auto">
          <a:xfrm>
            <a:off x="228600" y="0"/>
            <a:ext cx="8610600" cy="2654300"/>
            <a:chOff x="144" y="0"/>
            <a:chExt cx="5424" cy="1672"/>
          </a:xfrm>
        </p:grpSpPr>
        <p:grpSp>
          <p:nvGrpSpPr>
            <p:cNvPr id="8202" name="Group 5"/>
            <p:cNvGrpSpPr>
              <a:grpSpLocks/>
            </p:cNvGrpSpPr>
            <p:nvPr/>
          </p:nvGrpSpPr>
          <p:grpSpPr bwMode="auto">
            <a:xfrm>
              <a:off x="144" y="0"/>
              <a:ext cx="5424" cy="1672"/>
              <a:chOff x="144" y="192"/>
              <a:chExt cx="5424" cy="1672"/>
            </a:xfrm>
          </p:grpSpPr>
          <p:sp>
            <p:nvSpPr>
              <p:cNvPr id="8203" name="Text Box 6"/>
              <p:cNvSpPr txBox="1">
                <a:spLocks noChangeArrowheads="1"/>
              </p:cNvSpPr>
              <p:nvPr/>
            </p:nvSpPr>
            <p:spPr bwMode="auto">
              <a:xfrm>
                <a:off x="144" y="192"/>
                <a:ext cx="5424" cy="1672"/>
              </a:xfrm>
              <a:prstGeom prst="rect">
                <a:avLst/>
              </a:prstGeom>
              <a:noFill/>
              <a:ln w="9525">
                <a:noFill/>
                <a:miter lim="800000"/>
                <a:headEnd/>
                <a:tailEnd/>
              </a:ln>
            </p:spPr>
            <p:txBody>
              <a:bodyPr>
                <a:spAutoFit/>
              </a:bodyPr>
              <a:lstStyle/>
              <a:p>
                <a:pPr algn="just">
                  <a:lnSpc>
                    <a:spcPct val="140000"/>
                  </a:lnSpc>
                </a:pPr>
                <a:r>
                  <a:rPr lang="en-US" altLang="zh-CN" sz="2000"/>
                  <a:t>4.</a:t>
                </a:r>
                <a:r>
                  <a:rPr lang="zh-CN" altLang="en-US" sz="2000"/>
                  <a:t>比较推断。比较试验资料所算得的</a:t>
                </a:r>
                <a:r>
                  <a:rPr lang="en-US" altLang="zh-CN" sz="2000" i="1"/>
                  <a:t>F</a:t>
                </a:r>
                <a:r>
                  <a:rPr lang="zh-CN" altLang="en-US" sz="2000"/>
                  <a:t>值和 </a:t>
                </a:r>
              </a:p>
              <a:p>
                <a:pPr algn="just">
                  <a:lnSpc>
                    <a:spcPct val="140000"/>
                  </a:lnSpc>
                </a:pPr>
                <a:r>
                  <a:rPr lang="zh-CN" altLang="en-US" sz="2000"/>
                  <a:t>若</a:t>
                </a:r>
                <a:r>
                  <a:rPr lang="en-US" altLang="zh-CN" sz="2000"/>
                  <a:t>F&lt;                     </a:t>
                </a:r>
                <a:r>
                  <a:rPr lang="zh-CN" altLang="en-US" sz="2000"/>
                  <a:t>，即</a:t>
                </a:r>
                <a:r>
                  <a:rPr lang="en-US" altLang="zh-CN" sz="2000" i="1"/>
                  <a:t>P</a:t>
                </a:r>
                <a:r>
                  <a:rPr lang="en-US" altLang="zh-CN" sz="2000"/>
                  <a:t>&gt;0.05</a:t>
                </a:r>
                <a:r>
                  <a:rPr lang="zh-CN" altLang="en-US" sz="2000"/>
                  <a:t>，不能否定</a:t>
                </a:r>
                <a:r>
                  <a:rPr lang="en-US" altLang="zh-CN" sz="2000" i="1"/>
                  <a:t>H</a:t>
                </a:r>
                <a:r>
                  <a:rPr lang="en-US" altLang="zh-CN" sz="2000" i="1" baseline="-30000"/>
                  <a:t>0</a:t>
                </a:r>
                <a:r>
                  <a:rPr lang="zh-CN" altLang="en-US" sz="2000"/>
                  <a:t>，表明</a:t>
                </a:r>
                <a:r>
                  <a:rPr lang="en-US" altLang="zh-CN" sz="2000" i="1"/>
                  <a:t>k</a:t>
                </a:r>
                <a:r>
                  <a:rPr lang="zh-CN" altLang="en-US" sz="2000"/>
                  <a:t>个处理间无显著差异。</a:t>
                </a:r>
              </a:p>
              <a:p>
                <a:pPr algn="just">
                  <a:lnSpc>
                    <a:spcPct val="140000"/>
                  </a:lnSpc>
                </a:pPr>
                <a:r>
                  <a:rPr lang="zh-CN" altLang="en-US" sz="2000"/>
                  <a:t>若                  </a:t>
                </a:r>
                <a:r>
                  <a:rPr lang="zh-CN" altLang="en-US" sz="2000" i="1"/>
                  <a:t>≤</a:t>
                </a:r>
                <a:r>
                  <a:rPr lang="en-US" altLang="zh-CN" sz="2000" i="1"/>
                  <a:t>F&lt;                    </a:t>
                </a:r>
                <a:r>
                  <a:rPr lang="zh-CN" altLang="en-US" sz="2000"/>
                  <a:t>，即</a:t>
                </a:r>
                <a:r>
                  <a:rPr lang="en-US" altLang="zh-CN" sz="2000"/>
                  <a:t>0.01&lt;P≤0.05</a:t>
                </a:r>
                <a:r>
                  <a:rPr lang="zh-CN" altLang="en-US" sz="2000"/>
                  <a:t>，则在</a:t>
                </a:r>
                <a:r>
                  <a:rPr lang="en-US" altLang="zh-CN" sz="2000"/>
                  <a:t>α=0.05</a:t>
                </a:r>
                <a:r>
                  <a:rPr lang="zh-CN" altLang="en-US" sz="2000"/>
                  <a:t>的水平上否定</a:t>
                </a:r>
                <a:r>
                  <a:rPr lang="en-US" altLang="zh-CN" sz="2000" i="1"/>
                  <a:t>H</a:t>
                </a:r>
                <a:r>
                  <a:rPr lang="en-US" altLang="zh-CN" sz="2000" i="1" baseline="-30000"/>
                  <a:t>0</a:t>
                </a:r>
                <a:r>
                  <a:rPr lang="zh-CN" altLang="en-US" sz="2000"/>
                  <a:t>，接受</a:t>
                </a:r>
                <a:r>
                  <a:rPr lang="en-US" altLang="zh-CN" sz="2000" i="1"/>
                  <a:t>H</a:t>
                </a:r>
                <a:r>
                  <a:rPr lang="en-US" altLang="zh-CN" sz="2000" i="1" baseline="-30000"/>
                  <a:t>A</a:t>
                </a:r>
                <a:r>
                  <a:rPr lang="zh-CN" altLang="en-US" sz="2000"/>
                  <a:t>，表明</a:t>
                </a:r>
                <a:r>
                  <a:rPr lang="en-US" altLang="zh-CN" sz="2000" i="1"/>
                  <a:t>k</a:t>
                </a:r>
                <a:r>
                  <a:rPr lang="zh-CN" altLang="en-US" sz="2000"/>
                  <a:t>个处理间差异显著，在</a:t>
                </a:r>
                <a:r>
                  <a:rPr lang="en-US" altLang="zh-CN" sz="2000" i="1"/>
                  <a:t>F</a:t>
                </a:r>
                <a:r>
                  <a:rPr lang="zh-CN" altLang="en-US" sz="2000"/>
                  <a:t>值的右肩上标记一个星号“*”；</a:t>
                </a:r>
              </a:p>
              <a:p>
                <a:pPr algn="just">
                  <a:lnSpc>
                    <a:spcPct val="140000"/>
                  </a:lnSpc>
                </a:pPr>
                <a:r>
                  <a:rPr lang="zh-CN" altLang="en-US" sz="2000"/>
                  <a:t>若</a:t>
                </a:r>
                <a:r>
                  <a:rPr lang="en-US" altLang="zh-CN" sz="2000" i="1"/>
                  <a:t>F</a:t>
                </a:r>
                <a:r>
                  <a:rPr lang="en-US" altLang="zh-CN" sz="2000"/>
                  <a:t>≥                 </a:t>
                </a:r>
                <a:r>
                  <a:rPr lang="zh-CN" altLang="en-US" sz="2000"/>
                  <a:t>，即</a:t>
                </a:r>
                <a:r>
                  <a:rPr lang="en-US" altLang="zh-CN" sz="2000"/>
                  <a:t>P≤0.01</a:t>
                </a:r>
                <a:r>
                  <a:rPr lang="zh-CN" altLang="en-US" sz="2000"/>
                  <a:t>，否定</a:t>
                </a:r>
                <a:r>
                  <a:rPr lang="en-US" altLang="zh-CN" sz="2000" i="1"/>
                  <a:t>H</a:t>
                </a:r>
                <a:r>
                  <a:rPr lang="en-US" altLang="zh-CN" sz="2000" i="1" baseline="-30000"/>
                  <a:t>0</a:t>
                </a:r>
                <a:r>
                  <a:rPr lang="zh-CN" altLang="en-US" sz="2000"/>
                  <a:t>，接受</a:t>
                </a:r>
                <a:r>
                  <a:rPr lang="en-US" altLang="zh-CN" sz="2000" i="1"/>
                  <a:t>H</a:t>
                </a:r>
                <a:r>
                  <a:rPr lang="en-US" altLang="zh-CN" sz="2000" i="1" baseline="-30000"/>
                  <a:t>A</a:t>
                </a:r>
                <a:r>
                  <a:rPr lang="zh-CN" altLang="en-US" sz="2000"/>
                  <a:t>，统计学上，把这一测验结果表述为</a:t>
                </a:r>
                <a:r>
                  <a:rPr lang="en-US" altLang="zh-CN" sz="2000" i="1"/>
                  <a:t>k</a:t>
                </a:r>
                <a:r>
                  <a:rPr lang="zh-CN" altLang="en-US" sz="2000"/>
                  <a:t>个处理间差异极显著，在</a:t>
                </a:r>
                <a:r>
                  <a:rPr lang="en-US" altLang="zh-CN" sz="2000" i="1"/>
                  <a:t>F</a:t>
                </a:r>
                <a:r>
                  <a:rPr lang="zh-CN" altLang="en-US" sz="2000"/>
                  <a:t>值的右肩上标记两个星号“**”。</a:t>
                </a:r>
              </a:p>
            </p:txBody>
          </p:sp>
          <p:graphicFrame>
            <p:nvGraphicFramePr>
              <p:cNvPr id="8196" name="Object 7"/>
              <p:cNvGraphicFramePr>
                <a:graphicFrameLocks noChangeAspect="1"/>
              </p:cNvGraphicFramePr>
              <p:nvPr/>
            </p:nvGraphicFramePr>
            <p:xfrm>
              <a:off x="672" y="528"/>
              <a:ext cx="691" cy="274"/>
            </p:xfrm>
            <a:graphic>
              <a:graphicData uri="http://schemas.openxmlformats.org/presentationml/2006/ole">
                <p:oleObj spid="_x0000_s8196" name="Equation" r:id="rId6" imgW="609480" imgH="241200" progId="">
                  <p:embed/>
                </p:oleObj>
              </a:graphicData>
            </a:graphic>
          </p:graphicFrame>
          <p:graphicFrame>
            <p:nvGraphicFramePr>
              <p:cNvPr id="8197" name="Object 8"/>
              <p:cNvGraphicFramePr>
                <a:graphicFrameLocks noChangeAspect="1"/>
              </p:cNvGraphicFramePr>
              <p:nvPr/>
            </p:nvGraphicFramePr>
            <p:xfrm>
              <a:off x="1680" y="768"/>
              <a:ext cx="691" cy="274"/>
            </p:xfrm>
            <a:graphic>
              <a:graphicData uri="http://schemas.openxmlformats.org/presentationml/2006/ole">
                <p:oleObj spid="_x0000_s8197" name="Equation" r:id="rId7" imgW="609480" imgH="241200" progId="">
                  <p:embed/>
                </p:oleObj>
              </a:graphicData>
            </a:graphic>
          </p:graphicFrame>
          <p:graphicFrame>
            <p:nvGraphicFramePr>
              <p:cNvPr id="8198" name="Object 9"/>
              <p:cNvGraphicFramePr>
                <a:graphicFrameLocks noChangeAspect="1"/>
              </p:cNvGraphicFramePr>
              <p:nvPr/>
            </p:nvGraphicFramePr>
            <p:xfrm>
              <a:off x="431" y="717"/>
              <a:ext cx="691" cy="274"/>
            </p:xfrm>
            <a:graphic>
              <a:graphicData uri="http://schemas.openxmlformats.org/presentationml/2006/ole">
                <p:oleObj spid="_x0000_s8198" name="Equation" r:id="rId8" imgW="609480" imgH="241200" progId="">
                  <p:embed/>
                </p:oleObj>
              </a:graphicData>
            </a:graphic>
          </p:graphicFrame>
          <p:graphicFrame>
            <p:nvGraphicFramePr>
              <p:cNvPr id="8199" name="Object 10"/>
              <p:cNvGraphicFramePr>
                <a:graphicFrameLocks noChangeAspect="1"/>
              </p:cNvGraphicFramePr>
              <p:nvPr/>
            </p:nvGraphicFramePr>
            <p:xfrm>
              <a:off x="768" y="1344"/>
              <a:ext cx="691" cy="274"/>
            </p:xfrm>
            <a:graphic>
              <a:graphicData uri="http://schemas.openxmlformats.org/presentationml/2006/ole">
                <p:oleObj spid="_x0000_s8199" name="Equation" r:id="rId9" imgW="609480" imgH="241200" progId="">
                  <p:embed/>
                </p:oleObj>
              </a:graphicData>
            </a:graphic>
          </p:graphicFrame>
        </p:grpSp>
        <p:graphicFrame>
          <p:nvGraphicFramePr>
            <p:cNvPr id="8195" name="Object 11"/>
            <p:cNvGraphicFramePr>
              <a:graphicFrameLocks noChangeAspect="1"/>
            </p:cNvGraphicFramePr>
            <p:nvPr/>
          </p:nvGraphicFramePr>
          <p:xfrm>
            <a:off x="3168" y="90"/>
            <a:ext cx="433" cy="227"/>
          </p:xfrm>
          <a:graphic>
            <a:graphicData uri="http://schemas.openxmlformats.org/presentationml/2006/ole">
              <p:oleObj spid="_x0000_s8195" name="Equation" r:id="rId10" imgW="520560" imgH="241200" progId="">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86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8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4800" y="0"/>
            <a:ext cx="8534400" cy="2514600"/>
          </a:xfrm>
        </p:spPr>
        <p:txBody>
          <a:bodyPr/>
          <a:lstStyle/>
          <a:p>
            <a:pPr algn="l" eaLnBrk="1" hangingPunct="1">
              <a:defRPr/>
            </a:pPr>
            <a:r>
              <a:rPr lang="en-US" altLang="zh-CN" sz="2000" b="1" dirty="0" smtClean="0">
                <a:solidFill>
                  <a:schemeClr val="tx1"/>
                </a:solidFill>
                <a:effectLst>
                  <a:outerShdw blurRad="38100" dist="38100" dir="2700000" algn="tl">
                    <a:srgbClr val="000000"/>
                  </a:outerShdw>
                </a:effectLst>
              </a:rPr>
              <a:t>5.1.2.5  </a:t>
            </a:r>
            <a:r>
              <a:rPr lang="zh-CN" altLang="en-US" sz="2000" b="1" dirty="0" smtClean="0">
                <a:solidFill>
                  <a:schemeClr val="tx1"/>
                </a:solidFill>
                <a:effectLst>
                  <a:outerShdw blurRad="38100" dist="38100" dir="2700000" algn="tl">
                    <a:srgbClr val="000000"/>
                  </a:outerShdw>
                </a:effectLst>
              </a:rPr>
              <a:t>多重比较</a:t>
            </a:r>
            <a:r>
              <a:rPr lang="zh-CN" altLang="en-US" sz="2000" dirty="0" smtClean="0">
                <a:solidFill>
                  <a:schemeClr val="tx1"/>
                </a:solidFill>
              </a:rPr>
              <a:t/>
            </a:r>
            <a:br>
              <a:rPr lang="zh-CN" altLang="en-US" sz="2000" dirty="0" smtClean="0">
                <a:solidFill>
                  <a:schemeClr val="tx1"/>
                </a:solidFill>
              </a:rPr>
            </a:br>
            <a:r>
              <a:rPr lang="zh-CN" altLang="en-US" sz="2000" dirty="0" smtClean="0">
                <a:solidFill>
                  <a:schemeClr val="tx1"/>
                </a:solidFill>
              </a:rPr>
              <a:t>        若一个资料按固定模型进行方差分析，</a:t>
            </a:r>
            <a:r>
              <a:rPr lang="en-US" altLang="zh-CN" sz="2000" i="1" dirty="0" smtClean="0">
                <a:solidFill>
                  <a:schemeClr val="tx1"/>
                </a:solidFill>
              </a:rPr>
              <a:t>F</a:t>
            </a:r>
            <a:r>
              <a:rPr lang="zh-CN" altLang="en-US" sz="2000" dirty="0" smtClean="0">
                <a:solidFill>
                  <a:schemeClr val="tx1"/>
                </a:solidFill>
              </a:rPr>
              <a:t>测验结论是拒绝</a:t>
            </a:r>
            <a:r>
              <a:rPr lang="en-US" altLang="zh-CN" sz="2000" i="1" dirty="0" smtClean="0">
                <a:solidFill>
                  <a:schemeClr val="tx1"/>
                </a:solidFill>
              </a:rPr>
              <a:t>H</a:t>
            </a:r>
            <a:r>
              <a:rPr lang="en-US" altLang="zh-CN" sz="2000" i="1" baseline="-30000" dirty="0" smtClean="0">
                <a:solidFill>
                  <a:schemeClr val="tx1"/>
                </a:solidFill>
              </a:rPr>
              <a:t>0</a:t>
            </a:r>
            <a:r>
              <a:rPr lang="zh-CN" altLang="en-US" sz="2000" dirty="0" smtClean="0">
                <a:solidFill>
                  <a:schemeClr val="tx1"/>
                </a:solidFill>
              </a:rPr>
              <a:t>，</a:t>
            </a:r>
            <a:r>
              <a:rPr lang="en-US" altLang="zh-CN" sz="2000" i="1" dirty="0" smtClean="0">
                <a:solidFill>
                  <a:schemeClr val="tx1"/>
                </a:solidFill>
              </a:rPr>
              <a:t>k</a:t>
            </a:r>
            <a:r>
              <a:rPr lang="zh-CN" altLang="en-US" sz="2000" dirty="0" smtClean="0">
                <a:solidFill>
                  <a:schemeClr val="tx1"/>
                </a:solidFill>
              </a:rPr>
              <a:t>个处理均数间存在显著差异。</a:t>
            </a:r>
            <a:r>
              <a:rPr lang="zh-CN" altLang="en-US" sz="2000" b="1" dirty="0" smtClean="0">
                <a:solidFill>
                  <a:schemeClr val="hlink"/>
                </a:solidFill>
                <a:effectLst>
                  <a:outerShdw blurRad="38100" dist="38100" dir="2700000" algn="tl">
                    <a:srgbClr val="000000"/>
                  </a:outerShdw>
                </a:effectLst>
              </a:rPr>
              <a:t>表明</a:t>
            </a:r>
            <a:r>
              <a:rPr lang="zh-CN" altLang="en-US" sz="2000" b="1" i="1" dirty="0" smtClean="0">
                <a:solidFill>
                  <a:schemeClr val="hlink"/>
                </a:solidFill>
                <a:effectLst>
                  <a:outerShdw blurRad="38100" dist="38100" dir="2700000" algn="tl">
                    <a:srgbClr val="000000"/>
                  </a:outerShdw>
                </a:effectLst>
              </a:rPr>
              <a:t> </a:t>
            </a:r>
            <a:r>
              <a:rPr lang="zh-CN" altLang="en-US" sz="2000" b="1" dirty="0" smtClean="0">
                <a:solidFill>
                  <a:schemeClr val="hlink"/>
                </a:solidFill>
                <a:effectLst>
                  <a:outerShdw blurRad="38100" dist="38100" dir="2700000" algn="tl">
                    <a:srgbClr val="000000"/>
                  </a:outerShdw>
                </a:effectLst>
              </a:rPr>
              <a:t>：</a:t>
            </a:r>
            <a:r>
              <a:rPr lang="zh-CN" altLang="en-US" sz="2000" b="1" i="1" dirty="0" smtClean="0">
                <a:solidFill>
                  <a:schemeClr val="hlink"/>
                </a:solidFill>
                <a:effectLst>
                  <a:outerShdw blurRad="38100" dist="38100" dir="2700000" algn="tl">
                    <a:srgbClr val="000000"/>
                  </a:outerShdw>
                </a:effectLst>
              </a:rPr>
              <a:t> </a:t>
            </a:r>
            <a:r>
              <a:rPr lang="en-US" altLang="zh-CN" sz="2000" b="1" i="1" dirty="0" smtClean="0">
                <a:solidFill>
                  <a:schemeClr val="hlink"/>
                </a:solidFill>
                <a:effectLst>
                  <a:outerShdw blurRad="38100" dist="38100" dir="2700000" algn="tl">
                    <a:srgbClr val="000000"/>
                  </a:outerShdw>
                </a:effectLst>
              </a:rPr>
              <a:t>k</a:t>
            </a:r>
            <a:r>
              <a:rPr lang="zh-CN" altLang="en-US" sz="2000" b="1" dirty="0" smtClean="0">
                <a:solidFill>
                  <a:schemeClr val="hlink"/>
                </a:solidFill>
                <a:effectLst>
                  <a:outerShdw blurRad="38100" dist="38100" dir="2700000" algn="tl">
                    <a:srgbClr val="000000"/>
                  </a:outerShdw>
                </a:effectLst>
              </a:rPr>
              <a:t>个处理均数具有显著差异，而任意两个处理均数间并不都存在显著差异。</a:t>
            </a:r>
            <a:br>
              <a:rPr lang="zh-CN" altLang="en-US" sz="2000" b="1" dirty="0" smtClean="0">
                <a:solidFill>
                  <a:schemeClr val="hlink"/>
                </a:solidFill>
                <a:effectLst>
                  <a:outerShdw blurRad="38100" dist="38100" dir="2700000" algn="tl">
                    <a:srgbClr val="000000"/>
                  </a:outerShdw>
                </a:effectLst>
              </a:rPr>
            </a:br>
            <a:r>
              <a:rPr lang="zh-CN" altLang="en-US" sz="2000" b="1" dirty="0" smtClean="0">
                <a:solidFill>
                  <a:schemeClr val="hlink"/>
                </a:solidFill>
                <a:effectLst>
                  <a:outerShdw blurRad="38100" dist="38100" dir="2700000" algn="tl">
                    <a:srgbClr val="000000"/>
                  </a:outerShdw>
                </a:effectLst>
              </a:rPr>
              <a:t>        </a:t>
            </a:r>
            <a:r>
              <a:rPr lang="zh-CN" altLang="en-US" sz="2000" dirty="0" smtClean="0">
                <a:solidFill>
                  <a:schemeClr val="tx1"/>
                </a:solidFill>
              </a:rPr>
              <a:t>判断哪两个平均数差异显著或不显著，必须在所有平均数中一对一对地比较才能确定下来。这就是平均数的多重比较（</a:t>
            </a:r>
            <a:r>
              <a:rPr lang="en-US" altLang="zh-CN" sz="2000" dirty="0" smtClean="0">
                <a:solidFill>
                  <a:schemeClr val="tx1"/>
                </a:solidFill>
              </a:rPr>
              <a:t>multiple comparison</a:t>
            </a:r>
            <a:r>
              <a:rPr lang="zh-CN" altLang="en-US" sz="2000" dirty="0" smtClean="0">
                <a:solidFill>
                  <a:schemeClr val="tx1"/>
                </a:solidFill>
              </a:rPr>
              <a:t>）</a:t>
            </a:r>
            <a:br>
              <a:rPr lang="zh-CN" altLang="en-US" sz="2000" dirty="0" smtClean="0">
                <a:solidFill>
                  <a:schemeClr val="tx1"/>
                </a:solidFill>
              </a:rPr>
            </a:br>
            <a:r>
              <a:rPr lang="zh-CN" altLang="en-US" sz="2000" dirty="0" smtClean="0">
                <a:solidFill>
                  <a:schemeClr val="tx1"/>
                </a:solidFill>
              </a:rPr>
              <a:t>        </a:t>
            </a:r>
            <a:r>
              <a:rPr lang="zh-CN" altLang="en-US" sz="2000" b="1" dirty="0" smtClean="0">
                <a:solidFill>
                  <a:schemeClr val="hlink"/>
                </a:solidFill>
                <a:effectLst>
                  <a:outerShdw blurRad="38100" dist="38100" dir="2700000" algn="tl">
                    <a:srgbClr val="000000"/>
                  </a:outerShdw>
                </a:effectLst>
              </a:rPr>
              <a:t>多重比较</a:t>
            </a:r>
            <a:r>
              <a:rPr lang="zh-CN" altLang="en-US" sz="2000" dirty="0" smtClean="0">
                <a:solidFill>
                  <a:schemeClr val="tx1"/>
                </a:solidFill>
              </a:rPr>
              <a:t>，就是判断多个平均数中两两间差异显著性的假设测验方法，它一般是在</a:t>
            </a:r>
            <a:r>
              <a:rPr lang="en-US" altLang="zh-CN" sz="2000" i="1" dirty="0" smtClean="0">
                <a:solidFill>
                  <a:schemeClr val="tx1"/>
                </a:solidFill>
              </a:rPr>
              <a:t>F</a:t>
            </a:r>
            <a:r>
              <a:rPr lang="zh-CN" altLang="en-US" sz="2000" dirty="0" smtClean="0">
                <a:solidFill>
                  <a:schemeClr val="tx1"/>
                </a:solidFill>
              </a:rPr>
              <a:t>测验差异显著或极显著时应用。</a:t>
            </a:r>
          </a:p>
        </p:txBody>
      </p:sp>
      <p:sp>
        <p:nvSpPr>
          <p:cNvPr id="29699" name="Text Box 3"/>
          <p:cNvSpPr txBox="1">
            <a:spLocks noChangeArrowheads="1"/>
          </p:cNvSpPr>
          <p:nvPr/>
        </p:nvSpPr>
        <p:spPr bwMode="auto">
          <a:xfrm>
            <a:off x="228600" y="2590800"/>
            <a:ext cx="8534400" cy="1311275"/>
          </a:xfrm>
          <a:prstGeom prst="rect">
            <a:avLst/>
          </a:prstGeom>
          <a:noFill/>
          <a:ln w="9525">
            <a:noFill/>
            <a:miter lim="800000"/>
            <a:headEnd/>
            <a:tailEnd/>
          </a:ln>
        </p:spPr>
        <p:txBody>
          <a:bodyPr>
            <a:spAutoFit/>
          </a:bodyPr>
          <a:lstStyle/>
          <a:p>
            <a:pPr algn="just"/>
            <a:r>
              <a:rPr lang="en-US" altLang="zh-CN" sz="2000" b="1"/>
              <a:t>5.1.2.5.1  </a:t>
            </a:r>
            <a:r>
              <a:rPr lang="zh-CN" altLang="en-US" sz="2000" b="1">
                <a:latin typeface="宋体" pitchFamily="2" charset="-122"/>
              </a:rPr>
              <a:t>多重比较方法</a:t>
            </a:r>
            <a:r>
              <a:rPr lang="zh-CN" altLang="en-US" sz="2000"/>
              <a:t> </a:t>
            </a:r>
          </a:p>
          <a:p>
            <a:pPr algn="just"/>
            <a:r>
              <a:rPr lang="en-US" altLang="zh-CN" sz="2000"/>
              <a:t>1</a:t>
            </a:r>
            <a:r>
              <a:rPr lang="en-US" altLang="zh-CN" sz="2000">
                <a:latin typeface="宋体" pitchFamily="2" charset="-122"/>
              </a:rPr>
              <a:t>)</a:t>
            </a:r>
            <a:r>
              <a:rPr lang="en-US" altLang="zh-CN" sz="2000"/>
              <a:t> </a:t>
            </a:r>
            <a:r>
              <a:rPr lang="zh-CN" altLang="en-US" sz="2000"/>
              <a:t>最小显著差数法（</a:t>
            </a:r>
            <a:r>
              <a:rPr lang="en-US" altLang="zh-CN" sz="2000"/>
              <a:t>LSD</a:t>
            </a:r>
            <a:r>
              <a:rPr lang="zh-CN" altLang="en-US" sz="2000"/>
              <a:t>法） </a:t>
            </a:r>
            <a:r>
              <a:rPr lang="zh-CN" altLang="en-US" sz="2000">
                <a:latin typeface="宋体" pitchFamily="2" charset="-122"/>
              </a:rPr>
              <a:t>（</a:t>
            </a:r>
            <a:r>
              <a:rPr lang="en-US" altLang="zh-CN" sz="2000"/>
              <a:t>least significant difference</a:t>
            </a:r>
            <a:r>
              <a:rPr lang="zh-CN" altLang="en-US" sz="2000">
                <a:latin typeface="宋体" pitchFamily="2" charset="-122"/>
              </a:rPr>
              <a:t>）</a:t>
            </a:r>
            <a:endParaRPr lang="zh-CN" altLang="en-US" sz="2000"/>
          </a:p>
          <a:p>
            <a:r>
              <a:rPr lang="zh-CN" altLang="en-US" sz="2000">
                <a:latin typeface="宋体" pitchFamily="2" charset="-122"/>
              </a:rPr>
              <a:t>  在</a:t>
            </a:r>
            <a:r>
              <a:rPr lang="en-US" altLang="zh-CN" sz="2000" i="1"/>
              <a:t>F</a:t>
            </a:r>
            <a:r>
              <a:rPr lang="zh-CN" altLang="en-US" sz="2000">
                <a:latin typeface="宋体" pitchFamily="2" charset="-122"/>
              </a:rPr>
              <a:t>测验差异显著的前提下推断两个平均数的差数是否达到显著水平的最小差数</a:t>
            </a:r>
            <a:r>
              <a:rPr lang="en-US" altLang="zh-CN" sz="2000" i="1"/>
              <a:t>LSD</a:t>
            </a:r>
            <a:r>
              <a:rPr lang="en-US" altLang="zh-CN" sz="2000" i="1" baseline="-30000"/>
              <a:t>α</a:t>
            </a:r>
            <a:r>
              <a:rPr lang="zh-CN" altLang="en-US" sz="2000">
                <a:latin typeface="宋体" pitchFamily="2" charset="-122"/>
              </a:rPr>
              <a:t>的多重比较方法。</a:t>
            </a:r>
            <a:r>
              <a:rPr lang="zh-CN" altLang="en-US" sz="2000"/>
              <a:t> </a:t>
            </a:r>
          </a:p>
        </p:txBody>
      </p:sp>
      <p:pic>
        <p:nvPicPr>
          <p:cNvPr id="29700" name="Picture 4"/>
          <p:cNvPicPr>
            <a:picLocks noChangeAspect="1" noChangeArrowheads="1"/>
          </p:cNvPicPr>
          <p:nvPr/>
        </p:nvPicPr>
        <p:blipFill>
          <a:blip r:embed="rId3" cstate="print"/>
          <a:srcRect l="7001" t="34000" r="8000" b="27333"/>
          <a:stretch>
            <a:fillRect/>
          </a:stretch>
        </p:blipFill>
        <p:spPr bwMode="auto">
          <a:xfrm>
            <a:off x="304800" y="3886200"/>
            <a:ext cx="8610600" cy="29384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6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9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srcRect l="11000" t="19333" r="12000" b="24667"/>
          <a:stretch>
            <a:fillRect/>
          </a:stretch>
        </p:blipFill>
        <p:spPr bwMode="auto">
          <a:xfrm>
            <a:off x="228600" y="928688"/>
            <a:ext cx="8686800" cy="4737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做方差分析的步骤：</a:t>
            </a:r>
            <a:endParaRPr lang="zh-CN" altLang="en-US" dirty="0"/>
          </a:p>
        </p:txBody>
      </p:sp>
      <p:sp>
        <p:nvSpPr>
          <p:cNvPr id="3" name="内容占位符 2"/>
          <p:cNvSpPr>
            <a:spLocks noGrp="1"/>
          </p:cNvSpPr>
          <p:nvPr>
            <p:ph idx="1"/>
          </p:nvPr>
        </p:nvSpPr>
        <p:spPr/>
        <p:txBody>
          <a:bodyPr/>
          <a:lstStyle/>
          <a:p>
            <a:pPr>
              <a:buFont typeface="Wingdings" pitchFamily="2" charset="2"/>
              <a:buChar char="ü"/>
            </a:pPr>
            <a:r>
              <a:rPr lang="zh-CN" altLang="en-US" sz="2800" dirty="0" smtClean="0"/>
              <a:t>每组样本都符合正态分布吗？</a:t>
            </a:r>
            <a:endParaRPr lang="en-US" altLang="zh-CN" sz="2800" dirty="0" smtClean="0"/>
          </a:p>
          <a:p>
            <a:pPr>
              <a:buNone/>
            </a:pPr>
            <a:r>
              <a:rPr lang="en-US" altLang="zh-CN" sz="2800" b="1" dirty="0" smtClean="0">
                <a:hlinkClick r:id="rId3"/>
              </a:rPr>
              <a:t>Shapiro</a:t>
            </a:r>
            <a:r>
              <a:rPr lang="zh-CN" altLang="en-US" sz="2800" b="1" dirty="0" smtClean="0">
                <a:hlinkClick r:id="rId3"/>
              </a:rPr>
              <a:t>正态性检验</a:t>
            </a:r>
            <a:r>
              <a:rPr lang="zh-CN" altLang="en-US" sz="2800" b="1" dirty="0" smtClean="0">
                <a:solidFill>
                  <a:schemeClr val="tx2"/>
                </a:solidFill>
                <a:hlinkClick r:id="rId3"/>
              </a:rPr>
              <a:t>： </a:t>
            </a:r>
            <a:r>
              <a:rPr lang="en-US" altLang="zh-CN" sz="2800" dirty="0" err="1" smtClean="0">
                <a:solidFill>
                  <a:schemeClr val="tx2"/>
                </a:solidFill>
              </a:rPr>
              <a:t>Shapiro.test</a:t>
            </a:r>
            <a:r>
              <a:rPr lang="en-US" altLang="zh-CN" sz="2800" dirty="0" smtClean="0">
                <a:solidFill>
                  <a:schemeClr val="tx2"/>
                </a:solidFill>
              </a:rPr>
              <a:t>(x)</a:t>
            </a:r>
          </a:p>
          <a:p>
            <a:pPr>
              <a:buFont typeface="Wingdings" pitchFamily="2" charset="2"/>
              <a:buChar char="ü"/>
            </a:pPr>
            <a:r>
              <a:rPr lang="zh-CN" altLang="en-US" sz="2800" dirty="0" smtClean="0"/>
              <a:t>每个处理之间都是方差齐性？</a:t>
            </a:r>
            <a:endParaRPr lang="en-US" altLang="zh-CN" sz="2800" dirty="0" smtClean="0"/>
          </a:p>
          <a:p>
            <a:pPr>
              <a:buNone/>
            </a:pPr>
            <a:r>
              <a:rPr lang="en-US" altLang="zh-CN" sz="2800" b="1" dirty="0" smtClean="0">
                <a:hlinkClick r:id="rId3"/>
              </a:rPr>
              <a:t>Bartlett</a:t>
            </a:r>
            <a:r>
              <a:rPr lang="zh-CN" altLang="en-US" sz="2800" b="1" dirty="0" smtClean="0">
                <a:hlinkClick r:id="rId3"/>
              </a:rPr>
              <a:t>检验：</a:t>
            </a:r>
            <a:r>
              <a:rPr lang="en-US" altLang="zh-CN" sz="2800" dirty="0" err="1" smtClean="0">
                <a:solidFill>
                  <a:schemeClr val="tx2"/>
                </a:solidFill>
              </a:rPr>
              <a:t>bartlett.test</a:t>
            </a:r>
            <a:r>
              <a:rPr lang="en-US" altLang="zh-CN" sz="2800" dirty="0" smtClean="0">
                <a:solidFill>
                  <a:schemeClr val="tx2"/>
                </a:solidFill>
              </a:rPr>
              <a:t>(</a:t>
            </a:r>
            <a:r>
              <a:rPr lang="en-US" altLang="zh-CN" sz="2800" dirty="0" err="1" smtClean="0">
                <a:solidFill>
                  <a:schemeClr val="tx2"/>
                </a:solidFill>
              </a:rPr>
              <a:t>x~A,data</a:t>
            </a:r>
            <a:r>
              <a:rPr lang="en-US" altLang="zh-CN" sz="2800" dirty="0" smtClean="0">
                <a:solidFill>
                  <a:schemeClr val="tx2"/>
                </a:solidFill>
              </a:rPr>
              <a:t>=b)</a:t>
            </a:r>
          </a:p>
          <a:p>
            <a:pPr>
              <a:buFont typeface="Wingdings" pitchFamily="2" charset="2"/>
              <a:buChar char="ü"/>
            </a:pPr>
            <a:r>
              <a:rPr lang="zh-CN" altLang="en-US" sz="2800" b="1" dirty="0" smtClean="0"/>
              <a:t>方差分析</a:t>
            </a:r>
            <a:endParaRPr lang="en-US" altLang="zh-CN" sz="2800" b="1" dirty="0" smtClean="0"/>
          </a:p>
          <a:p>
            <a:pPr>
              <a:buNone/>
            </a:pPr>
            <a:r>
              <a:rPr lang="en-US" altLang="zh-CN" sz="2800" dirty="0" smtClean="0">
                <a:solidFill>
                  <a:schemeClr val="tx2"/>
                </a:solidFill>
              </a:rPr>
              <a:t>m1&lt;-</a:t>
            </a:r>
            <a:r>
              <a:rPr lang="en-US" altLang="zh-CN" sz="2800" dirty="0" err="1" smtClean="0">
                <a:solidFill>
                  <a:schemeClr val="tx2"/>
                </a:solidFill>
              </a:rPr>
              <a:t>aov</a:t>
            </a:r>
            <a:r>
              <a:rPr lang="en-US" altLang="zh-CN" sz="2800" dirty="0" smtClean="0">
                <a:solidFill>
                  <a:schemeClr val="tx2"/>
                </a:solidFill>
              </a:rPr>
              <a:t>(</a:t>
            </a:r>
            <a:r>
              <a:rPr lang="en-US" altLang="zh-CN" sz="2800" dirty="0" err="1" smtClean="0">
                <a:solidFill>
                  <a:schemeClr val="tx2"/>
                </a:solidFill>
              </a:rPr>
              <a:t>x~a,data</a:t>
            </a:r>
            <a:r>
              <a:rPr lang="en-US" altLang="zh-CN" sz="2800" dirty="0" smtClean="0">
                <a:solidFill>
                  <a:schemeClr val="tx2"/>
                </a:solidFill>
              </a:rPr>
              <a:t>=b)</a:t>
            </a:r>
          </a:p>
          <a:p>
            <a:pPr>
              <a:buFont typeface="Wingdings" pitchFamily="2" charset="2"/>
              <a:buChar char="ü"/>
            </a:pPr>
            <a:r>
              <a:rPr lang="zh-CN" altLang="en-US" sz="2800" b="1" dirty="0" smtClean="0"/>
              <a:t>多重比较：</a:t>
            </a:r>
            <a:r>
              <a:rPr lang="en-US" altLang="zh-CN" sz="2800" b="1" dirty="0" err="1" smtClean="0">
                <a:solidFill>
                  <a:schemeClr val="tx2"/>
                </a:solidFill>
              </a:rPr>
              <a:t>TukeyHSD</a:t>
            </a:r>
            <a:r>
              <a:rPr lang="en-US" altLang="zh-CN" sz="2800" b="1" dirty="0" smtClean="0">
                <a:solidFill>
                  <a:schemeClr val="tx2"/>
                </a:solidFill>
              </a:rPr>
              <a:t>(m1)</a:t>
            </a:r>
            <a:endParaRPr lang="en-US" altLang="zh-CN" sz="2800" dirty="0" smtClean="0">
              <a:solidFill>
                <a:schemeClr val="tx2"/>
              </a:solidFill>
            </a:endParaRPr>
          </a:p>
          <a:p>
            <a:pPr>
              <a:buNone/>
            </a:pPr>
            <a:endParaRPr lang="zh-CN"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3" cstate="print"/>
          <a:srcRect/>
          <a:stretch>
            <a:fillRect/>
          </a:stretch>
        </p:blipFill>
        <p:spPr bwMode="auto">
          <a:xfrm>
            <a:off x="323528" y="1700808"/>
            <a:ext cx="8400776" cy="2880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339752" y="332656"/>
            <a:ext cx="1493912" cy="5386090"/>
          </a:xfrm>
          <a:prstGeom prst="rect">
            <a:avLst/>
          </a:prstGeom>
        </p:spPr>
        <p:txBody>
          <a:bodyPr wrap="square">
            <a:spAutoFit/>
          </a:bodyPr>
          <a:lstStyle/>
          <a:p>
            <a:r>
              <a:rPr lang="pt-BR" altLang="zh-CN" dirty="0" smtClean="0"/>
              <a:t>  </a:t>
            </a:r>
            <a:r>
              <a:rPr lang="pt-BR" altLang="zh-CN" sz="1600" dirty="0" smtClean="0"/>
              <a:t>x        A</a:t>
            </a:r>
          </a:p>
          <a:p>
            <a:r>
              <a:rPr lang="pt-BR" altLang="zh-CN" sz="1600" b="1" dirty="0" smtClean="0"/>
              <a:t> 2.13      1</a:t>
            </a:r>
          </a:p>
          <a:p>
            <a:r>
              <a:rPr lang="pt-BR" altLang="zh-CN" sz="1600" dirty="0" smtClean="0"/>
              <a:t>2.16       1</a:t>
            </a:r>
          </a:p>
          <a:p>
            <a:r>
              <a:rPr lang="pt-BR" altLang="zh-CN" sz="1600" dirty="0" smtClean="0"/>
              <a:t>2.14       1</a:t>
            </a:r>
          </a:p>
          <a:p>
            <a:r>
              <a:rPr lang="pt-BR" altLang="zh-CN" sz="1600" dirty="0" smtClean="0"/>
              <a:t>2.13       1</a:t>
            </a:r>
          </a:p>
          <a:p>
            <a:r>
              <a:rPr lang="pt-BR" altLang="zh-CN" sz="1600" dirty="0" smtClean="0"/>
              <a:t>2.14       1</a:t>
            </a:r>
          </a:p>
          <a:p>
            <a:r>
              <a:rPr lang="pt-BR" altLang="zh-CN" sz="1600" dirty="0" smtClean="0"/>
              <a:t>2.56       2</a:t>
            </a:r>
          </a:p>
          <a:p>
            <a:r>
              <a:rPr lang="pt-BR" altLang="zh-CN" sz="1600" dirty="0" smtClean="0"/>
              <a:t>2.57       2</a:t>
            </a:r>
          </a:p>
          <a:p>
            <a:r>
              <a:rPr lang="pt-BR" altLang="zh-CN" sz="1600" dirty="0" smtClean="0"/>
              <a:t>2.52       2</a:t>
            </a:r>
          </a:p>
          <a:p>
            <a:pPr marL="342900" indent="-342900"/>
            <a:r>
              <a:rPr lang="pt-BR" altLang="zh-CN" sz="1600" dirty="0" smtClean="0"/>
              <a:t>2.50       2</a:t>
            </a:r>
          </a:p>
          <a:p>
            <a:pPr marL="342900" indent="-342900"/>
            <a:r>
              <a:rPr lang="pt-BR" altLang="zh-CN" sz="1600" dirty="0" smtClean="0"/>
              <a:t>2.55      2</a:t>
            </a:r>
          </a:p>
          <a:p>
            <a:r>
              <a:rPr lang="pt-BR" altLang="zh-CN" sz="1600" dirty="0" smtClean="0"/>
              <a:t>3.75      3</a:t>
            </a:r>
          </a:p>
          <a:p>
            <a:r>
              <a:rPr lang="pt-BR" altLang="zh-CN" sz="1600" dirty="0" smtClean="0"/>
              <a:t> 3.76     3</a:t>
            </a:r>
          </a:p>
          <a:p>
            <a:r>
              <a:rPr lang="pt-BR" altLang="zh-CN" sz="1600" dirty="0" smtClean="0"/>
              <a:t> 3.72     3</a:t>
            </a:r>
          </a:p>
          <a:p>
            <a:r>
              <a:rPr lang="pt-BR" altLang="zh-CN" sz="1600" dirty="0" smtClean="0"/>
              <a:t> 3.73     3</a:t>
            </a:r>
          </a:p>
          <a:p>
            <a:r>
              <a:rPr lang="pt-BR" altLang="zh-CN" sz="1600" dirty="0" smtClean="0"/>
              <a:t> 3.74     3</a:t>
            </a:r>
          </a:p>
          <a:p>
            <a:r>
              <a:rPr lang="pt-BR" altLang="zh-CN" sz="1600" dirty="0" smtClean="0"/>
              <a:t> 4.98     4</a:t>
            </a:r>
          </a:p>
          <a:p>
            <a:r>
              <a:rPr lang="pt-BR" altLang="zh-CN" sz="1600" dirty="0" smtClean="0"/>
              <a:t> 4.97     4</a:t>
            </a:r>
          </a:p>
          <a:p>
            <a:r>
              <a:rPr lang="pt-BR" altLang="zh-CN" sz="1600" dirty="0" smtClean="0"/>
              <a:t> 4.94     4</a:t>
            </a:r>
          </a:p>
          <a:p>
            <a:r>
              <a:rPr lang="pt-BR" altLang="zh-CN" sz="1600" dirty="0" smtClean="0"/>
              <a:t> 4.95     4</a:t>
            </a:r>
          </a:p>
          <a:p>
            <a:r>
              <a:rPr lang="pt-BR" altLang="zh-CN" sz="1600" dirty="0" smtClean="0"/>
              <a:t> 4.96    4</a:t>
            </a:r>
            <a:endParaRPr lang="zh-CN" altLang="en-US"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p:nvPr>
        </p:nvSpPr>
        <p:spPr/>
        <p:txBody>
          <a:bodyPr/>
          <a:lstStyle/>
          <a:p>
            <a:r>
              <a:rPr lang="zh-CN" altLang="en-US" dirty="0" smtClean="0"/>
              <a:t>例</a:t>
            </a:r>
            <a:r>
              <a:rPr lang="en-US" altLang="zh-CN" dirty="0" smtClean="0"/>
              <a:t>5.2 R</a:t>
            </a:r>
            <a:r>
              <a:rPr lang="zh-CN" altLang="en-US" dirty="0" smtClean="0"/>
              <a:t>语言实现</a:t>
            </a:r>
          </a:p>
        </p:txBody>
      </p:sp>
      <p:sp>
        <p:nvSpPr>
          <p:cNvPr id="25603" name="内容占位符 2"/>
          <p:cNvSpPr>
            <a:spLocks noGrp="1"/>
          </p:cNvSpPr>
          <p:nvPr>
            <p:ph idx="1"/>
          </p:nvPr>
        </p:nvSpPr>
        <p:spPr>
          <a:xfrm>
            <a:off x="357188" y="1643063"/>
            <a:ext cx="8643937" cy="4452937"/>
          </a:xfrm>
        </p:spPr>
        <p:txBody>
          <a:bodyPr/>
          <a:lstStyle/>
          <a:p>
            <a:pPr>
              <a:buFontTx/>
              <a:buNone/>
            </a:pPr>
            <a:r>
              <a:rPr lang="en-US" altLang="zh-CN" sz="1800" dirty="0" smtClean="0">
                <a:solidFill>
                  <a:srgbClr val="FFFF00"/>
                </a:solidFill>
              </a:rPr>
              <a:t>x=c(2.13,2.16,2.14,2.13,2.14,2.56,2.57,2.52,2.5,2.55,3.75,3.76,3.72,3.73,3.74,4.98,4.97,4.94,4.95,4.96)</a:t>
            </a:r>
          </a:p>
          <a:p>
            <a:pPr>
              <a:buFontTx/>
              <a:buNone/>
            </a:pPr>
            <a:r>
              <a:rPr lang="en-US" altLang="zh-CN" sz="1800" dirty="0" smtClean="0">
                <a:solidFill>
                  <a:srgbClr val="FFFF00"/>
                </a:solidFill>
              </a:rPr>
              <a:t>b&lt;-</a:t>
            </a:r>
            <a:r>
              <a:rPr lang="en-US" altLang="zh-CN" sz="1800" dirty="0" err="1" smtClean="0">
                <a:solidFill>
                  <a:srgbClr val="FFFF00"/>
                </a:solidFill>
              </a:rPr>
              <a:t>data.frame</a:t>
            </a:r>
            <a:r>
              <a:rPr lang="en-US" altLang="zh-CN" sz="1800" dirty="0" smtClean="0">
                <a:solidFill>
                  <a:srgbClr val="FFFF00"/>
                </a:solidFill>
              </a:rPr>
              <a:t>(x, A=</a:t>
            </a:r>
            <a:r>
              <a:rPr lang="en-US" altLang="zh-CN" sz="1800" dirty="0" err="1" smtClean="0">
                <a:solidFill>
                  <a:srgbClr val="FFFF00"/>
                </a:solidFill>
              </a:rPr>
              <a:t>gl</a:t>
            </a:r>
            <a:r>
              <a:rPr lang="en-US" altLang="zh-CN" sz="1800" dirty="0" smtClean="0">
                <a:solidFill>
                  <a:srgbClr val="FFFF00"/>
                </a:solidFill>
              </a:rPr>
              <a:t>(4,5,20))</a:t>
            </a:r>
          </a:p>
          <a:p>
            <a:pPr>
              <a:buFontTx/>
              <a:buNone/>
            </a:pPr>
            <a:r>
              <a:rPr lang="en-US" altLang="zh-CN" sz="1800" dirty="0" err="1" smtClean="0">
                <a:solidFill>
                  <a:schemeClr val="tx2"/>
                </a:solidFill>
              </a:rPr>
              <a:t>bartlett.test</a:t>
            </a:r>
            <a:r>
              <a:rPr lang="en-US" altLang="zh-CN" sz="1800" dirty="0" smtClean="0">
                <a:solidFill>
                  <a:schemeClr val="tx2"/>
                </a:solidFill>
              </a:rPr>
              <a:t>(</a:t>
            </a:r>
            <a:r>
              <a:rPr lang="en-US" altLang="zh-CN" sz="1800" dirty="0" err="1" smtClean="0">
                <a:solidFill>
                  <a:schemeClr val="tx2"/>
                </a:solidFill>
              </a:rPr>
              <a:t>x~A,data</a:t>
            </a:r>
            <a:r>
              <a:rPr lang="en-US" altLang="zh-CN" sz="1800" dirty="0" smtClean="0">
                <a:solidFill>
                  <a:schemeClr val="tx2"/>
                </a:solidFill>
              </a:rPr>
              <a:t>=b)</a:t>
            </a:r>
            <a:endParaRPr lang="en-US" altLang="zh-CN" sz="1800" dirty="0" smtClean="0">
              <a:solidFill>
                <a:srgbClr val="FFFF00"/>
              </a:solidFill>
            </a:endParaRPr>
          </a:p>
          <a:p>
            <a:pPr>
              <a:buFontTx/>
              <a:buNone/>
            </a:pPr>
            <a:r>
              <a:rPr lang="en-US" altLang="zh-CN" sz="1800" dirty="0" smtClean="0">
                <a:solidFill>
                  <a:srgbClr val="FFFF00"/>
                </a:solidFill>
              </a:rPr>
              <a:t>H.aov&lt;-</a:t>
            </a:r>
            <a:r>
              <a:rPr lang="en-US" altLang="zh-CN" sz="1800" dirty="0" err="1" smtClean="0">
                <a:solidFill>
                  <a:srgbClr val="FFFF00"/>
                </a:solidFill>
              </a:rPr>
              <a:t>aov</a:t>
            </a:r>
            <a:r>
              <a:rPr lang="en-US" altLang="zh-CN" sz="1800" dirty="0" smtClean="0">
                <a:solidFill>
                  <a:srgbClr val="FFFF00"/>
                </a:solidFill>
              </a:rPr>
              <a:t>(</a:t>
            </a:r>
            <a:r>
              <a:rPr lang="en-US" altLang="zh-CN" sz="1800" dirty="0" err="1" smtClean="0">
                <a:solidFill>
                  <a:srgbClr val="FFFF00"/>
                </a:solidFill>
              </a:rPr>
              <a:t>x~A,data</a:t>
            </a:r>
            <a:r>
              <a:rPr lang="en-US" altLang="zh-CN" sz="1800" dirty="0" smtClean="0">
                <a:solidFill>
                  <a:srgbClr val="FFFF00"/>
                </a:solidFill>
              </a:rPr>
              <a:t>=b)</a:t>
            </a:r>
          </a:p>
          <a:p>
            <a:pPr>
              <a:buFontTx/>
              <a:buNone/>
            </a:pPr>
            <a:r>
              <a:rPr lang="en-US" altLang="zh-CN" sz="1800" dirty="0" smtClean="0">
                <a:solidFill>
                  <a:srgbClr val="FFFF00"/>
                </a:solidFill>
              </a:rPr>
              <a:t>result=</a:t>
            </a:r>
            <a:r>
              <a:rPr lang="en-US" altLang="zh-CN" sz="1800" dirty="0" err="1" smtClean="0">
                <a:solidFill>
                  <a:srgbClr val="FFFF00"/>
                </a:solidFill>
              </a:rPr>
              <a:t>TukeyHSD</a:t>
            </a:r>
            <a:r>
              <a:rPr lang="en-US" altLang="zh-CN" sz="1800" dirty="0" smtClean="0">
                <a:solidFill>
                  <a:srgbClr val="FFFF00"/>
                </a:solidFill>
              </a:rPr>
              <a:t>(H.aov)</a:t>
            </a:r>
          </a:p>
          <a:p>
            <a:pPr>
              <a:buFontTx/>
              <a:buNone/>
            </a:pPr>
            <a:endParaRPr lang="en-US" altLang="zh-CN" sz="1800" dirty="0" smtClean="0"/>
          </a:p>
          <a:p>
            <a:pPr>
              <a:buFontTx/>
              <a:buNone/>
            </a:pPr>
            <a:r>
              <a:rPr lang="en-US" altLang="zh-CN" sz="1800" dirty="0" smtClean="0"/>
              <a:t>&gt; summary(H.aov)</a:t>
            </a:r>
          </a:p>
          <a:p>
            <a:pPr>
              <a:buFontTx/>
              <a:buNone/>
            </a:pPr>
            <a:r>
              <a:rPr lang="en-US" altLang="zh-CN" sz="1800" dirty="0" smtClean="0"/>
              <a:t>            </a:t>
            </a:r>
            <a:r>
              <a:rPr lang="en-US" altLang="zh-CN" sz="1800" dirty="0" err="1" smtClean="0"/>
              <a:t>Df</a:t>
            </a:r>
            <a:r>
              <a:rPr lang="en-US" altLang="zh-CN" sz="1800" dirty="0" smtClean="0"/>
              <a:t> Sum Sq Mean Sq F value Pr(&gt;F)    </a:t>
            </a:r>
          </a:p>
          <a:p>
            <a:pPr>
              <a:buFontTx/>
              <a:buNone/>
            </a:pPr>
            <a:r>
              <a:rPr lang="en-US" altLang="zh-CN" sz="1800" dirty="0" smtClean="0"/>
              <a:t>A            3 24.321   8.107   21619 &lt;2e-16 ***</a:t>
            </a:r>
          </a:p>
          <a:p>
            <a:pPr>
              <a:buFontTx/>
              <a:buNone/>
            </a:pPr>
            <a:r>
              <a:rPr lang="en-US" altLang="zh-CN" sz="1800" dirty="0" smtClean="0"/>
              <a:t>Residuals   16  0.006   0.000                   </a:t>
            </a:r>
          </a:p>
          <a:p>
            <a:pPr>
              <a:buFontTx/>
              <a:buNone/>
            </a:pPr>
            <a:r>
              <a:rPr lang="en-US" altLang="zh-CN" sz="1800" dirty="0" smtClean="0"/>
              <a:t>---</a:t>
            </a:r>
          </a:p>
          <a:p>
            <a:pPr>
              <a:buFontTx/>
              <a:buNone/>
            </a:pPr>
            <a:r>
              <a:rPr lang="en-US" altLang="zh-CN" sz="1800" dirty="0" err="1" smtClean="0"/>
              <a:t>Signif</a:t>
            </a:r>
            <a:r>
              <a:rPr lang="en-US" altLang="zh-CN" sz="1800" dirty="0" smtClean="0"/>
              <a:t>. codes:  0 ‘***’ 0.001 ‘**’ 0.01 ‘*’ 0.05 ‘.’ 0.1 ‘ ’ 1</a:t>
            </a:r>
          </a:p>
          <a:p>
            <a:pPr>
              <a:buFontTx/>
              <a:buNone/>
            </a:pPr>
            <a:endParaRPr lang="zh-CN" altLang="en-US" sz="18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p:nvPr>
        </p:nvSpPr>
        <p:spPr/>
        <p:txBody>
          <a:bodyPr/>
          <a:lstStyle/>
          <a:p>
            <a:r>
              <a:rPr lang="zh-CN" altLang="en-US" sz="3200" b="1" smtClean="0"/>
              <a:t>要说多重比较，还是我的方法靠谱！</a:t>
            </a:r>
          </a:p>
        </p:txBody>
      </p:sp>
      <p:pic>
        <p:nvPicPr>
          <p:cNvPr id="25603" name="内容占位符 3" descr="tukey.jpg"/>
          <p:cNvPicPr>
            <a:picLocks noGrp="1" noChangeAspect="1"/>
          </p:cNvPicPr>
          <p:nvPr>
            <p:ph idx="1"/>
          </p:nvPr>
        </p:nvPicPr>
        <p:blipFill>
          <a:blip r:embed="rId3" cstate="print"/>
          <a:srcRect/>
          <a:stretch>
            <a:fillRect/>
          </a:stretch>
        </p:blipFill>
        <p:spPr>
          <a:xfrm>
            <a:off x="6689725" y="1704975"/>
            <a:ext cx="2239963" cy="2724150"/>
          </a:xfrm>
        </p:spPr>
      </p:pic>
      <p:pic>
        <p:nvPicPr>
          <p:cNvPr id="25604" name="图片 4" descr="Tukey2.jpg"/>
          <p:cNvPicPr>
            <a:picLocks noChangeAspect="1"/>
          </p:cNvPicPr>
          <p:nvPr/>
        </p:nvPicPr>
        <p:blipFill>
          <a:blip r:embed="rId4" cstate="print"/>
          <a:srcRect/>
          <a:stretch>
            <a:fillRect/>
          </a:stretch>
        </p:blipFill>
        <p:spPr bwMode="auto">
          <a:xfrm>
            <a:off x="2286000" y="1643063"/>
            <a:ext cx="2071688" cy="2787650"/>
          </a:xfrm>
          <a:prstGeom prst="rect">
            <a:avLst/>
          </a:prstGeom>
          <a:noFill/>
          <a:ln w="9525">
            <a:noFill/>
            <a:miter lim="800000"/>
            <a:headEnd/>
            <a:tailEnd/>
          </a:ln>
        </p:spPr>
      </p:pic>
      <p:pic>
        <p:nvPicPr>
          <p:cNvPr id="25605" name="图片 5" descr="Tukey_3.jpeg"/>
          <p:cNvPicPr>
            <a:picLocks noChangeAspect="1"/>
          </p:cNvPicPr>
          <p:nvPr/>
        </p:nvPicPr>
        <p:blipFill>
          <a:blip r:embed="rId5" cstate="print"/>
          <a:srcRect/>
          <a:stretch>
            <a:fillRect/>
          </a:stretch>
        </p:blipFill>
        <p:spPr bwMode="auto">
          <a:xfrm>
            <a:off x="285750" y="1643063"/>
            <a:ext cx="2041525" cy="2784475"/>
          </a:xfrm>
          <a:prstGeom prst="rect">
            <a:avLst/>
          </a:prstGeom>
          <a:noFill/>
          <a:ln w="9525">
            <a:noFill/>
            <a:miter lim="800000"/>
            <a:headEnd/>
            <a:tailEnd/>
          </a:ln>
        </p:spPr>
      </p:pic>
      <p:pic>
        <p:nvPicPr>
          <p:cNvPr id="25606" name="图片 6" descr="tukey5.jpg"/>
          <p:cNvPicPr>
            <a:picLocks noChangeAspect="1"/>
          </p:cNvPicPr>
          <p:nvPr/>
        </p:nvPicPr>
        <p:blipFill>
          <a:blip r:embed="rId6" cstate="print"/>
          <a:srcRect/>
          <a:stretch>
            <a:fillRect/>
          </a:stretch>
        </p:blipFill>
        <p:spPr bwMode="auto">
          <a:xfrm>
            <a:off x="4465638" y="1698625"/>
            <a:ext cx="2249487" cy="2730500"/>
          </a:xfrm>
          <a:prstGeom prst="rect">
            <a:avLst/>
          </a:prstGeom>
          <a:noFill/>
          <a:ln w="9525">
            <a:noFill/>
            <a:miter lim="800000"/>
            <a:headEnd/>
            <a:tailEnd/>
          </a:ln>
        </p:spPr>
      </p:pic>
      <p:sp>
        <p:nvSpPr>
          <p:cNvPr id="25607" name="矩形 7"/>
          <p:cNvSpPr>
            <a:spLocks noChangeArrowheads="1"/>
          </p:cNvSpPr>
          <p:nvPr/>
        </p:nvSpPr>
        <p:spPr bwMode="auto">
          <a:xfrm>
            <a:off x="285750" y="4857750"/>
            <a:ext cx="8501063" cy="1570038"/>
          </a:xfrm>
          <a:prstGeom prst="rect">
            <a:avLst/>
          </a:prstGeom>
          <a:noFill/>
          <a:ln w="9525">
            <a:noFill/>
            <a:miter lim="800000"/>
            <a:headEnd/>
            <a:tailEnd/>
          </a:ln>
        </p:spPr>
        <p:txBody>
          <a:bodyPr>
            <a:spAutoFit/>
          </a:bodyPr>
          <a:lstStyle/>
          <a:p>
            <a:r>
              <a:rPr lang="en-US" altLang="zh-CN"/>
              <a:t>Tukey was born in New Bedford, Massachusetts in 1915, and obtained a B.A. in 1936 and M.Sc. in 1937, in chemistry, from Brown University, before moving to Princeton University where he received a Ph.D. in mathematics.</a:t>
            </a:r>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8313" y="161925"/>
            <a:ext cx="7772400" cy="531813"/>
          </a:xfrm>
        </p:spPr>
        <p:txBody>
          <a:bodyPr/>
          <a:lstStyle/>
          <a:p>
            <a:pPr eaLnBrk="1" hangingPunct="1">
              <a:defRPr/>
            </a:pPr>
            <a:r>
              <a:rPr lang="zh-CN" altLang="en-US" sz="3600" b="1" dirty="0" smtClean="0">
                <a:effectLst>
                  <a:outerShdw blurRad="38100" dist="38100" dir="2700000" algn="tl">
                    <a:srgbClr val="000000"/>
                  </a:outerShdw>
                </a:effectLst>
                <a:latin typeface="+mn-lt"/>
                <a:ea typeface="+mn-ea"/>
                <a:cs typeface="+mn-cs"/>
              </a:rPr>
              <a:t>第</a:t>
            </a:r>
            <a:r>
              <a:rPr lang="en-US" altLang="zh-CN" sz="3600" b="1" dirty="0" smtClean="0">
                <a:effectLst>
                  <a:outerShdw blurRad="38100" dist="38100" dir="2700000" algn="tl">
                    <a:srgbClr val="000000"/>
                  </a:outerShdw>
                </a:effectLst>
                <a:latin typeface="+mn-lt"/>
                <a:ea typeface="+mn-ea"/>
                <a:cs typeface="+mn-cs"/>
              </a:rPr>
              <a:t>5</a:t>
            </a:r>
            <a:r>
              <a:rPr lang="zh-CN" altLang="en-US" sz="3600" b="1" dirty="0" smtClean="0">
                <a:effectLst>
                  <a:outerShdw blurRad="38100" dist="38100" dir="2700000" algn="tl">
                    <a:srgbClr val="000000"/>
                  </a:outerShdw>
                </a:effectLst>
                <a:latin typeface="+mn-lt"/>
                <a:ea typeface="+mn-ea"/>
                <a:cs typeface="+mn-cs"/>
              </a:rPr>
              <a:t>章   方差分析 </a:t>
            </a:r>
          </a:p>
        </p:txBody>
      </p:sp>
      <p:sp>
        <p:nvSpPr>
          <p:cNvPr id="18435" name="Rectangle 3"/>
          <p:cNvSpPr>
            <a:spLocks noGrp="1" noChangeArrowheads="1"/>
          </p:cNvSpPr>
          <p:nvPr>
            <p:ph type="body" idx="1"/>
          </p:nvPr>
        </p:nvSpPr>
        <p:spPr>
          <a:xfrm>
            <a:off x="381000" y="682625"/>
            <a:ext cx="8458200" cy="6008688"/>
          </a:xfrm>
        </p:spPr>
        <p:txBody>
          <a:bodyPr/>
          <a:lstStyle/>
          <a:p>
            <a:pPr algn="just" eaLnBrk="1" hangingPunct="1">
              <a:lnSpc>
                <a:spcPct val="80000"/>
              </a:lnSpc>
              <a:buFontTx/>
              <a:buNone/>
              <a:defRPr/>
            </a:pPr>
            <a:r>
              <a:rPr lang="en-US" altLang="zh-CN" sz="2400" b="1" dirty="0" smtClean="0">
                <a:effectLst>
                  <a:outerShdw blurRad="38100" dist="38100" dir="2700000" algn="tl">
                    <a:srgbClr val="000000"/>
                  </a:outerShdw>
                </a:effectLst>
              </a:rPr>
              <a:t>5.1</a:t>
            </a:r>
            <a:r>
              <a:rPr lang="zh-CN" altLang="en-US" sz="2400" b="1" dirty="0" smtClean="0">
                <a:effectLst>
                  <a:outerShdw blurRad="38100" dist="38100" dir="2700000" algn="tl">
                    <a:srgbClr val="000000"/>
                  </a:outerShdw>
                </a:effectLst>
              </a:rPr>
              <a:t>方差分析的意义与基本原理</a:t>
            </a:r>
            <a:r>
              <a:rPr lang="zh-CN" altLang="en-US" sz="1800" dirty="0" smtClean="0"/>
              <a:t> </a:t>
            </a:r>
            <a:r>
              <a:rPr lang="zh-CN" altLang="en-US" sz="2400" b="1" dirty="0" smtClean="0">
                <a:effectLst>
                  <a:outerShdw blurRad="38100" dist="38100" dir="2700000" algn="tl">
                    <a:srgbClr val="000000"/>
                  </a:outerShdw>
                </a:effectLst>
              </a:rPr>
              <a:t> </a:t>
            </a:r>
          </a:p>
          <a:p>
            <a:pPr algn="just" eaLnBrk="1" hangingPunct="1">
              <a:lnSpc>
                <a:spcPct val="80000"/>
              </a:lnSpc>
              <a:buFontTx/>
              <a:buNone/>
              <a:defRPr/>
            </a:pPr>
            <a:r>
              <a:rPr lang="en-US" altLang="zh-CN" sz="2400" b="1" dirty="0" smtClean="0">
                <a:effectLst>
                  <a:outerShdw blurRad="38100" dist="38100" dir="2700000" algn="tl">
                    <a:srgbClr val="000000"/>
                  </a:outerShdw>
                </a:effectLst>
              </a:rPr>
              <a:t>5.1.1</a:t>
            </a:r>
            <a:r>
              <a:rPr lang="zh-CN" altLang="en-US" sz="2400" b="1" dirty="0" smtClean="0">
                <a:effectLst>
                  <a:outerShdw blurRad="38100" dist="38100" dir="2700000" algn="tl">
                    <a:srgbClr val="000000"/>
                  </a:outerShdw>
                </a:effectLst>
              </a:rPr>
              <a:t>方差分析的意义</a:t>
            </a:r>
          </a:p>
          <a:p>
            <a:pPr algn="just" eaLnBrk="1" hangingPunct="1">
              <a:lnSpc>
                <a:spcPct val="80000"/>
              </a:lnSpc>
              <a:buFontTx/>
              <a:buNone/>
              <a:defRPr/>
            </a:pPr>
            <a:r>
              <a:rPr lang="en-US" altLang="zh-CN" sz="1800" i="1" dirty="0" smtClean="0"/>
              <a:t>u</a:t>
            </a:r>
            <a:r>
              <a:rPr lang="zh-CN" altLang="en-US" sz="1800" i="1" dirty="0" smtClean="0"/>
              <a:t>、</a:t>
            </a:r>
            <a:r>
              <a:rPr lang="en-US" altLang="zh-CN" sz="1800" i="1" dirty="0" smtClean="0"/>
              <a:t>t</a:t>
            </a:r>
            <a:r>
              <a:rPr lang="zh-CN" altLang="en-US" sz="1800" dirty="0" smtClean="0"/>
              <a:t>测验：推断两样本均数差异显著性的问题</a:t>
            </a:r>
          </a:p>
          <a:p>
            <a:pPr algn="just" eaLnBrk="1" hangingPunct="1">
              <a:lnSpc>
                <a:spcPct val="80000"/>
              </a:lnSpc>
              <a:buFontTx/>
              <a:buNone/>
              <a:defRPr/>
            </a:pPr>
            <a:r>
              <a:rPr lang="zh-CN" altLang="en-US" sz="1800" dirty="0" smtClean="0"/>
              <a:t>当样本平均数至少</a:t>
            </a:r>
            <a:r>
              <a:rPr lang="en-US" altLang="zh-CN" sz="1800" dirty="0" smtClean="0"/>
              <a:t>3</a:t>
            </a:r>
            <a:r>
              <a:rPr lang="zh-CN" altLang="en-US" sz="1800" dirty="0" smtClean="0"/>
              <a:t>个时，不能用</a:t>
            </a:r>
            <a:r>
              <a:rPr lang="en-US" altLang="zh-CN" sz="1800" i="1" dirty="0" smtClean="0"/>
              <a:t>u</a:t>
            </a:r>
            <a:r>
              <a:rPr lang="zh-CN" altLang="en-US" sz="1800" i="1" dirty="0" smtClean="0"/>
              <a:t>、</a:t>
            </a:r>
            <a:r>
              <a:rPr lang="en-US" altLang="zh-CN" sz="1800" i="1" dirty="0" smtClean="0"/>
              <a:t>t</a:t>
            </a:r>
            <a:r>
              <a:rPr lang="en-US" altLang="zh-CN" sz="1800" dirty="0" smtClean="0"/>
              <a:t> </a:t>
            </a:r>
            <a:r>
              <a:rPr lang="zh-CN" altLang="en-US" sz="1800" dirty="0" smtClean="0"/>
              <a:t>测验进行两两均数间差异显著性测验</a:t>
            </a:r>
          </a:p>
          <a:p>
            <a:pPr algn="just" eaLnBrk="1" hangingPunct="1">
              <a:lnSpc>
                <a:spcPct val="80000"/>
              </a:lnSpc>
              <a:buFontTx/>
              <a:buNone/>
              <a:defRPr/>
            </a:pPr>
            <a:r>
              <a:rPr lang="zh-CN" altLang="en-US" sz="1800" b="1" dirty="0" smtClean="0">
                <a:solidFill>
                  <a:schemeClr val="tx2"/>
                </a:solidFill>
                <a:effectLst>
                  <a:outerShdw blurRad="38100" dist="38100" dir="2700000" algn="tl">
                    <a:srgbClr val="000000"/>
                  </a:outerShdw>
                </a:effectLst>
              </a:rPr>
              <a:t>①增大计算量         </a:t>
            </a:r>
          </a:p>
          <a:p>
            <a:pPr algn="just" eaLnBrk="1" hangingPunct="1">
              <a:lnSpc>
                <a:spcPct val="80000"/>
              </a:lnSpc>
              <a:buFontTx/>
              <a:buNone/>
              <a:defRPr/>
            </a:pPr>
            <a:r>
              <a:rPr lang="zh-CN" altLang="en-US" sz="1800" dirty="0" smtClean="0"/>
              <a:t>      若</a:t>
            </a:r>
            <a:r>
              <a:rPr lang="en-US" altLang="zh-CN" sz="1800" dirty="0" smtClean="0"/>
              <a:t>k</a:t>
            </a:r>
            <a:r>
              <a:rPr lang="zh-CN" altLang="en-US" sz="1800" dirty="0" smtClean="0"/>
              <a:t>个处理，需作</a:t>
            </a:r>
            <a:r>
              <a:rPr lang="en-US" altLang="zh-CN" sz="1800" dirty="0" smtClean="0"/>
              <a:t>k(k</a:t>
            </a:r>
            <a:r>
              <a:rPr lang="zh-CN" altLang="en-US" sz="1800" dirty="0" smtClean="0"/>
              <a:t>－</a:t>
            </a:r>
            <a:r>
              <a:rPr lang="en-US" altLang="zh-CN" sz="1800" dirty="0" smtClean="0"/>
              <a:t>1) /2</a:t>
            </a:r>
            <a:r>
              <a:rPr lang="zh-CN" altLang="en-US" sz="1800" dirty="0" smtClean="0"/>
              <a:t>次</a:t>
            </a:r>
            <a:r>
              <a:rPr lang="en-US" altLang="zh-CN" sz="1800" dirty="0" smtClean="0"/>
              <a:t>t</a:t>
            </a:r>
            <a:r>
              <a:rPr lang="zh-CN" altLang="en-US" sz="1800" dirty="0" smtClean="0"/>
              <a:t>测验， 如比较</a:t>
            </a:r>
            <a:r>
              <a:rPr lang="en-US" altLang="zh-CN" sz="1800" dirty="0" smtClean="0"/>
              <a:t>8</a:t>
            </a:r>
            <a:r>
              <a:rPr lang="zh-CN" altLang="en-US" sz="1800" dirty="0" smtClean="0"/>
              <a:t>个平均数，就要进行</a:t>
            </a:r>
            <a:r>
              <a:rPr lang="en-US" altLang="zh-CN" sz="1800" dirty="0" smtClean="0"/>
              <a:t>28</a:t>
            </a:r>
            <a:r>
              <a:rPr lang="zh-CN" altLang="en-US" sz="1800" dirty="0" smtClean="0"/>
              <a:t>次测验</a:t>
            </a:r>
          </a:p>
          <a:p>
            <a:pPr algn="just" eaLnBrk="1" hangingPunct="1">
              <a:lnSpc>
                <a:spcPct val="80000"/>
              </a:lnSpc>
              <a:buFontTx/>
              <a:buNone/>
              <a:defRPr/>
            </a:pPr>
            <a:r>
              <a:rPr lang="zh-CN" altLang="en-US" sz="1800" b="1" dirty="0" smtClean="0">
                <a:solidFill>
                  <a:schemeClr val="tx2"/>
                </a:solidFill>
                <a:effectLst>
                  <a:outerShdw blurRad="38100" dist="38100" dir="2700000" algn="tl">
                    <a:srgbClr val="000000"/>
                  </a:outerShdw>
                </a:effectLst>
              </a:rPr>
              <a:t>②信息利用不充分</a:t>
            </a:r>
            <a:r>
              <a:rPr lang="zh-CN" altLang="en-US" sz="1800" dirty="0" smtClean="0"/>
              <a:t>。</a:t>
            </a:r>
          </a:p>
          <a:p>
            <a:pPr algn="just" eaLnBrk="1" hangingPunct="1">
              <a:lnSpc>
                <a:spcPct val="80000"/>
              </a:lnSpc>
              <a:buFontTx/>
              <a:buNone/>
              <a:defRPr/>
            </a:pPr>
            <a:r>
              <a:rPr lang="zh-CN" altLang="en-US" sz="1800" dirty="0" smtClean="0"/>
              <a:t> 作同一试验多个处理比较时，</a:t>
            </a:r>
            <a:r>
              <a:rPr lang="en-US" altLang="zh-CN" sz="1800" dirty="0" smtClean="0"/>
              <a:t>t</a:t>
            </a:r>
            <a:r>
              <a:rPr lang="zh-CN" altLang="en-US" sz="1800" dirty="0" smtClean="0"/>
              <a:t>测验每次只利用两组资料，未完全利用资料所提供的信息。特别是没有利用统一估计的试验误差，造成误差估计的精确性和测验的灵敏性降低，容易掩盖处理间差异的显著性。</a:t>
            </a:r>
          </a:p>
          <a:p>
            <a:pPr algn="just" eaLnBrk="1" hangingPunct="1">
              <a:lnSpc>
                <a:spcPct val="80000"/>
              </a:lnSpc>
              <a:buFontTx/>
              <a:buNone/>
              <a:defRPr/>
            </a:pPr>
            <a:r>
              <a:rPr lang="zh-CN" altLang="en-US" sz="1800" b="1" dirty="0" smtClean="0">
                <a:solidFill>
                  <a:schemeClr val="tx2"/>
                </a:solidFill>
                <a:effectLst>
                  <a:outerShdw blurRad="38100" dist="38100" dir="2700000" algn="tl">
                    <a:srgbClr val="000000"/>
                  </a:outerShdw>
                </a:effectLst>
              </a:rPr>
              <a:t>③推断的可靠性降低</a:t>
            </a:r>
            <a:r>
              <a:rPr lang="zh-CN" altLang="en-US" sz="1800" dirty="0" smtClean="0"/>
              <a:t>。</a:t>
            </a:r>
          </a:p>
          <a:p>
            <a:pPr algn="just" eaLnBrk="1" hangingPunct="1">
              <a:lnSpc>
                <a:spcPct val="80000"/>
              </a:lnSpc>
              <a:buFontTx/>
              <a:buNone/>
              <a:defRPr/>
            </a:pPr>
            <a:r>
              <a:rPr lang="zh-CN" altLang="en-US" sz="1800" dirty="0" smtClean="0"/>
              <a:t>如作</a:t>
            </a:r>
            <a:r>
              <a:rPr lang="en-US" altLang="zh-CN" sz="1800" dirty="0" smtClean="0"/>
              <a:t>5</a:t>
            </a:r>
            <a:r>
              <a:rPr lang="zh-CN" altLang="en-US" sz="1800" dirty="0" smtClean="0"/>
              <a:t>个平均数差异显著性测验，用</a:t>
            </a:r>
            <a:r>
              <a:rPr lang="en-US" altLang="zh-CN" sz="1800" i="1" dirty="0" smtClean="0"/>
              <a:t>t</a:t>
            </a:r>
            <a:r>
              <a:rPr lang="zh-CN" altLang="en-US" sz="1800" dirty="0" smtClean="0"/>
              <a:t>测验需作</a:t>
            </a:r>
            <a:r>
              <a:rPr lang="en-US" altLang="zh-CN" sz="1800" dirty="0" smtClean="0"/>
              <a:t>10</a:t>
            </a:r>
            <a:r>
              <a:rPr lang="zh-CN" altLang="en-US" sz="1800" dirty="0" smtClean="0"/>
              <a:t>次，按</a:t>
            </a:r>
            <a:r>
              <a:rPr lang="en-US" altLang="zh-CN" sz="1800" dirty="0" smtClean="0"/>
              <a:t>α=0.05</a:t>
            </a:r>
            <a:r>
              <a:rPr lang="zh-CN" altLang="en-US" sz="1800" dirty="0" smtClean="0"/>
              <a:t>测验</a:t>
            </a:r>
            <a:r>
              <a:rPr lang="en-US" altLang="zh-CN" sz="1800" dirty="0" smtClean="0"/>
              <a:t>H</a:t>
            </a:r>
            <a:r>
              <a:rPr lang="en-US" altLang="zh-CN" sz="1800" baseline="-25000" dirty="0" smtClean="0"/>
              <a:t>0</a:t>
            </a:r>
            <a:r>
              <a:rPr lang="zh-CN" altLang="en-US" sz="1800" dirty="0" smtClean="0"/>
              <a:t>，</a:t>
            </a:r>
          </a:p>
          <a:p>
            <a:pPr algn="just" eaLnBrk="1" hangingPunct="1">
              <a:lnSpc>
                <a:spcPct val="80000"/>
              </a:lnSpc>
              <a:buFontTx/>
              <a:buNone/>
              <a:defRPr/>
            </a:pPr>
            <a:r>
              <a:rPr lang="zh-CN" altLang="en-US" sz="1800" dirty="0" smtClean="0"/>
              <a:t>                          每次接受</a:t>
            </a:r>
            <a:r>
              <a:rPr lang="en-US" altLang="zh-CN" sz="1800" dirty="0" smtClean="0"/>
              <a:t>H</a:t>
            </a:r>
            <a:r>
              <a:rPr lang="en-US" altLang="zh-CN" sz="1800" baseline="-25000" dirty="0" smtClean="0"/>
              <a:t>0</a:t>
            </a:r>
            <a:r>
              <a:rPr lang="zh-CN" altLang="en-US" sz="1800" dirty="0" smtClean="0"/>
              <a:t>的概率为</a:t>
            </a:r>
            <a:r>
              <a:rPr lang="en-US" altLang="zh-CN" sz="1800" dirty="0" smtClean="0"/>
              <a:t>1</a:t>
            </a:r>
            <a:r>
              <a:rPr lang="zh-CN" altLang="en-US" sz="1800" dirty="0" smtClean="0"/>
              <a:t>－</a:t>
            </a:r>
            <a:r>
              <a:rPr lang="en-US" altLang="zh-CN" sz="1800" dirty="0" smtClean="0"/>
              <a:t>0.05=0.95</a:t>
            </a:r>
            <a:r>
              <a:rPr lang="zh-CN" altLang="en-US" sz="1800" dirty="0" smtClean="0"/>
              <a:t>，</a:t>
            </a:r>
          </a:p>
          <a:p>
            <a:pPr algn="just" eaLnBrk="1" hangingPunct="1">
              <a:lnSpc>
                <a:spcPct val="80000"/>
              </a:lnSpc>
              <a:buFontTx/>
              <a:buNone/>
              <a:defRPr/>
            </a:pPr>
            <a:r>
              <a:rPr lang="zh-CN" altLang="en-US" sz="1800" dirty="0" smtClean="0"/>
              <a:t>                          </a:t>
            </a:r>
            <a:r>
              <a:rPr lang="en-US" altLang="zh-CN" sz="1800" dirty="0" smtClean="0"/>
              <a:t>10</a:t>
            </a:r>
            <a:r>
              <a:rPr lang="zh-CN" altLang="en-US" sz="1800" dirty="0" smtClean="0"/>
              <a:t>次接受</a:t>
            </a:r>
            <a:r>
              <a:rPr lang="en-US" altLang="zh-CN" sz="1800" dirty="0" smtClean="0"/>
              <a:t>H</a:t>
            </a:r>
            <a:r>
              <a:rPr lang="en-US" altLang="zh-CN" sz="1800" baseline="-25000" dirty="0" smtClean="0"/>
              <a:t>0</a:t>
            </a:r>
            <a:r>
              <a:rPr lang="zh-CN" altLang="en-US" sz="1800" dirty="0" smtClean="0"/>
              <a:t>的概率</a:t>
            </a:r>
            <a:r>
              <a:rPr lang="en-US" altLang="zh-CN" sz="1800" dirty="0" smtClean="0"/>
              <a:t>0.95</a:t>
            </a:r>
            <a:r>
              <a:rPr lang="en-US" altLang="zh-CN" sz="1800" baseline="30000" dirty="0" smtClean="0"/>
              <a:t>10</a:t>
            </a:r>
            <a:r>
              <a:rPr lang="en-US" altLang="zh-CN" sz="1800" dirty="0" smtClean="0"/>
              <a:t>=0.6</a:t>
            </a:r>
            <a:r>
              <a:rPr lang="zh-CN" altLang="en-US" sz="1800" dirty="0" smtClean="0"/>
              <a:t>，</a:t>
            </a:r>
          </a:p>
          <a:p>
            <a:pPr algn="just" eaLnBrk="1" hangingPunct="1">
              <a:lnSpc>
                <a:spcPct val="80000"/>
              </a:lnSpc>
              <a:buFontTx/>
              <a:buNone/>
              <a:defRPr/>
            </a:pPr>
            <a:r>
              <a:rPr lang="zh-CN" altLang="en-US" sz="1800" dirty="0" smtClean="0"/>
              <a:t> 拒绝</a:t>
            </a:r>
            <a:r>
              <a:rPr lang="en-US" altLang="zh-CN" sz="1800" dirty="0" smtClean="0"/>
              <a:t>H</a:t>
            </a:r>
            <a:r>
              <a:rPr lang="en-US" altLang="zh-CN" sz="1800" baseline="-25000" dirty="0" smtClean="0"/>
              <a:t>0</a:t>
            </a:r>
            <a:r>
              <a:rPr lang="zh-CN" altLang="en-US" sz="1800" dirty="0" smtClean="0"/>
              <a:t>的概率即犯</a:t>
            </a:r>
            <a:r>
              <a:rPr lang="en-US" altLang="zh-CN" sz="1800" dirty="0" smtClean="0"/>
              <a:t>I</a:t>
            </a:r>
            <a:r>
              <a:rPr lang="zh-CN" altLang="en-US" sz="1800" dirty="0" smtClean="0"/>
              <a:t>型错误概率不是</a:t>
            </a:r>
            <a:r>
              <a:rPr lang="en-US" altLang="zh-CN" sz="1800" dirty="0" smtClean="0"/>
              <a:t>0.05</a:t>
            </a:r>
            <a:r>
              <a:rPr lang="zh-CN" altLang="en-US" sz="1800" dirty="0" smtClean="0"/>
              <a:t>，而是</a:t>
            </a:r>
            <a:r>
              <a:rPr lang="en-US" altLang="zh-CN" sz="1800" dirty="0" smtClean="0"/>
              <a:t>1</a:t>
            </a:r>
            <a:r>
              <a:rPr lang="zh-CN" altLang="en-US" sz="1800" dirty="0" smtClean="0"/>
              <a:t>－</a:t>
            </a:r>
            <a:r>
              <a:rPr lang="en-US" altLang="zh-CN" sz="1800" dirty="0" smtClean="0"/>
              <a:t>0.6=0.4</a:t>
            </a:r>
            <a:r>
              <a:rPr lang="zh-CN" altLang="en-US" sz="1800" dirty="0" smtClean="0"/>
              <a:t>。</a:t>
            </a:r>
          </a:p>
          <a:p>
            <a:pPr algn="just" eaLnBrk="1" hangingPunct="1">
              <a:lnSpc>
                <a:spcPct val="80000"/>
              </a:lnSpc>
              <a:buFontTx/>
              <a:buNone/>
              <a:defRPr/>
            </a:pPr>
            <a:r>
              <a:rPr lang="zh-CN" altLang="en-US" sz="1800" dirty="0" smtClean="0"/>
              <a:t> 犯</a:t>
            </a:r>
            <a:r>
              <a:rPr lang="en-US" altLang="zh-CN" sz="1800" dirty="0" smtClean="0"/>
              <a:t>1</a:t>
            </a:r>
            <a:r>
              <a:rPr lang="zh-CN" altLang="en-US" sz="1800" dirty="0" smtClean="0"/>
              <a:t>型错误的概率明显增大，导致对总体真值的偏高估计，即总体真值并非差异显著，但结论却是差异显著的，可能造成统计决策失误。</a:t>
            </a:r>
          </a:p>
          <a:p>
            <a:pPr algn="just" eaLnBrk="1" hangingPunct="1">
              <a:lnSpc>
                <a:spcPct val="80000"/>
              </a:lnSpc>
              <a:buFontTx/>
              <a:buNone/>
              <a:defRPr/>
            </a:pPr>
            <a:r>
              <a:rPr lang="zh-CN" altLang="en-US" sz="1800" dirty="0" smtClean="0"/>
              <a:t>在分析≥</a:t>
            </a:r>
            <a:r>
              <a:rPr lang="en-US" altLang="zh-CN" sz="1800" dirty="0" smtClean="0"/>
              <a:t>3</a:t>
            </a:r>
            <a:r>
              <a:rPr lang="zh-CN" altLang="en-US" sz="1800" dirty="0" smtClean="0"/>
              <a:t>平均数的差异显著性时，利用方差分析方法。</a:t>
            </a:r>
          </a:p>
          <a:p>
            <a:pPr algn="just" eaLnBrk="1" hangingPunct="1">
              <a:lnSpc>
                <a:spcPct val="80000"/>
              </a:lnSpc>
              <a:buFontTx/>
              <a:buNone/>
              <a:defRPr/>
            </a:pPr>
            <a:r>
              <a:rPr lang="zh-CN" altLang="en-US" sz="1800" b="1" dirty="0" smtClean="0">
                <a:solidFill>
                  <a:schemeClr val="tx2"/>
                </a:solidFill>
              </a:rPr>
              <a:t>      方差分析</a:t>
            </a:r>
            <a:r>
              <a:rPr lang="zh-CN" altLang="en-US" sz="1800" dirty="0" smtClean="0"/>
              <a:t>（</a:t>
            </a:r>
            <a:r>
              <a:rPr lang="en-US" altLang="zh-CN" sz="1800" dirty="0" smtClean="0"/>
              <a:t>analysis of variance</a:t>
            </a:r>
            <a:r>
              <a:rPr lang="zh-CN" altLang="en-US" sz="1800" dirty="0" smtClean="0"/>
              <a:t>，</a:t>
            </a:r>
            <a:r>
              <a:rPr lang="en-US" altLang="zh-CN" sz="1800" dirty="0" smtClean="0"/>
              <a:t>ANOVA</a:t>
            </a:r>
            <a:r>
              <a:rPr lang="zh-CN" altLang="en-US" sz="1800" dirty="0" smtClean="0"/>
              <a:t>）：费雪尔</a:t>
            </a:r>
            <a:r>
              <a:rPr lang="en-US" altLang="zh-CN" sz="1800" dirty="0" smtClean="0"/>
              <a:t>(</a:t>
            </a:r>
            <a:r>
              <a:rPr lang="en-US" altLang="zh-CN" sz="1800" dirty="0" err="1" smtClean="0"/>
              <a:t>R.A.Fisher</a:t>
            </a:r>
            <a:r>
              <a:rPr lang="en-US" altLang="zh-CN" sz="1800" dirty="0" smtClean="0"/>
              <a:t>)</a:t>
            </a:r>
            <a:r>
              <a:rPr lang="zh-CN" altLang="en-US" sz="1800" dirty="0" smtClean="0"/>
              <a:t>于</a:t>
            </a:r>
            <a:r>
              <a:rPr lang="en-US" altLang="zh-CN" sz="1800" dirty="0" smtClean="0"/>
              <a:t>1923</a:t>
            </a:r>
            <a:r>
              <a:rPr lang="zh-CN" altLang="en-US" sz="1800" dirty="0" smtClean="0"/>
              <a:t>年首次提出的，</a:t>
            </a:r>
            <a:r>
              <a:rPr lang="zh-CN" altLang="en-US" sz="1800" dirty="0" smtClean="0">
                <a:latin typeface="宋体" pitchFamily="2" charset="-122"/>
              </a:rPr>
              <a:t>对变异原因进行数量分析的科学。</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内容占位符 2"/>
          <p:cNvSpPr>
            <a:spLocks noGrp="1"/>
          </p:cNvSpPr>
          <p:nvPr>
            <p:ph idx="1"/>
          </p:nvPr>
        </p:nvSpPr>
        <p:spPr>
          <a:xfrm>
            <a:off x="685800" y="785813"/>
            <a:ext cx="7772400" cy="5310187"/>
          </a:xfrm>
        </p:spPr>
        <p:txBody>
          <a:bodyPr/>
          <a:lstStyle/>
          <a:p>
            <a:pPr>
              <a:buFontTx/>
              <a:buNone/>
            </a:pPr>
            <a:r>
              <a:rPr lang="en-US" altLang="zh-CN" sz="1800" dirty="0" smtClean="0"/>
              <a:t>&gt; result</a:t>
            </a:r>
          </a:p>
          <a:p>
            <a:pPr>
              <a:buFontTx/>
              <a:buNone/>
            </a:pPr>
            <a:r>
              <a:rPr lang="en-US" altLang="zh-CN" sz="1800" dirty="0" smtClean="0"/>
              <a:t>  </a:t>
            </a:r>
            <a:r>
              <a:rPr lang="en-US" altLang="zh-CN" sz="1800" dirty="0" err="1" smtClean="0"/>
              <a:t>Tukey</a:t>
            </a:r>
            <a:r>
              <a:rPr lang="en-US" altLang="zh-CN" sz="1800" dirty="0" smtClean="0"/>
              <a:t> multiple comparisons of means</a:t>
            </a:r>
          </a:p>
          <a:p>
            <a:pPr>
              <a:buFontTx/>
              <a:buNone/>
            </a:pPr>
            <a:r>
              <a:rPr lang="en-US" altLang="zh-CN" sz="1800" dirty="0" smtClean="0"/>
              <a:t>    95% family-wise confidence level</a:t>
            </a:r>
          </a:p>
          <a:p>
            <a:pPr>
              <a:buFontTx/>
              <a:buNone/>
            </a:pPr>
            <a:endParaRPr lang="en-US" altLang="zh-CN" sz="1800" dirty="0" smtClean="0"/>
          </a:p>
          <a:p>
            <a:pPr>
              <a:buFontTx/>
              <a:buNone/>
            </a:pPr>
            <a:r>
              <a:rPr lang="en-US" altLang="zh-CN" sz="1800" dirty="0" smtClean="0"/>
              <a:t>Fit: </a:t>
            </a:r>
            <a:r>
              <a:rPr lang="en-US" altLang="zh-CN" sz="1800" dirty="0" err="1" smtClean="0"/>
              <a:t>aov</a:t>
            </a:r>
            <a:r>
              <a:rPr lang="en-US" altLang="zh-CN" sz="1800" dirty="0" smtClean="0"/>
              <a:t>(formula = x ~ A, data = Hdata2)</a:t>
            </a:r>
          </a:p>
          <a:p>
            <a:pPr>
              <a:buFontTx/>
              <a:buNone/>
            </a:pPr>
            <a:endParaRPr lang="en-US" altLang="zh-CN" sz="1800" dirty="0" smtClean="0"/>
          </a:p>
          <a:p>
            <a:pPr>
              <a:buFontTx/>
              <a:buNone/>
            </a:pPr>
            <a:r>
              <a:rPr lang="en-US" altLang="zh-CN" sz="1800" dirty="0" smtClean="0"/>
              <a:t>$A</a:t>
            </a:r>
          </a:p>
          <a:p>
            <a:pPr>
              <a:buFontTx/>
              <a:buNone/>
            </a:pPr>
            <a:r>
              <a:rPr lang="en-US" altLang="zh-CN" sz="1800" dirty="0" smtClean="0"/>
              <a:t>    diff       </a:t>
            </a:r>
            <a:r>
              <a:rPr lang="en-US" altLang="zh-CN" sz="1800" dirty="0" err="1" smtClean="0"/>
              <a:t>lwr</a:t>
            </a:r>
            <a:r>
              <a:rPr lang="en-US" altLang="zh-CN" sz="1800" dirty="0" smtClean="0"/>
              <a:t>       </a:t>
            </a:r>
            <a:r>
              <a:rPr lang="en-US" altLang="zh-CN" sz="1800" dirty="0" err="1" smtClean="0"/>
              <a:t>upr</a:t>
            </a:r>
            <a:r>
              <a:rPr lang="en-US" altLang="zh-CN" sz="1800" dirty="0" smtClean="0"/>
              <a:t> p </a:t>
            </a:r>
            <a:r>
              <a:rPr lang="en-US" altLang="zh-CN" sz="1800" dirty="0" err="1" smtClean="0"/>
              <a:t>adj</a:t>
            </a:r>
            <a:endParaRPr lang="en-US" altLang="zh-CN" sz="1800" dirty="0" smtClean="0"/>
          </a:p>
          <a:p>
            <a:pPr>
              <a:buFontTx/>
              <a:buNone/>
            </a:pPr>
            <a:r>
              <a:rPr lang="en-US" altLang="zh-CN" sz="1800" dirty="0" smtClean="0"/>
              <a:t>2-1 0.40 0.3649598 0.4350402     0</a:t>
            </a:r>
          </a:p>
          <a:p>
            <a:pPr>
              <a:buFontTx/>
              <a:buNone/>
            </a:pPr>
            <a:r>
              <a:rPr lang="en-US" altLang="zh-CN" sz="1800" dirty="0" smtClean="0"/>
              <a:t>3-1 1.60 1.5649598 1.6350402     0</a:t>
            </a:r>
          </a:p>
          <a:p>
            <a:pPr>
              <a:buFontTx/>
              <a:buNone/>
            </a:pPr>
            <a:r>
              <a:rPr lang="en-US" altLang="zh-CN" sz="1800" dirty="0" smtClean="0"/>
              <a:t>4-1 2.82 2.7849598 2.8550402     0</a:t>
            </a:r>
          </a:p>
          <a:p>
            <a:pPr>
              <a:buFontTx/>
              <a:buNone/>
            </a:pPr>
            <a:r>
              <a:rPr lang="en-US" altLang="zh-CN" sz="1800" dirty="0" smtClean="0"/>
              <a:t>3-2 1.20 1.1649598 1.2350402     0</a:t>
            </a:r>
          </a:p>
          <a:p>
            <a:pPr>
              <a:buFontTx/>
              <a:buNone/>
            </a:pPr>
            <a:r>
              <a:rPr lang="en-US" altLang="zh-CN" sz="1800" dirty="0" smtClean="0"/>
              <a:t>4-2 2.42 2.3849598 2.4550402     0</a:t>
            </a:r>
          </a:p>
          <a:p>
            <a:pPr>
              <a:buFontTx/>
              <a:buNone/>
            </a:pPr>
            <a:r>
              <a:rPr lang="en-US" altLang="zh-CN" sz="1800" dirty="0" smtClean="0"/>
              <a:t>4-3 1.22 1.1849598 1.2550402     0</a:t>
            </a:r>
          </a:p>
          <a:p>
            <a:endParaRPr lang="zh-CN" alt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1124744"/>
            <a:ext cx="8208912" cy="5262979"/>
          </a:xfrm>
          <a:prstGeom prst="rect">
            <a:avLst/>
          </a:prstGeom>
        </p:spPr>
        <p:txBody>
          <a:bodyPr wrap="square">
            <a:spAutoFit/>
          </a:bodyPr>
          <a:lstStyle/>
          <a:p>
            <a:pPr>
              <a:buFont typeface="Wingdings" pitchFamily="2" charset="2"/>
              <a:buChar char="u"/>
            </a:pPr>
            <a:r>
              <a:rPr lang="zh-CN" altLang="en-US" dirty="0" smtClean="0"/>
              <a:t>在方差分析的</a:t>
            </a:r>
            <a:r>
              <a:rPr lang="en-US" altLang="zh-CN" dirty="0" smtClean="0"/>
              <a:t>F</a:t>
            </a:r>
            <a:r>
              <a:rPr lang="zh-CN" altLang="en-US" dirty="0" smtClean="0"/>
              <a:t>检验中，是以各个实验组内总体方差齐性为前提的，因此，按理应该在方差分析之前，要对各个实验组内的总体方差先进行齐性检验。</a:t>
            </a:r>
            <a:endParaRPr lang="en-US" altLang="zh-CN" dirty="0" smtClean="0"/>
          </a:p>
          <a:p>
            <a:endParaRPr lang="en-US" altLang="zh-CN" dirty="0" smtClean="0"/>
          </a:p>
          <a:p>
            <a:pPr>
              <a:buFont typeface="Wingdings" pitchFamily="2" charset="2"/>
              <a:buChar char="u"/>
            </a:pPr>
            <a:r>
              <a:rPr lang="zh-CN" altLang="en-US" dirty="0" smtClean="0"/>
              <a:t>如果各个实验组内总体方差为齐性，而且经过</a:t>
            </a:r>
            <a:r>
              <a:rPr lang="en-US" altLang="zh-CN" dirty="0" smtClean="0"/>
              <a:t>F</a:t>
            </a:r>
            <a:r>
              <a:rPr lang="zh-CN" altLang="en-US" dirty="0" smtClean="0"/>
              <a:t>检验所得多个样本所属总体平均数差异显著，这时才可以将多个样本所属总体平均数的差异归因于各种实验处理的不同所致；如果各个总体方差不齐，那么经过</a:t>
            </a:r>
            <a:r>
              <a:rPr lang="en-US" altLang="zh-CN" dirty="0" smtClean="0"/>
              <a:t>F</a:t>
            </a:r>
            <a:r>
              <a:rPr lang="zh-CN" altLang="en-US" dirty="0" smtClean="0"/>
              <a:t>检验所得多个样本所属总体平均数差异显著的结果，可能有一部分归因于各个实验组内总体方差不同所致。</a:t>
            </a:r>
          </a:p>
          <a:p>
            <a:endParaRPr lang="en-US" altLang="zh-CN" dirty="0" smtClean="0"/>
          </a:p>
          <a:p>
            <a:pPr>
              <a:buFont typeface="Wingdings" pitchFamily="2" charset="2"/>
              <a:buChar char="u"/>
            </a:pPr>
            <a:r>
              <a:rPr lang="zh-CN" altLang="en-US" dirty="0" smtClean="0"/>
              <a:t>简单地说就是在进行两组或多组数据进行比较时，先要使各组数据符合正态分布，另外就是要使各组数据的方差相等（齐性）。</a:t>
            </a:r>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42910" y="2071678"/>
            <a:ext cx="8186857" cy="2923877"/>
          </a:xfrm>
          <a:prstGeom prst="rect">
            <a:avLst/>
          </a:prstGeom>
        </p:spPr>
        <p:txBody>
          <a:bodyPr wrap="none">
            <a:spAutoFit/>
          </a:bodyPr>
          <a:lstStyle/>
          <a:p>
            <a:r>
              <a:rPr lang="zh-CN" altLang="en-US" dirty="0" smtClean="0"/>
              <a:t>如果通过正态性检验和方差齐性检验有些组的数据不满足</a:t>
            </a:r>
            <a:endParaRPr lang="en-US" altLang="zh-CN" dirty="0" smtClean="0"/>
          </a:p>
          <a:p>
            <a:r>
              <a:rPr lang="zh-CN" altLang="en-US" dirty="0" smtClean="0"/>
              <a:t>怎么办？答案是用非参数检验方法来做检验。</a:t>
            </a:r>
            <a:endParaRPr lang="en-US" altLang="zh-CN" dirty="0" smtClean="0"/>
          </a:p>
          <a:p>
            <a:r>
              <a:rPr lang="zh-CN" altLang="en-US" dirty="0" smtClean="0"/>
              <a:t>非参数检验不要求总体有正态性，也不要求方差齐性。</a:t>
            </a:r>
            <a:endParaRPr lang="en-US" altLang="zh-CN" dirty="0" smtClean="0"/>
          </a:p>
          <a:p>
            <a:r>
              <a:rPr lang="zh-CN" altLang="en-US" dirty="0" smtClean="0"/>
              <a:t>用什么非参数检验方法来做方差分析？</a:t>
            </a:r>
            <a:endParaRPr lang="en-US" altLang="zh-CN" dirty="0" smtClean="0"/>
          </a:p>
          <a:p>
            <a:r>
              <a:rPr lang="zh-CN" altLang="en-US" dirty="0" smtClean="0"/>
              <a:t>现在这里介绍一种：</a:t>
            </a:r>
            <a:endParaRPr lang="en-US" altLang="zh-CN" dirty="0" smtClean="0"/>
          </a:p>
          <a:p>
            <a:endParaRPr lang="en-US" altLang="zh-CN" dirty="0" smtClean="0"/>
          </a:p>
          <a:p>
            <a:r>
              <a:rPr lang="en-US" altLang="zh-CN" sz="4000" dirty="0" err="1" smtClean="0">
                <a:solidFill>
                  <a:srgbClr val="FF0000"/>
                </a:solidFill>
              </a:rPr>
              <a:t>Kruskal</a:t>
            </a:r>
            <a:r>
              <a:rPr lang="en-US" altLang="zh-CN" sz="4000" dirty="0" smtClean="0">
                <a:solidFill>
                  <a:srgbClr val="FF0000"/>
                </a:solidFill>
              </a:rPr>
              <a:t>-Wallis</a:t>
            </a:r>
            <a:r>
              <a:rPr lang="zh-CN" altLang="en-US" sz="4000" dirty="0" smtClean="0">
                <a:solidFill>
                  <a:srgbClr val="FF0000"/>
                </a:solidFill>
              </a:rPr>
              <a:t>检验</a:t>
            </a:r>
            <a:endParaRPr lang="zh-CN" altLang="en-US" sz="4000"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3" cstate="print"/>
          <a:srcRect/>
          <a:stretch>
            <a:fillRect/>
          </a:stretch>
        </p:blipFill>
        <p:spPr bwMode="auto">
          <a:xfrm>
            <a:off x="785786" y="142852"/>
            <a:ext cx="7358114" cy="2143140"/>
          </a:xfrm>
          <a:prstGeom prst="rect">
            <a:avLst/>
          </a:prstGeom>
          <a:noFill/>
          <a:ln w="9525">
            <a:noFill/>
            <a:miter lim="800000"/>
            <a:headEnd/>
            <a:tailEnd/>
          </a:ln>
        </p:spPr>
      </p:pic>
      <p:sp>
        <p:nvSpPr>
          <p:cNvPr id="3" name="矩形 2"/>
          <p:cNvSpPr/>
          <p:nvPr/>
        </p:nvSpPr>
        <p:spPr>
          <a:xfrm>
            <a:off x="571472" y="2428868"/>
            <a:ext cx="8072494" cy="1569660"/>
          </a:xfrm>
          <a:prstGeom prst="rect">
            <a:avLst/>
          </a:prstGeom>
        </p:spPr>
        <p:txBody>
          <a:bodyPr wrap="square">
            <a:spAutoFit/>
          </a:bodyPr>
          <a:lstStyle/>
          <a:p>
            <a:pPr>
              <a:buFontTx/>
              <a:buNone/>
            </a:pPr>
            <a:r>
              <a:rPr lang="en-US" altLang="zh-CN" dirty="0" smtClean="0">
                <a:solidFill>
                  <a:srgbClr val="FFFF00"/>
                </a:solidFill>
              </a:rPr>
              <a:t>x=c(2.13,2.16,2.14,2.13,2.14,2.56,2.57,2.52,2.5,2.55,3.75,3.76,3.72,3.73,3.74,4.98,4.97,4.94,4.95,4.96)</a:t>
            </a:r>
          </a:p>
          <a:p>
            <a:pPr>
              <a:buFontTx/>
              <a:buNone/>
            </a:pPr>
            <a:r>
              <a:rPr lang="en-US" altLang="zh-CN" dirty="0" smtClean="0">
                <a:solidFill>
                  <a:srgbClr val="FFFF00"/>
                </a:solidFill>
              </a:rPr>
              <a:t>b&lt;-</a:t>
            </a:r>
            <a:r>
              <a:rPr lang="en-US" altLang="zh-CN" dirty="0" err="1" smtClean="0">
                <a:solidFill>
                  <a:srgbClr val="FFFF00"/>
                </a:solidFill>
              </a:rPr>
              <a:t>data.frame</a:t>
            </a:r>
            <a:r>
              <a:rPr lang="en-US" altLang="zh-CN" dirty="0" smtClean="0">
                <a:solidFill>
                  <a:srgbClr val="FFFF00"/>
                </a:solidFill>
              </a:rPr>
              <a:t>(x, A=</a:t>
            </a:r>
            <a:r>
              <a:rPr lang="en-US" altLang="zh-CN" dirty="0" err="1" smtClean="0">
                <a:solidFill>
                  <a:srgbClr val="FFFF00"/>
                </a:solidFill>
              </a:rPr>
              <a:t>gl</a:t>
            </a:r>
            <a:r>
              <a:rPr lang="en-US" altLang="zh-CN" dirty="0" smtClean="0">
                <a:solidFill>
                  <a:srgbClr val="FFFF00"/>
                </a:solidFill>
              </a:rPr>
              <a:t>(4,5,20))</a:t>
            </a:r>
          </a:p>
          <a:p>
            <a:pPr>
              <a:buFontTx/>
              <a:buNone/>
            </a:pPr>
            <a:r>
              <a:rPr lang="en-US" altLang="zh-CN" dirty="0" err="1" smtClean="0">
                <a:solidFill>
                  <a:srgbClr val="FFFF00"/>
                </a:solidFill>
              </a:rPr>
              <a:t>kruskal.test</a:t>
            </a:r>
            <a:r>
              <a:rPr lang="en-US" altLang="zh-CN" dirty="0" smtClean="0">
                <a:solidFill>
                  <a:srgbClr val="FFFF00"/>
                </a:solidFill>
              </a:rPr>
              <a:t>(</a:t>
            </a:r>
            <a:r>
              <a:rPr lang="en-US" altLang="zh-CN" dirty="0" err="1" smtClean="0">
                <a:solidFill>
                  <a:srgbClr val="FFFF00"/>
                </a:solidFill>
              </a:rPr>
              <a:t>x~A,data</a:t>
            </a:r>
            <a:r>
              <a:rPr lang="en-US" altLang="zh-CN" dirty="0" smtClean="0">
                <a:solidFill>
                  <a:srgbClr val="FFFF00"/>
                </a:solidFill>
              </a:rPr>
              <a:t>=b)</a:t>
            </a:r>
            <a:endParaRPr lang="zh-CN" altLang="en-US" dirty="0"/>
          </a:p>
        </p:txBody>
      </p:sp>
      <p:sp>
        <p:nvSpPr>
          <p:cNvPr id="5" name="矩形 4"/>
          <p:cNvSpPr/>
          <p:nvPr/>
        </p:nvSpPr>
        <p:spPr>
          <a:xfrm>
            <a:off x="1000100" y="4143380"/>
            <a:ext cx="5857900" cy="2246769"/>
          </a:xfrm>
          <a:prstGeom prst="rect">
            <a:avLst/>
          </a:prstGeom>
        </p:spPr>
        <p:txBody>
          <a:bodyPr wrap="square">
            <a:spAutoFit/>
          </a:bodyPr>
          <a:lstStyle/>
          <a:p>
            <a:r>
              <a:rPr lang="en-US" altLang="zh-CN" sz="2000" dirty="0" smtClean="0"/>
              <a:t>&gt; </a:t>
            </a:r>
            <a:r>
              <a:rPr lang="en-US" altLang="zh-CN" sz="2000" dirty="0" err="1" smtClean="0"/>
              <a:t>kruskal.test</a:t>
            </a:r>
            <a:r>
              <a:rPr lang="en-US" altLang="zh-CN" sz="2000" dirty="0" smtClean="0"/>
              <a:t>(</a:t>
            </a:r>
            <a:r>
              <a:rPr lang="en-US" altLang="zh-CN" sz="2000" dirty="0" err="1" smtClean="0"/>
              <a:t>x~A,data</a:t>
            </a:r>
            <a:r>
              <a:rPr lang="en-US" altLang="zh-CN" sz="2000" dirty="0" smtClean="0"/>
              <a:t>=b)</a:t>
            </a:r>
          </a:p>
          <a:p>
            <a:endParaRPr lang="en-US" altLang="zh-CN" sz="2000" dirty="0" smtClean="0"/>
          </a:p>
          <a:p>
            <a:r>
              <a:rPr lang="en-US" altLang="zh-CN" sz="2000" dirty="0" smtClean="0"/>
              <a:t>        </a:t>
            </a:r>
            <a:r>
              <a:rPr lang="en-US" altLang="zh-CN" sz="2000" dirty="0" err="1" smtClean="0"/>
              <a:t>Kruskal</a:t>
            </a:r>
            <a:r>
              <a:rPr lang="en-US" altLang="zh-CN" sz="2000" dirty="0" smtClean="0"/>
              <a:t>-Wallis rank sum test</a:t>
            </a:r>
          </a:p>
          <a:p>
            <a:endParaRPr lang="en-US" altLang="zh-CN" sz="2000" dirty="0" smtClean="0"/>
          </a:p>
          <a:p>
            <a:r>
              <a:rPr lang="en-US" altLang="zh-CN" sz="2000" dirty="0" smtClean="0"/>
              <a:t>data:  x by A</a:t>
            </a:r>
          </a:p>
          <a:p>
            <a:r>
              <a:rPr lang="en-US" altLang="zh-CN" sz="2000" dirty="0" err="1" smtClean="0"/>
              <a:t>Kruskal</a:t>
            </a:r>
            <a:r>
              <a:rPr lang="en-US" altLang="zh-CN" sz="2000" dirty="0" smtClean="0"/>
              <a:t>-Wallis chi-squared = 17.884, </a:t>
            </a:r>
            <a:r>
              <a:rPr lang="en-US" altLang="zh-CN" sz="2000" dirty="0" err="1" smtClean="0"/>
              <a:t>df</a:t>
            </a:r>
            <a:r>
              <a:rPr lang="en-US" altLang="zh-CN" sz="2000" dirty="0" smtClean="0"/>
              <a:t> = 3, p-value = 0.0004647</a:t>
            </a:r>
            <a:endParaRPr lang="zh-CN" altLang="en-US" sz="2000" dirty="0"/>
          </a:p>
        </p:txBody>
      </p:sp>
      <p:sp>
        <p:nvSpPr>
          <p:cNvPr id="6" name="矩形 5"/>
          <p:cNvSpPr/>
          <p:nvPr/>
        </p:nvSpPr>
        <p:spPr>
          <a:xfrm>
            <a:off x="4429124" y="3714752"/>
            <a:ext cx="4262705" cy="830997"/>
          </a:xfrm>
          <a:prstGeom prst="rect">
            <a:avLst/>
          </a:prstGeom>
        </p:spPr>
        <p:txBody>
          <a:bodyPr wrap="none">
            <a:spAutoFit/>
          </a:bodyPr>
          <a:lstStyle/>
          <a:p>
            <a:r>
              <a:rPr lang="en-US" altLang="zh-CN" dirty="0" smtClean="0">
                <a:solidFill>
                  <a:srgbClr val="FFFF00"/>
                </a:solidFill>
              </a:rPr>
              <a:t> </a:t>
            </a:r>
            <a:r>
              <a:rPr lang="zh-CN" altLang="en-US" dirty="0" smtClean="0">
                <a:solidFill>
                  <a:srgbClr val="FF0000"/>
                </a:solidFill>
              </a:rPr>
              <a:t>但遗憾的是，非参数检验不能</a:t>
            </a:r>
            <a:endParaRPr lang="en-US" altLang="zh-CN" dirty="0" smtClean="0">
              <a:solidFill>
                <a:srgbClr val="FF0000"/>
              </a:solidFill>
            </a:endParaRPr>
          </a:p>
          <a:p>
            <a:r>
              <a:rPr lang="zh-CN" altLang="en-US" dirty="0" smtClean="0">
                <a:solidFill>
                  <a:srgbClr val="FF0000"/>
                </a:solidFill>
              </a:rPr>
              <a:t>进一步做多重比较！！</a:t>
            </a:r>
            <a:endParaRPr lang="zh-CN" altLang="en-US"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0"/>
            <a:ext cx="8915400" cy="1143000"/>
          </a:xfrm>
        </p:spPr>
        <p:txBody>
          <a:bodyPr/>
          <a:lstStyle/>
          <a:p>
            <a:pPr algn="l" eaLnBrk="1" hangingPunct="1"/>
            <a:r>
              <a:rPr lang="en-US" altLang="zh-CN" sz="2000" smtClean="0">
                <a:solidFill>
                  <a:schemeClr val="tx1"/>
                </a:solidFill>
              </a:rPr>
              <a:t>2</a:t>
            </a:r>
            <a:r>
              <a:rPr lang="zh-CN" altLang="en-US" sz="2000" smtClean="0">
                <a:solidFill>
                  <a:schemeClr val="tx1"/>
                </a:solidFill>
              </a:rPr>
              <a:t>）最小显著极差法（</a:t>
            </a:r>
            <a:r>
              <a:rPr lang="en-US" altLang="zh-CN" sz="2000" smtClean="0">
                <a:solidFill>
                  <a:schemeClr val="tx1"/>
                </a:solidFill>
              </a:rPr>
              <a:t>LSR</a:t>
            </a:r>
            <a:r>
              <a:rPr lang="zh-CN" altLang="en-US" sz="2000" smtClean="0">
                <a:solidFill>
                  <a:schemeClr val="tx1"/>
                </a:solidFill>
              </a:rPr>
              <a:t>法）</a:t>
            </a:r>
            <a:br>
              <a:rPr lang="zh-CN" altLang="en-US" sz="2000" smtClean="0">
                <a:solidFill>
                  <a:schemeClr val="tx1"/>
                </a:solidFill>
              </a:rPr>
            </a:br>
            <a:r>
              <a:rPr lang="zh-CN" altLang="en-US" sz="2000" smtClean="0">
                <a:solidFill>
                  <a:schemeClr val="tx1"/>
                </a:solidFill>
              </a:rPr>
              <a:t>      最小显著极差法（</a:t>
            </a:r>
            <a:r>
              <a:rPr lang="en-US" altLang="zh-CN" sz="2000" smtClean="0">
                <a:solidFill>
                  <a:schemeClr val="tx1"/>
                </a:solidFill>
              </a:rPr>
              <a:t>least significant ranges</a:t>
            </a:r>
            <a:r>
              <a:rPr lang="zh-CN" altLang="en-US" sz="2000" smtClean="0">
                <a:solidFill>
                  <a:schemeClr val="tx1"/>
                </a:solidFill>
              </a:rPr>
              <a:t>）是比较</a:t>
            </a:r>
            <a:r>
              <a:rPr lang="en-US" altLang="zh-CN" sz="2000" i="1" smtClean="0">
                <a:solidFill>
                  <a:schemeClr val="tx1"/>
                </a:solidFill>
              </a:rPr>
              <a:t>k</a:t>
            </a:r>
            <a:r>
              <a:rPr lang="zh-CN" altLang="en-US" sz="2000" smtClean="0">
                <a:solidFill>
                  <a:schemeClr val="tx1"/>
                </a:solidFill>
              </a:rPr>
              <a:t>个处理平均数的有序排列中两极端平均数间的差异显著性。 </a:t>
            </a:r>
          </a:p>
        </p:txBody>
      </p:sp>
      <p:pic>
        <p:nvPicPr>
          <p:cNvPr id="27651" name="Picture 3"/>
          <p:cNvPicPr>
            <a:picLocks noChangeAspect="1" noChangeArrowheads="1"/>
          </p:cNvPicPr>
          <p:nvPr/>
        </p:nvPicPr>
        <p:blipFill>
          <a:blip r:embed="rId3" cstate="print"/>
          <a:srcRect l="7001" t="17999" r="8000" b="14000"/>
          <a:stretch>
            <a:fillRect/>
          </a:stretch>
        </p:blipFill>
        <p:spPr bwMode="auto">
          <a:xfrm>
            <a:off x="0" y="1066800"/>
            <a:ext cx="91440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cstate="print"/>
          <a:srcRect l="13000" t="17999" r="16000" b="24667"/>
          <a:stretch>
            <a:fillRect/>
          </a:stretch>
        </p:blipFill>
        <p:spPr bwMode="auto">
          <a:xfrm>
            <a:off x="0" y="685800"/>
            <a:ext cx="9144000" cy="553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304800"/>
            <a:ext cx="7772400" cy="304800"/>
          </a:xfrm>
        </p:spPr>
        <p:txBody>
          <a:bodyPr/>
          <a:lstStyle/>
          <a:p>
            <a:pPr algn="just" eaLnBrk="1" hangingPunct="1"/>
            <a:r>
              <a:rPr lang="en-US" altLang="zh-CN" sz="2000" b="1" smtClean="0">
                <a:solidFill>
                  <a:schemeClr val="tx1"/>
                </a:solidFill>
              </a:rPr>
              <a:t>3</a:t>
            </a:r>
            <a:r>
              <a:rPr lang="zh-CN" altLang="en-US" sz="2000" b="1" smtClean="0">
                <a:solidFill>
                  <a:schemeClr val="tx1"/>
                </a:solidFill>
                <a:latin typeface="宋体" pitchFamily="2" charset="-122"/>
              </a:rPr>
              <a:t>）对照比较法</a:t>
            </a:r>
            <a:r>
              <a:rPr lang="zh-CN" altLang="en-US" sz="2000" b="1" smtClean="0">
                <a:solidFill>
                  <a:schemeClr val="tx1"/>
                </a:solidFill>
              </a:rPr>
              <a:t> </a:t>
            </a:r>
          </a:p>
        </p:txBody>
      </p:sp>
      <p:sp>
        <p:nvSpPr>
          <p:cNvPr id="33795" name="Text Box 3"/>
          <p:cNvSpPr txBox="1">
            <a:spLocks noChangeArrowheads="1"/>
          </p:cNvSpPr>
          <p:nvPr/>
        </p:nvSpPr>
        <p:spPr bwMode="auto">
          <a:xfrm>
            <a:off x="228600" y="609600"/>
            <a:ext cx="8610600" cy="1311275"/>
          </a:xfrm>
          <a:prstGeom prst="rect">
            <a:avLst/>
          </a:prstGeom>
          <a:noFill/>
          <a:ln w="9525">
            <a:noFill/>
            <a:miter lim="800000"/>
            <a:headEnd/>
            <a:tailEnd/>
          </a:ln>
          <a:effectLst/>
        </p:spPr>
        <p:txBody>
          <a:bodyPr>
            <a:spAutoFit/>
          </a:bodyPr>
          <a:lstStyle/>
          <a:p>
            <a:pPr algn="just">
              <a:defRPr/>
            </a:pPr>
            <a:r>
              <a:rPr lang="zh-CN" altLang="en-US" sz="2000" b="1">
                <a:effectLst>
                  <a:outerShdw blurRad="38100" dist="38100" dir="2700000" algn="tl">
                    <a:srgbClr val="000000"/>
                  </a:outerShdw>
                </a:effectLst>
                <a:latin typeface="宋体" pitchFamily="2" charset="-122"/>
              </a:rPr>
              <a:t>对照比较法</a:t>
            </a:r>
            <a:r>
              <a:rPr lang="zh-CN" altLang="en-US" sz="2000">
                <a:latin typeface="宋体" pitchFamily="2" charset="-122"/>
              </a:rPr>
              <a:t>就是判断每一个处理组和对照组间差异显著性的方法。</a:t>
            </a:r>
            <a:endParaRPr lang="zh-CN" altLang="en-US" sz="2000"/>
          </a:p>
          <a:p>
            <a:pPr>
              <a:defRPr/>
            </a:pPr>
            <a:r>
              <a:rPr lang="zh-CN" altLang="en-US" sz="2000">
                <a:latin typeface="宋体" pitchFamily="2" charset="-122"/>
              </a:rPr>
              <a:t>在许多试验中，并不是处理间相互比较，而是每一处理组同时和对照组分别进行比较。对于这样的试验，可用对照比较法进行差异显著性分析，又称顿纳特（</a:t>
            </a:r>
            <a:r>
              <a:rPr lang="en-US" altLang="zh-CN" sz="2000">
                <a:latin typeface="宋体" pitchFamily="2" charset="-122"/>
              </a:rPr>
              <a:t>Dunnett</a:t>
            </a:r>
            <a:r>
              <a:rPr lang="zh-CN" altLang="en-US" sz="2000">
                <a:latin typeface="宋体" pitchFamily="2" charset="-122"/>
              </a:rPr>
              <a:t>）法。</a:t>
            </a:r>
            <a:r>
              <a:rPr lang="zh-CN" altLang="en-US" sz="2000"/>
              <a:t> </a:t>
            </a:r>
          </a:p>
        </p:txBody>
      </p:sp>
      <p:pic>
        <p:nvPicPr>
          <p:cNvPr id="33796" name="Picture 4"/>
          <p:cNvPicPr>
            <a:picLocks noChangeAspect="1" noChangeArrowheads="1"/>
          </p:cNvPicPr>
          <p:nvPr/>
        </p:nvPicPr>
        <p:blipFill>
          <a:blip r:embed="rId3" cstate="print"/>
          <a:srcRect l="8000" t="24667" r="12000" b="27333"/>
          <a:stretch>
            <a:fillRect/>
          </a:stretch>
        </p:blipFill>
        <p:spPr bwMode="auto">
          <a:xfrm>
            <a:off x="304800" y="2209800"/>
            <a:ext cx="8534400" cy="3840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37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print"/>
          <a:srcRect l="6992" t="27342" r="9023" b="42021"/>
          <a:stretch>
            <a:fillRect/>
          </a:stretch>
        </p:blipFill>
        <p:spPr bwMode="auto">
          <a:xfrm>
            <a:off x="228600" y="0"/>
            <a:ext cx="8780463" cy="2401888"/>
          </a:xfrm>
          <a:prstGeom prst="rect">
            <a:avLst/>
          </a:prstGeom>
          <a:noFill/>
          <a:ln w="9525">
            <a:noFill/>
            <a:miter lim="800000"/>
            <a:headEnd/>
            <a:tailEnd/>
          </a:ln>
        </p:spPr>
      </p:pic>
      <p:pic>
        <p:nvPicPr>
          <p:cNvPr id="34819" name="Picture 3"/>
          <p:cNvPicPr>
            <a:picLocks noChangeAspect="1" noChangeArrowheads="1"/>
          </p:cNvPicPr>
          <p:nvPr/>
        </p:nvPicPr>
        <p:blipFill>
          <a:blip r:embed="rId4" cstate="print"/>
          <a:srcRect l="6992" t="31311" r="21021" b="29988"/>
          <a:stretch>
            <a:fillRect/>
          </a:stretch>
        </p:blipFill>
        <p:spPr bwMode="auto">
          <a:xfrm>
            <a:off x="230188" y="2817813"/>
            <a:ext cx="8761412" cy="35321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48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8600" y="304800"/>
            <a:ext cx="7772400" cy="304800"/>
          </a:xfrm>
        </p:spPr>
        <p:txBody>
          <a:bodyPr/>
          <a:lstStyle/>
          <a:p>
            <a:pPr algn="just" eaLnBrk="1" hangingPunct="1"/>
            <a:r>
              <a:rPr lang="en-US" altLang="zh-CN" sz="2000" b="1" smtClean="0">
                <a:solidFill>
                  <a:schemeClr val="tx1"/>
                </a:solidFill>
              </a:rPr>
              <a:t>5.1.2.5.2  </a:t>
            </a:r>
            <a:r>
              <a:rPr lang="zh-CN" altLang="en-US" sz="2000" b="1" smtClean="0">
                <a:solidFill>
                  <a:schemeClr val="tx1"/>
                </a:solidFill>
                <a:latin typeface="宋体" pitchFamily="2" charset="-122"/>
              </a:rPr>
              <a:t>多重比较结果的表示</a:t>
            </a:r>
            <a:r>
              <a:rPr lang="zh-CN" altLang="en-US" sz="2000" b="1" smtClean="0">
                <a:solidFill>
                  <a:schemeClr val="tx1"/>
                </a:solidFill>
              </a:rPr>
              <a:t> </a:t>
            </a:r>
          </a:p>
        </p:txBody>
      </p:sp>
      <p:sp>
        <p:nvSpPr>
          <p:cNvPr id="31747" name="Text Box 3"/>
          <p:cNvSpPr txBox="1">
            <a:spLocks noChangeArrowheads="1"/>
          </p:cNvSpPr>
          <p:nvPr/>
        </p:nvSpPr>
        <p:spPr bwMode="auto">
          <a:xfrm>
            <a:off x="179388" y="685800"/>
            <a:ext cx="8915400" cy="5883275"/>
          </a:xfrm>
          <a:prstGeom prst="rect">
            <a:avLst/>
          </a:prstGeom>
          <a:noFill/>
          <a:ln w="9525">
            <a:noFill/>
            <a:miter lim="800000"/>
            <a:headEnd/>
            <a:tailEnd/>
          </a:ln>
        </p:spPr>
        <p:txBody>
          <a:bodyPr>
            <a:spAutoFit/>
          </a:bodyPr>
          <a:lstStyle/>
          <a:p>
            <a:pPr algn="just"/>
            <a:r>
              <a:rPr lang="zh-CN" altLang="en-US" sz="2000"/>
              <a:t>表示多重比较结果的方法，常用的有三角形法和标字母法。</a:t>
            </a:r>
          </a:p>
          <a:p>
            <a:pPr algn="just"/>
            <a:r>
              <a:rPr lang="zh-CN" altLang="en-US" sz="2000"/>
              <a:t>① 三角形法：直接在平均数多重比较表上标记比较结果。因多重比较表中两平均数差数构成一个三角形阵列，故称为三角形法。简便、直观，但占的篇幅较大，不很常用。</a:t>
            </a:r>
          </a:p>
          <a:p>
            <a:r>
              <a:rPr lang="zh-CN" altLang="en-US" sz="2000"/>
              <a:t>② 标字母法：用拉丁字母表示比较结果</a:t>
            </a:r>
          </a:p>
          <a:p>
            <a:r>
              <a:rPr lang="zh-CN" altLang="en-US" sz="2000"/>
              <a:t>有二个步骤，首先将</a:t>
            </a:r>
            <a:r>
              <a:rPr lang="en-US" altLang="zh-CN" sz="2000" i="1"/>
              <a:t>k</a:t>
            </a:r>
            <a:r>
              <a:rPr lang="zh-CN" altLang="en-US" sz="2000"/>
              <a:t>个平均数由大到小自上而下排列；然后用拉丁字母按一定规则作出比较标记，</a:t>
            </a:r>
            <a:r>
              <a:rPr lang="en-US" altLang="zh-CN" sz="2000"/>
              <a:t>α=0.05</a:t>
            </a:r>
            <a:r>
              <a:rPr lang="zh-CN" altLang="en-US" sz="2000"/>
              <a:t>用小写拉丁字母标记，</a:t>
            </a:r>
            <a:r>
              <a:rPr lang="en-US" altLang="zh-CN" sz="2000"/>
              <a:t>α=0.01</a:t>
            </a:r>
            <a:r>
              <a:rPr lang="zh-CN" altLang="en-US" sz="2000"/>
              <a:t>用大写拉丁字母标记。</a:t>
            </a:r>
          </a:p>
          <a:p>
            <a:pPr algn="just"/>
            <a:r>
              <a:rPr lang="zh-CN" altLang="en-US" sz="2000"/>
              <a:t>如</a:t>
            </a:r>
            <a:r>
              <a:rPr lang="en-US" altLang="zh-CN" sz="2000"/>
              <a:t>α=0.05</a:t>
            </a:r>
            <a:r>
              <a:rPr lang="zh-CN" altLang="en-US" sz="2000"/>
              <a:t>时：</a:t>
            </a:r>
          </a:p>
          <a:p>
            <a:pPr algn="just"/>
            <a:r>
              <a:rPr lang="zh-CN" altLang="en-US" sz="2000">
                <a:solidFill>
                  <a:schemeClr val="hlink"/>
                </a:solidFill>
                <a:latin typeface="宋体" pitchFamily="2" charset="-122"/>
              </a:rPr>
              <a:t>①</a:t>
            </a:r>
            <a:r>
              <a:rPr lang="zh-CN" altLang="en-US" sz="2000"/>
              <a:t>开始在最大平均数上标记字母</a:t>
            </a:r>
            <a:r>
              <a:rPr lang="en-US" altLang="zh-CN" sz="2000" i="1"/>
              <a:t>a</a:t>
            </a:r>
            <a:r>
              <a:rPr lang="zh-CN" altLang="en-US" sz="2000"/>
              <a:t>，接着依次与它以下平均数比较，凡差异不显著标记同一字母</a:t>
            </a:r>
            <a:r>
              <a:rPr lang="en-US" altLang="zh-CN" sz="2000" i="1"/>
              <a:t>a</a:t>
            </a:r>
            <a:r>
              <a:rPr lang="zh-CN" altLang="en-US" sz="2000"/>
              <a:t>，直到它与其下有显著差异的第一个平均数标记字母</a:t>
            </a:r>
            <a:r>
              <a:rPr lang="en-US" altLang="zh-CN" sz="2000"/>
              <a:t>b</a:t>
            </a:r>
            <a:r>
              <a:rPr lang="zh-CN" altLang="en-US" sz="2000"/>
              <a:t>；</a:t>
            </a:r>
          </a:p>
          <a:p>
            <a:pPr algn="just"/>
            <a:r>
              <a:rPr lang="zh-CN" altLang="en-US" sz="2000">
                <a:solidFill>
                  <a:schemeClr val="hlink"/>
                </a:solidFill>
                <a:latin typeface="宋体" pitchFamily="2" charset="-122"/>
              </a:rPr>
              <a:t>②</a:t>
            </a:r>
            <a:r>
              <a:rPr lang="zh-CN" altLang="en-US" sz="2000"/>
              <a:t>再以标有字母</a:t>
            </a:r>
            <a:r>
              <a:rPr lang="en-US" altLang="zh-CN" sz="2000"/>
              <a:t>b</a:t>
            </a:r>
            <a:r>
              <a:rPr lang="zh-CN" altLang="en-US" sz="2000"/>
              <a:t>的平均数为标准，与上方比它大的</a:t>
            </a:r>
            <a:r>
              <a:rPr lang="zh-CN" altLang="en-US" sz="2000">
                <a:latin typeface="宋体" pitchFamily="2" charset="-122"/>
              </a:rPr>
              <a:t>平均</a:t>
            </a:r>
            <a:r>
              <a:rPr lang="zh-CN" altLang="en-US" sz="2000"/>
              <a:t>数比较，凡差异不显著一律加标</a:t>
            </a:r>
            <a:r>
              <a:rPr lang="en-US" altLang="zh-CN" sz="2000"/>
              <a:t>b</a:t>
            </a:r>
            <a:r>
              <a:rPr lang="zh-CN" altLang="en-US" sz="2000"/>
              <a:t>；接着以标记有字母</a:t>
            </a:r>
            <a:r>
              <a:rPr lang="en-US" altLang="zh-CN" sz="2000"/>
              <a:t>b</a:t>
            </a:r>
            <a:r>
              <a:rPr lang="zh-CN" altLang="en-US" sz="2000"/>
              <a:t>的最大平均数为标准，与下面未标记字母的平均数比较，凡差异不显著继续标记字母</a:t>
            </a:r>
            <a:r>
              <a:rPr lang="en-US" altLang="zh-CN" sz="2000"/>
              <a:t>b</a:t>
            </a:r>
            <a:r>
              <a:rPr lang="zh-CN" altLang="en-US" sz="2000"/>
              <a:t>，直至这个标有字母</a:t>
            </a:r>
            <a:r>
              <a:rPr lang="en-US" altLang="zh-CN" sz="2000"/>
              <a:t>b</a:t>
            </a:r>
            <a:r>
              <a:rPr lang="zh-CN" altLang="en-US" sz="2000"/>
              <a:t>的最大平均数与其下有显著差异的第一个平均数标记字母</a:t>
            </a:r>
            <a:r>
              <a:rPr lang="en-US" altLang="zh-CN" sz="2000"/>
              <a:t>c</a:t>
            </a:r>
            <a:r>
              <a:rPr lang="zh-CN" altLang="en-US" sz="2000"/>
              <a:t>；</a:t>
            </a:r>
          </a:p>
          <a:p>
            <a:pPr algn="just"/>
            <a:r>
              <a:rPr lang="zh-CN" altLang="en-US" sz="2000">
                <a:solidFill>
                  <a:schemeClr val="hlink"/>
                </a:solidFill>
                <a:latin typeface="宋体" pitchFamily="2" charset="-122"/>
              </a:rPr>
              <a:t>③</a:t>
            </a:r>
            <a:r>
              <a:rPr lang="zh-CN" altLang="en-US" sz="2000"/>
              <a:t>如此重复下去，直至最小平均数被标记字母为止，这时比较完毕。</a:t>
            </a:r>
          </a:p>
          <a:p>
            <a:pPr algn="just"/>
            <a:r>
              <a:rPr lang="zh-CN" altLang="en-US" sz="2000"/>
              <a:t>这样，凡有相同字母的平均数即为差异不显著，凡无相同字母的平均数即为差异显著或极显著。</a:t>
            </a:r>
          </a:p>
          <a:p>
            <a:endParaRPr lang="en-US" altLang="zh-CN" sz="20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cstate="print"/>
          <a:srcRect l="17000" t="24667" r="24001" b="36667"/>
          <a:stretch>
            <a:fillRect/>
          </a:stretch>
        </p:blipFill>
        <p:spPr bwMode="auto">
          <a:xfrm>
            <a:off x="304800" y="1219200"/>
            <a:ext cx="8382000" cy="4119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 y="228600"/>
            <a:ext cx="7772400" cy="533400"/>
          </a:xfrm>
        </p:spPr>
        <p:txBody>
          <a:bodyPr/>
          <a:lstStyle/>
          <a:p>
            <a:pPr algn="l" eaLnBrk="1" hangingPunct="1">
              <a:defRPr/>
            </a:pPr>
            <a:r>
              <a:rPr lang="en-US" altLang="zh-CN" sz="2800" b="1" dirty="0" smtClean="0">
                <a:solidFill>
                  <a:schemeClr val="tx1"/>
                </a:solidFill>
                <a:effectLst>
                  <a:outerShdw blurRad="38100" dist="38100" dir="2700000" algn="tl">
                    <a:srgbClr val="000000"/>
                  </a:outerShdw>
                </a:effectLst>
              </a:rPr>
              <a:t>5.1.2  </a:t>
            </a:r>
            <a:r>
              <a:rPr lang="zh-CN" altLang="en-US" sz="2800" b="1" dirty="0" smtClean="0">
                <a:solidFill>
                  <a:schemeClr val="tx1"/>
                </a:solidFill>
                <a:effectLst>
                  <a:outerShdw blurRad="38100" dist="38100" dir="2700000" algn="tl">
                    <a:srgbClr val="000000"/>
                  </a:outerShdw>
                </a:effectLst>
                <a:latin typeface="宋体" pitchFamily="2" charset="-122"/>
              </a:rPr>
              <a:t>方差分析的基本原理</a:t>
            </a:r>
            <a:r>
              <a:rPr lang="zh-CN" altLang="en-US" sz="2800" b="1" dirty="0" smtClean="0">
                <a:solidFill>
                  <a:schemeClr val="tx1"/>
                </a:solidFill>
                <a:effectLst>
                  <a:outerShdw blurRad="38100" dist="38100" dir="2700000" algn="tl">
                    <a:srgbClr val="000000"/>
                  </a:outerShdw>
                </a:effectLst>
              </a:rPr>
              <a:t> </a:t>
            </a:r>
          </a:p>
        </p:txBody>
      </p:sp>
      <p:sp>
        <p:nvSpPr>
          <p:cNvPr id="21507" name="Rectangle 3"/>
          <p:cNvSpPr>
            <a:spLocks noGrp="1" noChangeArrowheads="1"/>
          </p:cNvSpPr>
          <p:nvPr>
            <p:ph type="body" idx="1"/>
          </p:nvPr>
        </p:nvSpPr>
        <p:spPr>
          <a:xfrm>
            <a:off x="228600" y="838200"/>
            <a:ext cx="8534400" cy="1066800"/>
          </a:xfrm>
        </p:spPr>
        <p:txBody>
          <a:bodyPr lIns="18000" rIns="18000"/>
          <a:lstStyle/>
          <a:p>
            <a:pPr algn="just" eaLnBrk="1" hangingPunct="1">
              <a:buFontTx/>
              <a:buNone/>
            </a:pPr>
            <a:r>
              <a:rPr lang="en-US" altLang="zh-CN" sz="2000" b="1" smtClean="0"/>
              <a:t>5.1.2.1  </a:t>
            </a:r>
            <a:r>
              <a:rPr lang="zh-CN" altLang="en-US" sz="2000" b="1" smtClean="0"/>
              <a:t>方差分析的线性数学模型</a:t>
            </a:r>
            <a:endParaRPr lang="zh-CN" altLang="en-US" sz="2000" smtClean="0"/>
          </a:p>
          <a:p>
            <a:pPr eaLnBrk="1" hangingPunct="1">
              <a:buFontTx/>
              <a:buNone/>
            </a:pPr>
            <a:r>
              <a:rPr lang="zh-CN" altLang="en-US" sz="2000" smtClean="0">
                <a:latin typeface="宋体" pitchFamily="2" charset="-122"/>
              </a:rPr>
              <a:t>       考虑一单因素试验，设有</a:t>
            </a:r>
            <a:r>
              <a:rPr lang="en-US" altLang="zh-CN" sz="2000" i="1" smtClean="0"/>
              <a:t>k</a:t>
            </a:r>
            <a:r>
              <a:rPr lang="zh-CN" altLang="en-US" sz="2000" smtClean="0">
                <a:latin typeface="宋体" pitchFamily="2" charset="-122"/>
              </a:rPr>
              <a:t>个处理，每个处理有</a:t>
            </a:r>
            <a:r>
              <a:rPr lang="en-US" altLang="zh-CN" sz="2000" i="1" smtClean="0"/>
              <a:t>n</a:t>
            </a:r>
            <a:r>
              <a:rPr lang="zh-CN" altLang="en-US" sz="2000" smtClean="0">
                <a:latin typeface="宋体" pitchFamily="2" charset="-122"/>
              </a:rPr>
              <a:t>次重复，共有</a:t>
            </a:r>
            <a:r>
              <a:rPr lang="en-US" altLang="zh-CN" sz="2000" i="1" smtClean="0"/>
              <a:t>N</a:t>
            </a:r>
            <a:r>
              <a:rPr lang="zh-CN" altLang="en-US" sz="2000" i="1" smtClean="0">
                <a:latin typeface="宋体" pitchFamily="2" charset="-122"/>
              </a:rPr>
              <a:t>＝</a:t>
            </a:r>
            <a:r>
              <a:rPr lang="en-US" altLang="zh-CN" sz="2000" i="1" smtClean="0"/>
              <a:t>nk</a:t>
            </a:r>
            <a:r>
              <a:rPr lang="zh-CN" altLang="en-US" sz="2000" smtClean="0">
                <a:latin typeface="宋体" pitchFamily="2" charset="-122"/>
              </a:rPr>
              <a:t>个观测值。</a:t>
            </a:r>
            <a:endParaRPr lang="zh-CN" altLang="en-US" sz="2000" smtClean="0"/>
          </a:p>
        </p:txBody>
      </p:sp>
      <p:pic>
        <p:nvPicPr>
          <p:cNvPr id="19460" name="Picture 4"/>
          <p:cNvPicPr>
            <a:picLocks noChangeAspect="1" noChangeArrowheads="1"/>
          </p:cNvPicPr>
          <p:nvPr/>
        </p:nvPicPr>
        <p:blipFill>
          <a:blip r:embed="rId3" cstate="print"/>
          <a:srcRect/>
          <a:stretch>
            <a:fillRect/>
          </a:stretch>
        </p:blipFill>
        <p:spPr bwMode="auto">
          <a:xfrm>
            <a:off x="685800" y="1981200"/>
            <a:ext cx="7772400" cy="4543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9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81000" y="381000"/>
            <a:ext cx="7772400" cy="609600"/>
          </a:xfrm>
        </p:spPr>
        <p:txBody>
          <a:bodyPr/>
          <a:lstStyle/>
          <a:p>
            <a:pPr algn="just" eaLnBrk="1" hangingPunct="1"/>
            <a:r>
              <a:rPr lang="en-US" altLang="zh-CN" sz="2800" b="1" smtClean="0">
                <a:solidFill>
                  <a:schemeClr val="tx1"/>
                </a:solidFill>
              </a:rPr>
              <a:t>5.1.2.5.3  </a:t>
            </a:r>
            <a:r>
              <a:rPr lang="zh-CN" altLang="en-US" sz="2800" b="1" smtClean="0">
                <a:solidFill>
                  <a:schemeClr val="tx1"/>
                </a:solidFill>
                <a:latin typeface="宋体" pitchFamily="2" charset="-122"/>
              </a:rPr>
              <a:t>多重比较方法的选用</a:t>
            </a:r>
            <a:r>
              <a:rPr lang="zh-CN" altLang="en-US" sz="2800" smtClean="0">
                <a:solidFill>
                  <a:schemeClr val="tx1"/>
                </a:solidFill>
              </a:rPr>
              <a:t> </a:t>
            </a:r>
          </a:p>
        </p:txBody>
      </p:sp>
      <p:sp>
        <p:nvSpPr>
          <p:cNvPr id="33795" name="Text Box 3"/>
          <p:cNvSpPr txBox="1">
            <a:spLocks noChangeArrowheads="1"/>
          </p:cNvSpPr>
          <p:nvPr/>
        </p:nvSpPr>
        <p:spPr bwMode="auto">
          <a:xfrm>
            <a:off x="304800" y="1219200"/>
            <a:ext cx="8458200" cy="1282700"/>
          </a:xfrm>
          <a:prstGeom prst="rect">
            <a:avLst/>
          </a:prstGeom>
          <a:noFill/>
          <a:ln w="9525">
            <a:noFill/>
            <a:miter lim="800000"/>
            <a:headEnd/>
            <a:tailEnd/>
          </a:ln>
        </p:spPr>
        <p:txBody>
          <a:bodyPr>
            <a:spAutoFit/>
          </a:bodyPr>
          <a:lstStyle/>
          <a:p>
            <a:pPr>
              <a:lnSpc>
                <a:spcPct val="130000"/>
              </a:lnSpc>
            </a:pPr>
            <a:r>
              <a:rPr lang="zh-CN" altLang="en-US" sz="2000">
                <a:latin typeface="宋体" pitchFamily="2" charset="-122"/>
              </a:rPr>
              <a:t>秩次距</a:t>
            </a:r>
            <a:r>
              <a:rPr lang="en-US" altLang="zh-CN" sz="2000" i="1"/>
              <a:t>P</a:t>
            </a:r>
            <a:r>
              <a:rPr lang="zh-CN" altLang="en-US" sz="2000">
                <a:latin typeface="宋体" pitchFamily="2" charset="-122"/>
              </a:rPr>
              <a:t>＝</a:t>
            </a:r>
            <a:r>
              <a:rPr lang="en-US" altLang="zh-CN" sz="2000"/>
              <a:t>2</a:t>
            </a:r>
            <a:r>
              <a:rPr lang="zh-CN" altLang="en-US" sz="2000">
                <a:latin typeface="宋体" pitchFamily="2" charset="-122"/>
              </a:rPr>
              <a:t>时，四种测验方法（</a:t>
            </a:r>
            <a:r>
              <a:rPr lang="en-US" altLang="zh-CN" sz="2000"/>
              <a:t>LSD</a:t>
            </a:r>
            <a:r>
              <a:rPr lang="zh-CN" altLang="en-US" sz="2000">
                <a:latin typeface="宋体" pitchFamily="2" charset="-122"/>
              </a:rPr>
              <a:t>法、</a:t>
            </a:r>
            <a:r>
              <a:rPr lang="en-US" altLang="zh-CN" sz="2000"/>
              <a:t>q</a:t>
            </a:r>
            <a:r>
              <a:rPr lang="zh-CN" altLang="en-US" sz="2000">
                <a:latin typeface="宋体" pitchFamily="2" charset="-122"/>
              </a:rPr>
              <a:t>测验法、新复极差法和对照比较法）的尺度一致，因而结论一样。</a:t>
            </a:r>
          </a:p>
          <a:p>
            <a:pPr>
              <a:lnSpc>
                <a:spcPct val="130000"/>
              </a:lnSpc>
            </a:pPr>
            <a:r>
              <a:rPr lang="zh-CN" altLang="en-US" sz="2000">
                <a:latin typeface="宋体" pitchFamily="2" charset="-122"/>
              </a:rPr>
              <a:t>秩次距</a:t>
            </a:r>
            <a:r>
              <a:rPr lang="en-US" altLang="zh-CN" sz="2000" i="1"/>
              <a:t>P</a:t>
            </a:r>
            <a:r>
              <a:rPr lang="en-US" altLang="zh-CN" sz="2000">
                <a:latin typeface="宋体" pitchFamily="2" charset="-122"/>
              </a:rPr>
              <a:t>≥</a:t>
            </a:r>
            <a:r>
              <a:rPr lang="en-US" altLang="zh-CN" sz="2000"/>
              <a:t>3</a:t>
            </a:r>
            <a:r>
              <a:rPr lang="zh-CN" altLang="en-US" sz="2000">
                <a:latin typeface="宋体" pitchFamily="2" charset="-122"/>
              </a:rPr>
              <a:t>时，测验的尺度高低依次是</a:t>
            </a:r>
            <a:r>
              <a:rPr lang="en-US" altLang="zh-CN" sz="2000"/>
              <a:t>q</a:t>
            </a:r>
            <a:r>
              <a:rPr lang="zh-CN" altLang="en-US" sz="2000">
                <a:latin typeface="宋体" pitchFamily="2" charset="-122"/>
              </a:rPr>
              <a:t>测验法、新复极差法和</a:t>
            </a:r>
            <a:r>
              <a:rPr lang="en-US" altLang="zh-CN" sz="2000"/>
              <a:t>LSD</a:t>
            </a:r>
            <a:r>
              <a:rPr lang="zh-CN" altLang="en-US" sz="2000">
                <a:latin typeface="宋体" pitchFamily="2" charset="-122"/>
              </a:rPr>
              <a:t>法。</a:t>
            </a:r>
          </a:p>
        </p:txBody>
      </p:sp>
      <p:sp>
        <p:nvSpPr>
          <p:cNvPr id="37892" name="Text Box 4"/>
          <p:cNvSpPr txBox="1">
            <a:spLocks noChangeArrowheads="1"/>
          </p:cNvSpPr>
          <p:nvPr/>
        </p:nvSpPr>
        <p:spPr bwMode="auto">
          <a:xfrm>
            <a:off x="381000" y="2743200"/>
            <a:ext cx="8229600" cy="3743325"/>
          </a:xfrm>
          <a:prstGeom prst="rect">
            <a:avLst/>
          </a:prstGeom>
          <a:noFill/>
          <a:ln w="9525">
            <a:noFill/>
            <a:miter lim="800000"/>
            <a:headEnd/>
            <a:tailEnd/>
          </a:ln>
          <a:effectLst/>
        </p:spPr>
        <p:txBody>
          <a:bodyPr>
            <a:spAutoFit/>
          </a:bodyPr>
          <a:lstStyle/>
          <a:p>
            <a:pPr algn="just">
              <a:lnSpc>
                <a:spcPct val="120000"/>
              </a:lnSpc>
              <a:defRPr/>
            </a:pPr>
            <a:r>
              <a:rPr lang="zh-CN" altLang="en-US" sz="2000" b="1">
                <a:solidFill>
                  <a:schemeClr val="hlink"/>
                </a:solidFill>
                <a:effectLst>
                  <a:outerShdw blurRad="38100" dist="38100" dir="2700000" algn="tl">
                    <a:srgbClr val="000000"/>
                  </a:outerShdw>
                </a:effectLst>
                <a:latin typeface="宋体" pitchFamily="2" charset="-122"/>
              </a:rPr>
              <a:t>选用方法：</a:t>
            </a:r>
          </a:p>
          <a:p>
            <a:pPr algn="just">
              <a:lnSpc>
                <a:spcPct val="120000"/>
              </a:lnSpc>
              <a:defRPr/>
            </a:pPr>
            <a:endParaRPr lang="zh-CN" altLang="en-US" sz="2000">
              <a:latin typeface="宋体" pitchFamily="2" charset="-122"/>
            </a:endParaRPr>
          </a:p>
          <a:p>
            <a:pPr algn="just">
              <a:lnSpc>
                <a:spcPct val="120000"/>
              </a:lnSpc>
              <a:defRPr/>
            </a:pPr>
            <a:r>
              <a:rPr lang="zh-CN" altLang="en-US" sz="2000">
                <a:latin typeface="宋体" pitchFamily="2" charset="-122"/>
              </a:rPr>
              <a:t>两个平均数比较时，可任选一种，结论一致（事实上不需作多重比较）。</a:t>
            </a:r>
          </a:p>
          <a:p>
            <a:pPr algn="just">
              <a:lnSpc>
                <a:spcPct val="120000"/>
              </a:lnSpc>
              <a:defRPr/>
            </a:pPr>
            <a:r>
              <a:rPr lang="zh-CN" altLang="en-US" sz="2000">
                <a:latin typeface="宋体" pitchFamily="2" charset="-122"/>
              </a:rPr>
              <a:t>对于</a:t>
            </a:r>
            <a:r>
              <a:rPr lang="en-US" altLang="zh-CN" sz="2000" i="1"/>
              <a:t>k</a:t>
            </a:r>
            <a:r>
              <a:rPr lang="zh-CN" altLang="en-US" sz="2000">
                <a:latin typeface="宋体" pitchFamily="2" charset="-122"/>
              </a:rPr>
              <a:t>个（</a:t>
            </a:r>
            <a:r>
              <a:rPr lang="en-US" altLang="zh-CN" sz="2000" i="1"/>
              <a:t>k</a:t>
            </a:r>
            <a:r>
              <a:rPr lang="en-US" altLang="zh-CN" sz="2000">
                <a:latin typeface="宋体" pitchFamily="2" charset="-122"/>
              </a:rPr>
              <a:t>≥</a:t>
            </a:r>
            <a:r>
              <a:rPr lang="en-US" altLang="zh-CN" sz="2000"/>
              <a:t>3</a:t>
            </a:r>
            <a:r>
              <a:rPr lang="zh-CN" altLang="en-US" sz="2000">
                <a:latin typeface="宋体" pitchFamily="2" charset="-122"/>
              </a:rPr>
              <a:t>）平均数时：</a:t>
            </a:r>
          </a:p>
          <a:p>
            <a:pPr algn="just">
              <a:lnSpc>
                <a:spcPct val="120000"/>
              </a:lnSpc>
              <a:defRPr/>
            </a:pPr>
            <a:r>
              <a:rPr lang="zh-CN" altLang="en-US" sz="2000">
                <a:latin typeface="宋体" pitchFamily="2" charset="-122"/>
              </a:rPr>
              <a:t>    对照与每个处理分别比较，则选用对照比较法；</a:t>
            </a:r>
          </a:p>
          <a:p>
            <a:pPr algn="just">
              <a:lnSpc>
                <a:spcPct val="120000"/>
              </a:lnSpc>
              <a:defRPr/>
            </a:pPr>
            <a:r>
              <a:rPr lang="zh-CN" altLang="en-US" sz="2000">
                <a:latin typeface="宋体" pitchFamily="2" charset="-122"/>
              </a:rPr>
              <a:t>    若是</a:t>
            </a:r>
            <a:r>
              <a:rPr lang="en-US" altLang="zh-CN" sz="2000" i="1"/>
              <a:t>k</a:t>
            </a:r>
            <a:r>
              <a:rPr lang="zh-CN" altLang="en-US" sz="2000">
                <a:latin typeface="宋体" pitchFamily="2" charset="-122"/>
              </a:rPr>
              <a:t>个均数相互两两比较，着重降低</a:t>
            </a:r>
            <a:r>
              <a:rPr lang="en-US" altLang="zh-CN" sz="2000">
                <a:latin typeface="宋体" pitchFamily="2" charset="-122"/>
              </a:rPr>
              <a:t>Ⅰ</a:t>
            </a:r>
            <a:r>
              <a:rPr lang="zh-CN" altLang="en-US" sz="2000">
                <a:latin typeface="宋体" pitchFamily="2" charset="-122"/>
              </a:rPr>
              <a:t>型错误的概率，则选用</a:t>
            </a:r>
            <a:r>
              <a:rPr lang="en-US" altLang="zh-CN" sz="2000"/>
              <a:t>q</a:t>
            </a:r>
            <a:r>
              <a:rPr lang="zh-CN" altLang="en-US" sz="2000">
                <a:latin typeface="宋体" pitchFamily="2" charset="-122"/>
              </a:rPr>
              <a:t>测验法；</a:t>
            </a:r>
          </a:p>
          <a:p>
            <a:pPr algn="just">
              <a:lnSpc>
                <a:spcPct val="120000"/>
              </a:lnSpc>
              <a:defRPr/>
            </a:pPr>
            <a:r>
              <a:rPr lang="zh-CN" altLang="en-US" sz="2000">
                <a:latin typeface="宋体" pitchFamily="2" charset="-122"/>
              </a:rPr>
              <a:t>    若是</a:t>
            </a:r>
            <a:r>
              <a:rPr lang="en-US" altLang="zh-CN" sz="2000" i="1"/>
              <a:t>k</a:t>
            </a:r>
            <a:r>
              <a:rPr lang="zh-CN" altLang="en-US" sz="2000">
                <a:latin typeface="宋体" pitchFamily="2" charset="-122"/>
              </a:rPr>
              <a:t>个均数相互两两比较，着重降低</a:t>
            </a:r>
            <a:r>
              <a:rPr lang="en-US" altLang="zh-CN" sz="2000">
                <a:latin typeface="宋体" pitchFamily="2" charset="-122"/>
              </a:rPr>
              <a:t>Ⅱ</a:t>
            </a:r>
            <a:r>
              <a:rPr lang="zh-CN" altLang="en-US" sz="2000">
                <a:latin typeface="宋体" pitchFamily="2" charset="-122"/>
              </a:rPr>
              <a:t>型错误的概率，则选用</a:t>
            </a:r>
            <a:r>
              <a:rPr lang="en-US" altLang="zh-CN" sz="2000"/>
              <a:t>LSD</a:t>
            </a:r>
            <a:r>
              <a:rPr lang="zh-CN" altLang="en-US" sz="2000">
                <a:latin typeface="宋体" pitchFamily="2" charset="-122"/>
              </a:rPr>
              <a:t>法；</a:t>
            </a:r>
          </a:p>
          <a:p>
            <a:pPr algn="just">
              <a:lnSpc>
                <a:spcPct val="120000"/>
              </a:lnSpc>
              <a:defRPr/>
            </a:pPr>
            <a:r>
              <a:rPr lang="zh-CN" altLang="en-US" sz="2000">
                <a:latin typeface="宋体" pitchFamily="2" charset="-122"/>
              </a:rPr>
              <a:t>    其余的可选用新复极差法。</a:t>
            </a:r>
            <a:r>
              <a:rPr lang="zh-CN" altLang="en-US" sz="20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28600" y="228600"/>
            <a:ext cx="7772400" cy="304800"/>
          </a:xfrm>
        </p:spPr>
        <p:txBody>
          <a:bodyPr/>
          <a:lstStyle/>
          <a:p>
            <a:pPr algn="just"/>
            <a:r>
              <a:rPr lang="en-US" altLang="zh-CN" sz="2000" b="1" smtClean="0">
                <a:solidFill>
                  <a:schemeClr val="tx1"/>
                </a:solidFill>
              </a:rPr>
              <a:t>5.2  </a:t>
            </a:r>
            <a:r>
              <a:rPr lang="zh-CN" altLang="en-US" sz="2000" b="1" smtClean="0">
                <a:solidFill>
                  <a:schemeClr val="tx1"/>
                </a:solidFill>
                <a:latin typeface="宋体" pitchFamily="2" charset="-122"/>
              </a:rPr>
              <a:t>单向分组资料的方差分析</a:t>
            </a:r>
            <a:r>
              <a:rPr lang="zh-CN" altLang="en-US" sz="2000" b="1" smtClean="0">
                <a:solidFill>
                  <a:schemeClr val="tx1"/>
                </a:solidFill>
              </a:rPr>
              <a:t> </a:t>
            </a:r>
          </a:p>
        </p:txBody>
      </p:sp>
      <p:sp>
        <p:nvSpPr>
          <p:cNvPr id="34819" name="Text Box 4"/>
          <p:cNvSpPr txBox="1">
            <a:spLocks noChangeArrowheads="1"/>
          </p:cNvSpPr>
          <p:nvPr/>
        </p:nvSpPr>
        <p:spPr bwMode="auto">
          <a:xfrm>
            <a:off x="228600" y="609600"/>
            <a:ext cx="8458200" cy="1006475"/>
          </a:xfrm>
          <a:prstGeom prst="rect">
            <a:avLst/>
          </a:prstGeom>
          <a:noFill/>
          <a:ln w="9525">
            <a:noFill/>
            <a:miter lim="800000"/>
            <a:headEnd/>
            <a:tailEnd/>
          </a:ln>
        </p:spPr>
        <p:txBody>
          <a:bodyPr>
            <a:spAutoFit/>
          </a:bodyPr>
          <a:lstStyle/>
          <a:p>
            <a:pPr>
              <a:spcBef>
                <a:spcPct val="50000"/>
              </a:spcBef>
            </a:pPr>
            <a:r>
              <a:rPr lang="zh-CN" altLang="en-US" sz="2000">
                <a:latin typeface="宋体" pitchFamily="2" charset="-122"/>
              </a:rPr>
              <a:t>单向分组方差分析（</a:t>
            </a:r>
            <a:r>
              <a:rPr lang="en-US" altLang="zh-CN" sz="2000"/>
              <a:t>one-way analysis of variance</a:t>
            </a:r>
            <a:r>
              <a:rPr lang="zh-CN" altLang="en-US" sz="2000">
                <a:latin typeface="宋体" pitchFamily="2" charset="-122"/>
              </a:rPr>
              <a:t>）：又称为单因素方差分析（</a:t>
            </a:r>
            <a:r>
              <a:rPr lang="en-US" altLang="zh-CN" sz="2000"/>
              <a:t>one-factor analysis of variance</a:t>
            </a:r>
            <a:r>
              <a:rPr lang="zh-CN" altLang="en-US" sz="2000">
                <a:latin typeface="宋体" pitchFamily="2" charset="-122"/>
              </a:rPr>
              <a:t>），是只考察其中一个因素对生物性状的影响的方差分析。常用于完全随机设计试验资料的分析。</a:t>
            </a:r>
            <a:r>
              <a:rPr lang="zh-CN" altLang="en-US" sz="2000"/>
              <a:t> </a:t>
            </a:r>
          </a:p>
        </p:txBody>
      </p:sp>
      <p:pic>
        <p:nvPicPr>
          <p:cNvPr id="23557" name="Picture 5"/>
          <p:cNvPicPr>
            <a:picLocks noChangeAspect="1" noChangeArrowheads="1"/>
          </p:cNvPicPr>
          <p:nvPr/>
        </p:nvPicPr>
        <p:blipFill>
          <a:blip r:embed="rId3" cstate="print"/>
          <a:srcRect l="14999" t="14000" r="19000" b="14000"/>
          <a:stretch>
            <a:fillRect/>
          </a:stretch>
        </p:blipFill>
        <p:spPr bwMode="auto">
          <a:xfrm>
            <a:off x="1066800" y="1752600"/>
            <a:ext cx="6934200" cy="5105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3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cstate="print"/>
          <a:srcRect l="12000" t="31334" r="16000" b="28667"/>
          <a:stretch>
            <a:fillRect/>
          </a:stretch>
        </p:blipFill>
        <p:spPr bwMode="auto">
          <a:xfrm>
            <a:off x="381000" y="228600"/>
            <a:ext cx="8458200" cy="3524250"/>
          </a:xfrm>
          <a:prstGeom prst="rect">
            <a:avLst/>
          </a:prstGeom>
          <a:noFill/>
          <a:ln w="9525">
            <a:noFill/>
            <a:miter lim="800000"/>
            <a:headEnd/>
            <a:tailEnd/>
          </a:ln>
        </p:spPr>
      </p:pic>
      <p:pic>
        <p:nvPicPr>
          <p:cNvPr id="24579" name="Picture 3"/>
          <p:cNvPicPr>
            <a:picLocks noChangeAspect="1" noChangeArrowheads="1"/>
          </p:cNvPicPr>
          <p:nvPr/>
        </p:nvPicPr>
        <p:blipFill>
          <a:blip r:embed="rId4" cstate="print"/>
          <a:srcRect l="11000" t="17999" r="16000" b="47334"/>
          <a:stretch>
            <a:fillRect/>
          </a:stretch>
        </p:blipFill>
        <p:spPr bwMode="auto">
          <a:xfrm>
            <a:off x="381000" y="3810000"/>
            <a:ext cx="8458200" cy="2957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45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p:cNvPicPr>
            <a:picLocks noChangeAspect="1" noChangeArrowheads="1"/>
          </p:cNvPicPr>
          <p:nvPr/>
        </p:nvPicPr>
        <p:blipFill>
          <a:blip r:embed="rId3" cstate="print"/>
          <a:srcRect l="17998" t="4662" r="17998" b="20663"/>
          <a:stretch>
            <a:fillRect/>
          </a:stretch>
        </p:blipFill>
        <p:spPr bwMode="auto">
          <a:xfrm>
            <a:off x="533400" y="142875"/>
            <a:ext cx="8077200" cy="666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cstate="print"/>
          <a:srcRect l="14000" t="22000" r="14000" b="46001"/>
          <a:stretch>
            <a:fillRect/>
          </a:stretch>
        </p:blipFill>
        <p:spPr bwMode="auto">
          <a:xfrm>
            <a:off x="304800" y="228600"/>
            <a:ext cx="8458200" cy="2819400"/>
          </a:xfrm>
          <a:prstGeom prst="rect">
            <a:avLst/>
          </a:prstGeom>
          <a:noFill/>
          <a:ln w="9525">
            <a:noFill/>
            <a:miter lim="800000"/>
            <a:headEnd/>
            <a:tailEnd/>
          </a:ln>
        </p:spPr>
      </p:pic>
      <p:pic>
        <p:nvPicPr>
          <p:cNvPr id="26627" name="Picture 3"/>
          <p:cNvPicPr>
            <a:picLocks noChangeAspect="1" noChangeArrowheads="1"/>
          </p:cNvPicPr>
          <p:nvPr/>
        </p:nvPicPr>
        <p:blipFill>
          <a:blip r:embed="rId4" cstate="print"/>
          <a:srcRect l="13000" t="23334" r="14999" b="38272"/>
          <a:stretch>
            <a:fillRect/>
          </a:stretch>
        </p:blipFill>
        <p:spPr bwMode="auto">
          <a:xfrm>
            <a:off x="304800" y="3200400"/>
            <a:ext cx="8382000" cy="3352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66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p:cNvPicPr>
            <a:picLocks noChangeAspect="1" noChangeArrowheads="1"/>
          </p:cNvPicPr>
          <p:nvPr/>
        </p:nvPicPr>
        <p:blipFill>
          <a:blip r:embed="rId3" cstate="print"/>
          <a:srcRect l="14000" t="3334" r="14000" b="20667"/>
          <a:stretch>
            <a:fillRect/>
          </a:stretch>
        </p:blipFill>
        <p:spPr bwMode="auto">
          <a:xfrm>
            <a:off x="381000" y="101600"/>
            <a:ext cx="8534400" cy="675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矩形 1"/>
          <p:cNvSpPr>
            <a:spLocks noChangeArrowheads="1"/>
          </p:cNvSpPr>
          <p:nvPr/>
        </p:nvSpPr>
        <p:spPr bwMode="auto">
          <a:xfrm>
            <a:off x="285750" y="714375"/>
            <a:ext cx="7929563" cy="3785652"/>
          </a:xfrm>
          <a:prstGeom prst="rect">
            <a:avLst/>
          </a:prstGeom>
          <a:noFill/>
          <a:ln w="9525">
            <a:noFill/>
            <a:miter lim="800000"/>
            <a:headEnd/>
            <a:tailEnd/>
          </a:ln>
        </p:spPr>
        <p:txBody>
          <a:bodyPr>
            <a:spAutoFit/>
          </a:bodyPr>
          <a:lstStyle/>
          <a:p>
            <a:r>
              <a:rPr lang="en-US" altLang="zh-CN" dirty="0"/>
              <a:t>Hdata3&lt;-</a:t>
            </a:r>
            <a:r>
              <a:rPr lang="en-US" altLang="zh-CN" dirty="0" err="1"/>
              <a:t>data.frame</a:t>
            </a:r>
            <a:r>
              <a:rPr lang="en-US" altLang="zh-CN" dirty="0"/>
              <a:t>(</a:t>
            </a:r>
          </a:p>
          <a:p>
            <a:r>
              <a:rPr lang="en-US" altLang="zh-CN" dirty="0"/>
              <a:t>x=c(1.33,1.26,2.33,2.1,1.44,1.55,1.89,1.88,1.86,1.99,1.66,1.37,1.21,1.21,1.19,1.48,1.19,1.16,1.07,1.25,1.11,1.15,1.15,1.16,1.26,1.3,1.74,1.78,1.39,1.28,1.88,1.27,1.67,1.4,1.51,1.74,1.52,1.76,1.75,1.6,1.69,1.42,1.6,1.56,1.24,1.45,1.35,1.16),A=factor(rep(1:5,c(10,7,9,11,11))))</a:t>
            </a:r>
          </a:p>
          <a:p>
            <a:endParaRPr lang="en-US" altLang="zh-CN" dirty="0"/>
          </a:p>
          <a:p>
            <a:r>
              <a:rPr lang="en-US" altLang="zh-CN" dirty="0"/>
              <a:t>H.aov3&lt;-</a:t>
            </a:r>
            <a:r>
              <a:rPr lang="en-US" altLang="zh-CN" dirty="0" err="1"/>
              <a:t>aov</a:t>
            </a:r>
            <a:r>
              <a:rPr lang="en-US" altLang="zh-CN" dirty="0"/>
              <a:t>(</a:t>
            </a:r>
            <a:r>
              <a:rPr lang="en-US" altLang="zh-CN" dirty="0" err="1"/>
              <a:t>x~A,data</a:t>
            </a:r>
            <a:r>
              <a:rPr lang="en-US" altLang="zh-CN" dirty="0"/>
              <a:t>=Hdata3)</a:t>
            </a:r>
          </a:p>
          <a:p>
            <a:r>
              <a:rPr lang="en-US" altLang="zh-CN" dirty="0"/>
              <a:t> </a:t>
            </a:r>
            <a:r>
              <a:rPr lang="en-US" altLang="zh-CN" dirty="0" smtClean="0"/>
              <a:t>summary(H.aov3)</a:t>
            </a:r>
            <a:endParaRPr lang="en-US" altLang="zh-CN" dirty="0"/>
          </a:p>
          <a:p>
            <a:r>
              <a:rPr lang="zh-CN" altLang="zh-CN" dirty="0">
                <a:latin typeface="Arial Unicode MS" pitchFamily="34" charset="-122"/>
              </a:rPr>
              <a:t>result=TukeyHSD(</a:t>
            </a:r>
            <a:r>
              <a:rPr lang="en-US" altLang="zh-CN" dirty="0"/>
              <a:t>H.aov3</a:t>
            </a:r>
            <a:r>
              <a:rPr lang="zh-CN" altLang="zh-CN" dirty="0" smtClean="0">
                <a:latin typeface="Arial Unicode MS" pitchFamily="34" charset="-122"/>
              </a:rPr>
              <a:t>)</a:t>
            </a:r>
            <a:endParaRPr lang="zh-CN" altLang="en-US" dirty="0"/>
          </a:p>
        </p:txBody>
      </p:sp>
      <p:sp>
        <p:nvSpPr>
          <p:cNvPr id="3" name="矩形 2"/>
          <p:cNvSpPr/>
          <p:nvPr/>
        </p:nvSpPr>
        <p:spPr>
          <a:xfrm>
            <a:off x="2051720" y="260648"/>
            <a:ext cx="2390398" cy="461665"/>
          </a:xfrm>
          <a:prstGeom prst="rect">
            <a:avLst/>
          </a:prstGeom>
        </p:spPr>
        <p:txBody>
          <a:bodyPr wrap="none">
            <a:spAutoFit/>
          </a:bodyPr>
          <a:lstStyle/>
          <a:p>
            <a:r>
              <a:rPr lang="zh-CN" altLang="en-US" dirty="0" smtClean="0">
                <a:solidFill>
                  <a:srgbClr val="FFFF00"/>
                </a:solidFill>
              </a:rPr>
              <a:t>例</a:t>
            </a:r>
            <a:r>
              <a:rPr lang="en-US" altLang="zh-CN" dirty="0" smtClean="0">
                <a:solidFill>
                  <a:srgbClr val="FFFF00"/>
                </a:solidFill>
              </a:rPr>
              <a:t>5.6 R</a:t>
            </a:r>
            <a:r>
              <a:rPr lang="zh-CN" altLang="en-US" dirty="0" smtClean="0">
                <a:solidFill>
                  <a:srgbClr val="FFFF00"/>
                </a:solidFill>
              </a:rPr>
              <a:t>语言实现</a:t>
            </a:r>
            <a:endParaRPr lang="en-US" altLang="zh-CN" dirty="0">
              <a:solidFill>
                <a:srgbClr val="FFFF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04800" y="228600"/>
            <a:ext cx="7772400" cy="381000"/>
          </a:xfrm>
        </p:spPr>
        <p:txBody>
          <a:bodyPr/>
          <a:lstStyle/>
          <a:p>
            <a:pPr algn="just"/>
            <a:r>
              <a:rPr lang="en-US" altLang="zh-CN" sz="2000" b="1" smtClean="0">
                <a:solidFill>
                  <a:schemeClr val="tx1"/>
                </a:solidFill>
              </a:rPr>
              <a:t>5.3</a:t>
            </a:r>
            <a:r>
              <a:rPr lang="zh-CN" altLang="en-US" sz="2000" b="1" smtClean="0">
                <a:solidFill>
                  <a:schemeClr val="tx1"/>
                </a:solidFill>
              </a:rPr>
              <a:t>两向分组资料的方差分析</a:t>
            </a:r>
            <a:r>
              <a:rPr lang="zh-CN" altLang="en-US" sz="2000" smtClean="0">
                <a:solidFill>
                  <a:schemeClr val="tx1"/>
                </a:solidFill>
              </a:rPr>
              <a:t> </a:t>
            </a:r>
          </a:p>
        </p:txBody>
      </p:sp>
      <p:sp>
        <p:nvSpPr>
          <p:cNvPr id="40963" name="Text Box 4"/>
          <p:cNvSpPr txBox="1">
            <a:spLocks noChangeArrowheads="1"/>
          </p:cNvSpPr>
          <p:nvPr/>
        </p:nvSpPr>
        <p:spPr bwMode="auto">
          <a:xfrm>
            <a:off x="304800" y="609600"/>
            <a:ext cx="8610600" cy="2530475"/>
          </a:xfrm>
          <a:prstGeom prst="rect">
            <a:avLst/>
          </a:prstGeom>
          <a:noFill/>
          <a:ln w="9525">
            <a:noFill/>
            <a:miter lim="800000"/>
            <a:headEnd/>
            <a:tailEnd/>
          </a:ln>
        </p:spPr>
        <p:txBody>
          <a:bodyPr>
            <a:spAutoFit/>
          </a:bodyPr>
          <a:lstStyle/>
          <a:p>
            <a:pPr algn="just"/>
            <a:r>
              <a:rPr lang="en-US" altLang="zh-CN" sz="2000" b="1"/>
              <a:t>5.3.1  </a:t>
            </a:r>
            <a:r>
              <a:rPr lang="zh-CN" altLang="en-US" sz="2000" b="1"/>
              <a:t>两向分组的试验</a:t>
            </a:r>
            <a:endParaRPr lang="zh-CN" altLang="en-US" sz="2000"/>
          </a:p>
          <a:p>
            <a:pPr algn="just"/>
            <a:r>
              <a:rPr lang="zh-CN" altLang="en-US" sz="2000" b="1">
                <a:solidFill>
                  <a:schemeClr val="accent1"/>
                </a:solidFill>
              </a:rPr>
              <a:t>两向分组试验</a:t>
            </a:r>
            <a:r>
              <a:rPr lang="zh-CN" altLang="en-US" sz="2000" b="1"/>
              <a:t>：</a:t>
            </a:r>
            <a:r>
              <a:rPr lang="zh-CN" altLang="en-US" sz="2000"/>
              <a:t>两个不同因素各水平间相互均匀搭配的试验，又称为两因素交叉分组试验</a:t>
            </a:r>
          </a:p>
          <a:p>
            <a:pPr algn="just"/>
            <a:r>
              <a:rPr lang="zh-CN" altLang="en-US" sz="2000" b="1">
                <a:solidFill>
                  <a:schemeClr val="accent1"/>
                </a:solidFill>
              </a:rPr>
              <a:t>两向分组资料</a:t>
            </a:r>
            <a:r>
              <a:rPr lang="zh-CN" altLang="en-US" sz="2000" b="1"/>
              <a:t>：</a:t>
            </a:r>
            <a:r>
              <a:rPr lang="zh-CN" altLang="en-US" sz="2000"/>
              <a:t>按两因素交叉分组或两向分组进行的试验所获得的资料</a:t>
            </a:r>
          </a:p>
          <a:p>
            <a:pPr algn="just"/>
            <a:r>
              <a:rPr lang="zh-CN" altLang="en-US" sz="2000" b="1">
                <a:solidFill>
                  <a:schemeClr val="accent1"/>
                </a:solidFill>
              </a:rPr>
              <a:t>水平组合</a:t>
            </a:r>
            <a:r>
              <a:rPr lang="zh-CN" altLang="en-US" sz="2000" b="1"/>
              <a:t>：</a:t>
            </a:r>
            <a:r>
              <a:rPr lang="zh-CN" altLang="en-US" sz="2000"/>
              <a:t>不同因素的各水平间的相互搭配</a:t>
            </a:r>
          </a:p>
          <a:p>
            <a:pPr algn="just"/>
            <a:r>
              <a:rPr lang="zh-CN" altLang="en-US" sz="2000" b="1">
                <a:solidFill>
                  <a:schemeClr val="accent1"/>
                </a:solidFill>
              </a:rPr>
              <a:t>处理</a:t>
            </a:r>
            <a:r>
              <a:rPr lang="zh-CN" altLang="en-US" sz="2000" b="1"/>
              <a:t>：</a:t>
            </a:r>
            <a:r>
              <a:rPr lang="zh-CN" altLang="en-US" sz="2000"/>
              <a:t>一个水平组合就是一种具体的试验措施，这个水平组合就是一个处理</a:t>
            </a:r>
          </a:p>
          <a:p>
            <a:pPr algn="just"/>
            <a:r>
              <a:rPr lang="zh-CN" altLang="en-US" sz="2000" b="1">
                <a:solidFill>
                  <a:schemeClr val="accent1"/>
                </a:solidFill>
                <a:latin typeface="宋体" pitchFamily="2" charset="-122"/>
              </a:rPr>
              <a:t>两向分组无重复的试验</a:t>
            </a:r>
            <a:r>
              <a:rPr lang="zh-CN" altLang="en-US" sz="2000" b="1">
                <a:solidFill>
                  <a:schemeClr val="accent1"/>
                </a:solidFill>
              </a:rPr>
              <a:t> </a:t>
            </a:r>
          </a:p>
          <a:p>
            <a:pPr algn="just"/>
            <a:r>
              <a:rPr lang="zh-CN" altLang="en-US" sz="2000" b="1">
                <a:solidFill>
                  <a:schemeClr val="accent1"/>
                </a:solidFill>
                <a:latin typeface="宋体" pitchFamily="2" charset="-122"/>
              </a:rPr>
              <a:t>两向分组有重复的试验</a:t>
            </a:r>
            <a:r>
              <a:rPr lang="zh-CN" altLang="en-US" sz="2000" b="1">
                <a:solidFill>
                  <a:schemeClr val="accent1"/>
                </a:solidFill>
              </a:rPr>
              <a:t> </a:t>
            </a:r>
          </a:p>
        </p:txBody>
      </p:sp>
      <p:pic>
        <p:nvPicPr>
          <p:cNvPr id="29701" name="Picture 5"/>
          <p:cNvPicPr>
            <a:picLocks noChangeAspect="1" noChangeArrowheads="1"/>
          </p:cNvPicPr>
          <p:nvPr/>
        </p:nvPicPr>
        <p:blipFill>
          <a:blip r:embed="rId3" cstate="print"/>
          <a:srcRect l="19000" t="34000" r="22000" b="38000"/>
          <a:stretch>
            <a:fillRect/>
          </a:stretch>
        </p:blipFill>
        <p:spPr bwMode="auto">
          <a:xfrm>
            <a:off x="457200" y="3352800"/>
            <a:ext cx="8229600" cy="29289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97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04800" y="304800"/>
            <a:ext cx="7772400" cy="381000"/>
          </a:xfrm>
        </p:spPr>
        <p:txBody>
          <a:bodyPr/>
          <a:lstStyle/>
          <a:p>
            <a:pPr algn="just"/>
            <a:r>
              <a:rPr lang="en-US" altLang="zh-CN" sz="2000" b="1" smtClean="0">
                <a:solidFill>
                  <a:schemeClr val="tx1"/>
                </a:solidFill>
                <a:latin typeface="宋体" pitchFamily="2" charset="-122"/>
              </a:rPr>
              <a:t>5.3.2  </a:t>
            </a:r>
            <a:r>
              <a:rPr lang="zh-CN" altLang="en-US" sz="2000" b="1" smtClean="0">
                <a:solidFill>
                  <a:schemeClr val="tx1"/>
                </a:solidFill>
                <a:latin typeface="宋体" pitchFamily="2" charset="-122"/>
              </a:rPr>
              <a:t>两向分组无重复资料的方差分析</a:t>
            </a:r>
            <a:r>
              <a:rPr lang="zh-CN" altLang="en-US" sz="2000" smtClean="0">
                <a:solidFill>
                  <a:schemeClr val="tx1"/>
                </a:solidFill>
                <a:latin typeface="宋体" pitchFamily="2" charset="-122"/>
              </a:rPr>
              <a:t> </a:t>
            </a:r>
          </a:p>
        </p:txBody>
      </p:sp>
      <p:sp>
        <p:nvSpPr>
          <p:cNvPr id="41987" name="Text Box 4"/>
          <p:cNvSpPr txBox="1">
            <a:spLocks noChangeArrowheads="1"/>
          </p:cNvSpPr>
          <p:nvPr/>
        </p:nvSpPr>
        <p:spPr bwMode="auto">
          <a:xfrm>
            <a:off x="304800" y="762000"/>
            <a:ext cx="8077200" cy="701675"/>
          </a:xfrm>
          <a:prstGeom prst="rect">
            <a:avLst/>
          </a:prstGeom>
          <a:noFill/>
          <a:ln w="9525">
            <a:noFill/>
            <a:miter lim="800000"/>
            <a:headEnd/>
            <a:tailEnd/>
          </a:ln>
        </p:spPr>
        <p:txBody>
          <a:bodyPr>
            <a:spAutoFit/>
          </a:bodyPr>
          <a:lstStyle/>
          <a:p>
            <a:pPr>
              <a:spcBef>
                <a:spcPct val="50000"/>
              </a:spcBef>
            </a:pPr>
            <a:r>
              <a:rPr lang="zh-CN" altLang="en-US" sz="2000">
                <a:latin typeface="宋体" pitchFamily="2" charset="-122"/>
              </a:rPr>
              <a:t>设考察了</a:t>
            </a:r>
            <a:r>
              <a:rPr lang="en-US" altLang="zh-CN" sz="2000" i="1">
                <a:latin typeface="宋体" pitchFamily="2" charset="-122"/>
              </a:rPr>
              <a:t>A</a:t>
            </a:r>
            <a:r>
              <a:rPr lang="zh-CN" altLang="en-US" sz="2000" i="1">
                <a:latin typeface="宋体" pitchFamily="2" charset="-122"/>
              </a:rPr>
              <a:t>、</a:t>
            </a:r>
            <a:r>
              <a:rPr lang="en-US" altLang="zh-CN" sz="2000" i="1">
                <a:latin typeface="宋体" pitchFamily="2" charset="-122"/>
              </a:rPr>
              <a:t>B</a:t>
            </a:r>
            <a:r>
              <a:rPr lang="zh-CN" altLang="en-US" sz="2000">
                <a:latin typeface="宋体" pitchFamily="2" charset="-122"/>
              </a:rPr>
              <a:t>两因素对鱼类性状</a:t>
            </a:r>
            <a:r>
              <a:rPr lang="en-US" altLang="zh-CN" sz="2000" i="1">
                <a:latin typeface="宋体" pitchFamily="2" charset="-122"/>
              </a:rPr>
              <a:t>X</a:t>
            </a:r>
            <a:r>
              <a:rPr lang="zh-CN" altLang="en-US" sz="2000">
                <a:latin typeface="宋体" pitchFamily="2" charset="-122"/>
              </a:rPr>
              <a:t>的影响，</a:t>
            </a:r>
            <a:r>
              <a:rPr lang="en-US" altLang="zh-CN" sz="2000" i="1">
                <a:latin typeface="宋体" pitchFamily="2" charset="-122"/>
              </a:rPr>
              <a:t>A</a:t>
            </a:r>
            <a:r>
              <a:rPr lang="zh-CN" altLang="en-US" sz="2000">
                <a:latin typeface="宋体" pitchFamily="2" charset="-122"/>
              </a:rPr>
              <a:t>因素有</a:t>
            </a:r>
            <a:r>
              <a:rPr lang="en-US" altLang="zh-CN" sz="2000" i="1">
                <a:latin typeface="宋体" pitchFamily="2" charset="-122"/>
              </a:rPr>
              <a:t>a</a:t>
            </a:r>
            <a:r>
              <a:rPr lang="zh-CN" altLang="en-US" sz="2000">
                <a:latin typeface="宋体" pitchFamily="2" charset="-122"/>
              </a:rPr>
              <a:t>个水平，</a:t>
            </a:r>
            <a:r>
              <a:rPr lang="en-US" altLang="zh-CN" sz="2000" i="1">
                <a:latin typeface="宋体" pitchFamily="2" charset="-122"/>
              </a:rPr>
              <a:t>B</a:t>
            </a:r>
            <a:r>
              <a:rPr lang="zh-CN" altLang="en-US" sz="2000">
                <a:latin typeface="宋体" pitchFamily="2" charset="-122"/>
              </a:rPr>
              <a:t>因素有</a:t>
            </a:r>
            <a:r>
              <a:rPr lang="en-US" altLang="zh-CN" sz="2000" i="1">
                <a:latin typeface="宋体" pitchFamily="2" charset="-122"/>
              </a:rPr>
              <a:t>b</a:t>
            </a:r>
            <a:r>
              <a:rPr lang="zh-CN" altLang="en-US" sz="2000">
                <a:latin typeface="宋体" pitchFamily="2" charset="-122"/>
              </a:rPr>
              <a:t>个水平，获得的试验结果列于下表</a:t>
            </a:r>
            <a:r>
              <a:rPr lang="zh-CN" altLang="en-US" sz="2000"/>
              <a:t> </a:t>
            </a:r>
          </a:p>
        </p:txBody>
      </p:sp>
      <p:pic>
        <p:nvPicPr>
          <p:cNvPr id="30725" name="Picture 5"/>
          <p:cNvPicPr>
            <a:picLocks noChangeAspect="1" noChangeArrowheads="1"/>
          </p:cNvPicPr>
          <p:nvPr/>
        </p:nvPicPr>
        <p:blipFill>
          <a:blip r:embed="rId3" cstate="print"/>
          <a:srcRect l="20000" t="25999" r="22000" b="28667"/>
          <a:stretch>
            <a:fillRect/>
          </a:stretch>
        </p:blipFill>
        <p:spPr bwMode="auto">
          <a:xfrm>
            <a:off x="304800" y="1524000"/>
            <a:ext cx="8305800" cy="48688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07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2"/>
          <p:cNvSpPr txBox="1">
            <a:spLocks noChangeArrowheads="1"/>
          </p:cNvSpPr>
          <p:nvPr/>
        </p:nvSpPr>
        <p:spPr bwMode="auto">
          <a:xfrm>
            <a:off x="304800" y="228600"/>
            <a:ext cx="7162800" cy="396875"/>
          </a:xfrm>
          <a:prstGeom prst="rect">
            <a:avLst/>
          </a:prstGeom>
          <a:noFill/>
          <a:ln w="9525">
            <a:noFill/>
            <a:miter lim="800000"/>
            <a:headEnd/>
            <a:tailEnd/>
          </a:ln>
        </p:spPr>
        <p:txBody>
          <a:bodyPr>
            <a:spAutoFit/>
          </a:bodyPr>
          <a:lstStyle/>
          <a:p>
            <a:pPr algn="just">
              <a:spcBef>
                <a:spcPct val="50000"/>
              </a:spcBef>
            </a:pPr>
            <a:r>
              <a:rPr lang="zh-CN" altLang="en-US" sz="2000">
                <a:latin typeface="宋体" pitchFamily="2" charset="-122"/>
              </a:rPr>
              <a:t>假定试验结果（观测值）的数学模型为：</a:t>
            </a:r>
            <a:endParaRPr lang="zh-CN" altLang="en-US" sz="2000"/>
          </a:p>
        </p:txBody>
      </p:sp>
      <p:graphicFrame>
        <p:nvGraphicFramePr>
          <p:cNvPr id="9218" name="Object 2"/>
          <p:cNvGraphicFramePr>
            <a:graphicFrameLocks noChangeAspect="1"/>
          </p:cNvGraphicFramePr>
          <p:nvPr/>
        </p:nvGraphicFramePr>
        <p:xfrm>
          <a:off x="1981200" y="685800"/>
          <a:ext cx="5257800" cy="2076450"/>
        </p:xfrm>
        <a:graphic>
          <a:graphicData uri="http://schemas.openxmlformats.org/presentationml/2006/ole">
            <p:oleObj spid="_x0000_s9218" name="Equation" r:id="rId4" imgW="3022560" imgH="1193760" progId="">
              <p:embed/>
            </p:oleObj>
          </a:graphicData>
        </a:graphic>
      </p:graphicFrame>
      <p:sp>
        <p:nvSpPr>
          <p:cNvPr id="31749" name="Text Box 5"/>
          <p:cNvSpPr txBox="1">
            <a:spLocks noChangeArrowheads="1"/>
          </p:cNvSpPr>
          <p:nvPr/>
        </p:nvSpPr>
        <p:spPr bwMode="auto">
          <a:xfrm>
            <a:off x="304800" y="2895600"/>
            <a:ext cx="8610600" cy="396875"/>
          </a:xfrm>
          <a:prstGeom prst="rect">
            <a:avLst/>
          </a:prstGeom>
          <a:noFill/>
          <a:ln w="9525">
            <a:noFill/>
            <a:miter lim="800000"/>
            <a:headEnd/>
            <a:tailEnd/>
          </a:ln>
        </p:spPr>
        <p:txBody>
          <a:bodyPr>
            <a:spAutoFit/>
          </a:bodyPr>
          <a:lstStyle/>
          <a:p>
            <a:pPr algn="just">
              <a:spcBef>
                <a:spcPct val="50000"/>
              </a:spcBef>
            </a:pPr>
            <a:r>
              <a:rPr lang="zh-CN" altLang="en-US" sz="2000"/>
              <a:t>根据总平方和</a:t>
            </a:r>
            <a:r>
              <a:rPr lang="en-US" altLang="zh-CN" sz="2000" i="1"/>
              <a:t>SS</a:t>
            </a:r>
            <a:r>
              <a:rPr lang="en-US" altLang="zh-CN" sz="2000" i="1" baseline="-30000"/>
              <a:t>T</a:t>
            </a:r>
            <a:r>
              <a:rPr lang="zh-CN" altLang="en-US" sz="2000"/>
              <a:t>的可分可加性原理得：</a:t>
            </a:r>
            <a:r>
              <a:rPr lang="en-US" altLang="zh-CN" sz="2000" i="1"/>
              <a:t>SS</a:t>
            </a:r>
            <a:r>
              <a:rPr lang="en-US" altLang="zh-CN" sz="2000" i="1" baseline="-30000"/>
              <a:t>T</a:t>
            </a:r>
            <a:r>
              <a:rPr lang="zh-CN" altLang="en-US" sz="2000"/>
              <a:t>＝</a:t>
            </a:r>
            <a:r>
              <a:rPr lang="en-US" altLang="zh-CN" sz="2000" i="1"/>
              <a:t>SS</a:t>
            </a:r>
            <a:r>
              <a:rPr lang="en-US" altLang="zh-CN" sz="2000" i="1" baseline="-30000"/>
              <a:t>A</a:t>
            </a:r>
            <a:r>
              <a:rPr lang="zh-CN" altLang="en-US" sz="2000"/>
              <a:t>＋</a:t>
            </a:r>
            <a:r>
              <a:rPr lang="en-US" altLang="zh-CN" sz="2000" i="1"/>
              <a:t>SS</a:t>
            </a:r>
            <a:r>
              <a:rPr lang="en-US" altLang="zh-CN" sz="2000" i="1" baseline="-30000"/>
              <a:t>B</a:t>
            </a:r>
            <a:r>
              <a:rPr lang="zh-CN" altLang="en-US" sz="2000"/>
              <a:t>＋</a:t>
            </a:r>
            <a:r>
              <a:rPr lang="en-US" altLang="zh-CN" sz="2000" i="1"/>
              <a:t>SS</a:t>
            </a:r>
            <a:r>
              <a:rPr lang="en-US" altLang="zh-CN" sz="2000" i="1" baseline="-30000"/>
              <a:t>e</a:t>
            </a:r>
          </a:p>
        </p:txBody>
      </p:sp>
      <p:graphicFrame>
        <p:nvGraphicFramePr>
          <p:cNvPr id="31750" name="Object 3"/>
          <p:cNvGraphicFramePr>
            <a:graphicFrameLocks noChangeAspect="1"/>
          </p:cNvGraphicFramePr>
          <p:nvPr/>
        </p:nvGraphicFramePr>
        <p:xfrm>
          <a:off x="1828800" y="3276600"/>
          <a:ext cx="5410200" cy="3292475"/>
        </p:xfrm>
        <a:graphic>
          <a:graphicData uri="http://schemas.openxmlformats.org/presentationml/2006/ole">
            <p:oleObj spid="_x0000_s9219" name="Equation" r:id="rId5" imgW="3047760" imgH="18540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17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3" name="Group 2"/>
          <p:cNvGrpSpPr>
            <a:grpSpLocks/>
          </p:cNvGrpSpPr>
          <p:nvPr/>
        </p:nvGrpSpPr>
        <p:grpSpPr bwMode="auto">
          <a:xfrm>
            <a:off x="1066800" y="0"/>
            <a:ext cx="7173913" cy="2032000"/>
            <a:chOff x="680" y="144"/>
            <a:chExt cx="4519" cy="1280"/>
          </a:xfrm>
        </p:grpSpPr>
        <p:graphicFrame>
          <p:nvGraphicFramePr>
            <p:cNvPr id="1029" name="Object 3"/>
            <p:cNvGraphicFramePr>
              <a:graphicFrameLocks noChangeAspect="1"/>
            </p:cNvGraphicFramePr>
            <p:nvPr/>
          </p:nvGraphicFramePr>
          <p:xfrm>
            <a:off x="680" y="144"/>
            <a:ext cx="1184" cy="561"/>
          </p:xfrm>
          <a:graphic>
            <a:graphicData uri="http://schemas.openxmlformats.org/presentationml/2006/ole">
              <p:oleObj spid="_x0000_s1029" name="Equation" r:id="rId4" imgW="939600" imgH="444240" progId="">
                <p:embed/>
              </p:oleObj>
            </a:graphicData>
          </a:graphic>
        </p:graphicFrame>
        <p:graphicFrame>
          <p:nvGraphicFramePr>
            <p:cNvPr id="1030" name="Object 4"/>
            <p:cNvGraphicFramePr>
              <a:graphicFrameLocks noChangeAspect="1"/>
            </p:cNvGraphicFramePr>
            <p:nvPr/>
          </p:nvGraphicFramePr>
          <p:xfrm>
            <a:off x="2800" y="192"/>
            <a:ext cx="1966" cy="559"/>
          </p:xfrm>
          <a:graphic>
            <a:graphicData uri="http://schemas.openxmlformats.org/presentationml/2006/ole">
              <p:oleObj spid="_x0000_s1030" name="Equation" r:id="rId5" imgW="1562040" imgH="444240" progId="">
                <p:embed/>
              </p:oleObj>
            </a:graphicData>
          </a:graphic>
        </p:graphicFrame>
        <p:graphicFrame>
          <p:nvGraphicFramePr>
            <p:cNvPr id="1031" name="Object 5"/>
            <p:cNvGraphicFramePr>
              <a:graphicFrameLocks noChangeAspect="1"/>
            </p:cNvGraphicFramePr>
            <p:nvPr/>
          </p:nvGraphicFramePr>
          <p:xfrm>
            <a:off x="720" y="816"/>
            <a:ext cx="1070" cy="559"/>
          </p:xfrm>
          <a:graphic>
            <a:graphicData uri="http://schemas.openxmlformats.org/presentationml/2006/ole">
              <p:oleObj spid="_x0000_s1031" name="Equation" r:id="rId6" imgW="850680" imgH="444240" progId="">
                <p:embed/>
              </p:oleObj>
            </a:graphicData>
          </a:graphic>
        </p:graphicFrame>
        <p:graphicFrame>
          <p:nvGraphicFramePr>
            <p:cNvPr id="1032" name="Object 6"/>
            <p:cNvGraphicFramePr>
              <a:graphicFrameLocks noChangeAspect="1"/>
            </p:cNvGraphicFramePr>
            <p:nvPr/>
          </p:nvGraphicFramePr>
          <p:xfrm>
            <a:off x="2832" y="864"/>
            <a:ext cx="2367" cy="560"/>
          </p:xfrm>
          <a:graphic>
            <a:graphicData uri="http://schemas.openxmlformats.org/presentationml/2006/ole">
              <p:oleObj spid="_x0000_s1032" name="Equation" r:id="rId7" imgW="1879560" imgH="444240" progId="">
                <p:embed/>
              </p:oleObj>
            </a:graphicData>
          </a:graphic>
        </p:graphicFrame>
      </p:grpSp>
      <p:grpSp>
        <p:nvGrpSpPr>
          <p:cNvPr id="3" name="Group 7"/>
          <p:cNvGrpSpPr>
            <a:grpSpLocks/>
          </p:cNvGrpSpPr>
          <p:nvPr/>
        </p:nvGrpSpPr>
        <p:grpSpPr bwMode="auto">
          <a:xfrm>
            <a:off x="228600" y="1981200"/>
            <a:ext cx="8915400" cy="1773238"/>
            <a:chOff x="68" y="1488"/>
            <a:chExt cx="5616" cy="1117"/>
          </a:xfrm>
        </p:grpSpPr>
        <p:sp>
          <p:nvSpPr>
            <p:cNvPr id="1038" name="Text Box 8"/>
            <p:cNvSpPr txBox="1">
              <a:spLocks noChangeArrowheads="1"/>
            </p:cNvSpPr>
            <p:nvPr/>
          </p:nvSpPr>
          <p:spPr bwMode="auto">
            <a:xfrm>
              <a:off x="192" y="1488"/>
              <a:ext cx="4032" cy="250"/>
            </a:xfrm>
            <a:prstGeom prst="rect">
              <a:avLst/>
            </a:prstGeom>
            <a:noFill/>
            <a:ln w="9525">
              <a:noFill/>
              <a:miter lim="800000"/>
              <a:headEnd/>
              <a:tailEnd/>
            </a:ln>
          </p:spPr>
          <p:txBody>
            <a:bodyPr>
              <a:spAutoFit/>
            </a:bodyPr>
            <a:lstStyle/>
            <a:p>
              <a:pPr>
                <a:spcBef>
                  <a:spcPct val="50000"/>
                </a:spcBef>
              </a:pPr>
              <a:r>
                <a:rPr lang="zh-CN" altLang="en-US" sz="2000">
                  <a:latin typeface="宋体" pitchFamily="2" charset="-122"/>
                </a:rPr>
                <a:t>假定试验结果或观测值</a:t>
              </a:r>
              <a:r>
                <a:rPr lang="en-US" altLang="zh-CN" sz="2000">
                  <a:latin typeface="宋体" pitchFamily="2" charset="-122"/>
                </a:rPr>
                <a:t>x</a:t>
              </a:r>
              <a:r>
                <a:rPr lang="en-US" altLang="zh-CN" sz="2000" baseline="-25000">
                  <a:latin typeface="宋体" pitchFamily="2" charset="-122"/>
                </a:rPr>
                <a:t>ij</a:t>
              </a:r>
              <a:r>
                <a:rPr lang="zh-CN" altLang="en-US" sz="2000">
                  <a:latin typeface="宋体" pitchFamily="2" charset="-122"/>
                </a:rPr>
                <a:t>的数学模型是：</a:t>
              </a:r>
              <a:r>
                <a:rPr lang="zh-CN" altLang="en-US" sz="2000"/>
                <a:t> </a:t>
              </a:r>
            </a:p>
          </p:txBody>
        </p:sp>
        <p:graphicFrame>
          <p:nvGraphicFramePr>
            <p:cNvPr id="1028" name="Object 9"/>
            <p:cNvGraphicFramePr>
              <a:graphicFrameLocks noChangeAspect="1"/>
            </p:cNvGraphicFramePr>
            <p:nvPr/>
          </p:nvGraphicFramePr>
          <p:xfrm>
            <a:off x="2208" y="1728"/>
            <a:ext cx="929" cy="304"/>
          </p:xfrm>
          <a:graphic>
            <a:graphicData uri="http://schemas.openxmlformats.org/presentationml/2006/ole">
              <p:oleObj spid="_x0000_s1028" name="Equation" r:id="rId8" imgW="736560" imgH="241200" progId="">
                <p:embed/>
              </p:oleObj>
            </a:graphicData>
          </a:graphic>
        </p:graphicFrame>
        <p:sp>
          <p:nvSpPr>
            <p:cNvPr id="1039" name="Text Box 10"/>
            <p:cNvSpPr txBox="1">
              <a:spLocks noChangeArrowheads="1"/>
            </p:cNvSpPr>
            <p:nvPr/>
          </p:nvSpPr>
          <p:spPr bwMode="auto">
            <a:xfrm>
              <a:off x="68" y="2064"/>
              <a:ext cx="5616" cy="541"/>
            </a:xfrm>
            <a:prstGeom prst="rect">
              <a:avLst/>
            </a:prstGeom>
            <a:noFill/>
            <a:ln w="9525">
              <a:noFill/>
              <a:miter lim="800000"/>
              <a:headEnd/>
              <a:tailEnd/>
            </a:ln>
          </p:spPr>
          <p:txBody>
            <a:bodyPr lIns="18000" rIns="18000">
              <a:spAutoFit/>
            </a:bodyPr>
            <a:lstStyle/>
            <a:p>
              <a:pPr algn="just">
                <a:lnSpc>
                  <a:spcPct val="80000"/>
                </a:lnSpc>
                <a:spcBef>
                  <a:spcPct val="50000"/>
                </a:spcBef>
              </a:pPr>
              <a:r>
                <a:rPr lang="en-US" altLang="zh-CN" i="1">
                  <a:latin typeface="宋体" pitchFamily="2" charset="-122"/>
                </a:rPr>
                <a:t> </a:t>
              </a:r>
              <a:r>
                <a:rPr lang="en-US" altLang="zh-CN" i="1"/>
                <a:t>µ</a:t>
              </a:r>
              <a:r>
                <a:rPr lang="en-US" altLang="zh-CN" i="1" baseline="-30000"/>
                <a:t>i</a:t>
              </a:r>
              <a:r>
                <a:rPr lang="zh-CN" altLang="en-US">
                  <a:latin typeface="宋体" pitchFamily="2" charset="-122"/>
                </a:rPr>
                <a:t>：</a:t>
              </a:r>
              <a:r>
                <a:rPr lang="zh-CN" altLang="en-US" sz="2000">
                  <a:latin typeface="宋体" pitchFamily="2" charset="-122"/>
                </a:rPr>
                <a:t>第</a:t>
              </a:r>
              <a:r>
                <a:rPr lang="en-US" altLang="zh-CN" sz="2000" i="1"/>
                <a:t>i</a:t>
              </a:r>
              <a:r>
                <a:rPr lang="zh-CN" altLang="en-US" sz="2000">
                  <a:latin typeface="宋体" pitchFamily="2" charset="-122"/>
                </a:rPr>
                <a:t>个处理观测值总体的平均数</a:t>
              </a:r>
            </a:p>
            <a:p>
              <a:pPr algn="just">
                <a:lnSpc>
                  <a:spcPct val="80000"/>
                </a:lnSpc>
                <a:spcBef>
                  <a:spcPct val="50000"/>
                </a:spcBef>
              </a:pPr>
              <a:r>
                <a:rPr lang="en-US" altLang="zh-CN" i="1">
                  <a:latin typeface="宋体" pitchFamily="2" charset="-122"/>
                </a:rPr>
                <a:t>ε</a:t>
              </a:r>
              <a:r>
                <a:rPr lang="en-US" altLang="zh-CN" i="1" baseline="-30000"/>
                <a:t>ij</a:t>
              </a:r>
              <a:r>
                <a:rPr lang="en-US" altLang="zh-CN" sz="2000"/>
                <a:t>~N(0</a:t>
              </a:r>
              <a:r>
                <a:rPr lang="zh-CN" altLang="en-US" sz="2000"/>
                <a:t>，</a:t>
              </a:r>
              <a:r>
                <a:rPr lang="en-US" altLang="zh-CN" sz="2000">
                  <a:cs typeface="Times New Roman" pitchFamily="18" charset="0"/>
                </a:rPr>
                <a:t>σ</a:t>
              </a:r>
              <a:r>
                <a:rPr lang="en-US" altLang="zh-CN" sz="2000" baseline="30000"/>
                <a:t>2</a:t>
              </a:r>
              <a:r>
                <a:rPr lang="en-US" altLang="zh-CN" sz="2000"/>
                <a:t>) </a:t>
              </a:r>
              <a:r>
                <a:rPr lang="zh-CN" altLang="en-US" sz="2000"/>
                <a:t>：</a:t>
              </a:r>
              <a:r>
                <a:rPr lang="zh-CN" altLang="en-US" sz="2000">
                  <a:latin typeface="宋体" pitchFamily="2" charset="-122"/>
                </a:rPr>
                <a:t>模型误差或总体误差，是偶然因素造成的随机误差，相互独立。</a:t>
              </a:r>
              <a:r>
                <a:rPr lang="zh-CN" altLang="en-US" sz="2000"/>
                <a:t> </a:t>
              </a:r>
            </a:p>
          </p:txBody>
        </p:sp>
      </p:grpSp>
      <p:grpSp>
        <p:nvGrpSpPr>
          <p:cNvPr id="4" name="Group 11"/>
          <p:cNvGrpSpPr>
            <a:grpSpLocks/>
          </p:cNvGrpSpPr>
          <p:nvPr/>
        </p:nvGrpSpPr>
        <p:grpSpPr bwMode="auto">
          <a:xfrm>
            <a:off x="304800" y="3810000"/>
            <a:ext cx="8534400" cy="3003550"/>
            <a:chOff x="192" y="2400"/>
            <a:chExt cx="5376" cy="1892"/>
          </a:xfrm>
        </p:grpSpPr>
        <p:sp>
          <p:nvSpPr>
            <p:cNvPr id="1036" name="Text Box 12"/>
            <p:cNvSpPr txBox="1">
              <a:spLocks noChangeArrowheads="1"/>
            </p:cNvSpPr>
            <p:nvPr/>
          </p:nvSpPr>
          <p:spPr bwMode="auto">
            <a:xfrm>
              <a:off x="192" y="2400"/>
              <a:ext cx="5376" cy="442"/>
            </a:xfrm>
            <a:prstGeom prst="rect">
              <a:avLst/>
            </a:prstGeom>
            <a:noFill/>
            <a:ln w="9525">
              <a:noFill/>
              <a:miter lim="800000"/>
              <a:headEnd/>
              <a:tailEnd/>
            </a:ln>
          </p:spPr>
          <p:txBody>
            <a:bodyPr>
              <a:spAutoFit/>
            </a:bodyPr>
            <a:lstStyle/>
            <a:p>
              <a:pPr>
                <a:spcBef>
                  <a:spcPct val="50000"/>
                </a:spcBef>
              </a:pPr>
              <a:r>
                <a:rPr lang="zh-CN" altLang="en-US" sz="2000">
                  <a:latin typeface="宋体" pitchFamily="2" charset="-122"/>
                </a:rPr>
                <a:t>一般处理不同，对试验结果的作用大小就不同。则第</a:t>
              </a:r>
              <a:r>
                <a:rPr lang="en-US" altLang="zh-CN" sz="2000" i="1"/>
                <a:t>i</a:t>
              </a:r>
              <a:r>
                <a:rPr lang="zh-CN" altLang="en-US" sz="2000">
                  <a:latin typeface="宋体" pitchFamily="2" charset="-122"/>
                </a:rPr>
                <a:t>个处理观测值总体的平均数</a:t>
              </a:r>
              <a:r>
                <a:rPr lang="en-US" altLang="zh-CN" sz="2000" i="1"/>
                <a:t>µ</a:t>
              </a:r>
              <a:r>
                <a:rPr lang="en-US" altLang="zh-CN" sz="2000" i="1" baseline="-30000"/>
                <a:t>i</a:t>
              </a:r>
              <a:r>
                <a:rPr lang="zh-CN" altLang="en-US" sz="2000">
                  <a:latin typeface="宋体" pitchFamily="2" charset="-122"/>
                </a:rPr>
                <a:t>可进一步进行分解为：</a:t>
              </a:r>
              <a:r>
                <a:rPr lang="zh-CN" altLang="en-US" sz="2000"/>
                <a:t> </a:t>
              </a:r>
            </a:p>
          </p:txBody>
        </p:sp>
        <p:graphicFrame>
          <p:nvGraphicFramePr>
            <p:cNvPr id="1026" name="Object 13"/>
            <p:cNvGraphicFramePr>
              <a:graphicFrameLocks noChangeAspect="1"/>
            </p:cNvGraphicFramePr>
            <p:nvPr/>
          </p:nvGraphicFramePr>
          <p:xfrm>
            <a:off x="2496" y="2688"/>
            <a:ext cx="864" cy="288"/>
          </p:xfrm>
          <a:graphic>
            <a:graphicData uri="http://schemas.openxmlformats.org/presentationml/2006/ole">
              <p:oleObj spid="_x0000_s1026" name="Equation" r:id="rId9" imgW="685800" imgH="228600" progId="">
                <p:embed/>
              </p:oleObj>
            </a:graphicData>
          </a:graphic>
        </p:graphicFrame>
        <p:graphicFrame>
          <p:nvGraphicFramePr>
            <p:cNvPr id="1027" name="Object 14"/>
            <p:cNvGraphicFramePr>
              <a:graphicFrameLocks noChangeAspect="1"/>
            </p:cNvGraphicFramePr>
            <p:nvPr/>
          </p:nvGraphicFramePr>
          <p:xfrm>
            <a:off x="3120" y="2947"/>
            <a:ext cx="2448" cy="1345"/>
          </p:xfrm>
          <a:graphic>
            <a:graphicData uri="http://schemas.openxmlformats.org/presentationml/2006/ole">
              <p:oleObj spid="_x0000_s1027" name="Equation" r:id="rId10" imgW="2031840" imgH="1117440" progId="">
                <p:embed/>
              </p:oleObj>
            </a:graphicData>
          </a:graphic>
        </p:graphicFrame>
        <p:sp>
          <p:nvSpPr>
            <p:cNvPr id="1037" name="Text Box 15"/>
            <p:cNvSpPr txBox="1">
              <a:spLocks noChangeArrowheads="1"/>
            </p:cNvSpPr>
            <p:nvPr/>
          </p:nvSpPr>
          <p:spPr bwMode="auto">
            <a:xfrm>
              <a:off x="192" y="3120"/>
              <a:ext cx="2496" cy="922"/>
            </a:xfrm>
            <a:prstGeom prst="rect">
              <a:avLst/>
            </a:prstGeom>
            <a:noFill/>
            <a:ln w="9525">
              <a:noFill/>
              <a:miter lim="800000"/>
              <a:headEnd/>
              <a:tailEnd/>
            </a:ln>
          </p:spPr>
          <p:txBody>
            <a:bodyPr>
              <a:spAutoFit/>
            </a:bodyPr>
            <a:lstStyle/>
            <a:p>
              <a:pPr>
                <a:spcBef>
                  <a:spcPct val="50000"/>
                </a:spcBef>
              </a:pPr>
              <a:r>
                <a:rPr lang="en-US" altLang="zh-CN" sz="2000" i="1"/>
                <a:t>µ </a:t>
              </a:r>
              <a:r>
                <a:rPr lang="zh-CN" altLang="en-US" sz="2000">
                  <a:latin typeface="宋体" pitchFamily="2" charset="-122"/>
                </a:rPr>
                <a:t>：全试验观测值总体的平均数</a:t>
              </a:r>
            </a:p>
            <a:p>
              <a:pPr>
                <a:spcBef>
                  <a:spcPct val="50000"/>
                </a:spcBef>
              </a:pPr>
              <a:r>
                <a:rPr lang="en-US" altLang="zh-CN" sz="2000">
                  <a:latin typeface="宋体" pitchFamily="2" charset="-122"/>
                  <a:cs typeface="Times New Roman" pitchFamily="18" charset="0"/>
                </a:rPr>
                <a:t>τ</a:t>
              </a:r>
              <a:r>
                <a:rPr lang="en-US" altLang="zh-CN" sz="2000" baseline="-25000">
                  <a:latin typeface="宋体" pitchFamily="2" charset="-122"/>
                </a:rPr>
                <a:t>i</a:t>
              </a:r>
              <a:r>
                <a:rPr lang="zh-CN" altLang="en-US" sz="2000">
                  <a:latin typeface="宋体" pitchFamily="2" charset="-122"/>
                </a:rPr>
                <a:t>：第</a:t>
              </a:r>
              <a:r>
                <a:rPr lang="en-US" altLang="zh-CN" sz="2000" i="1"/>
                <a:t>i</a:t>
              </a:r>
              <a:r>
                <a:rPr lang="zh-CN" altLang="en-US" sz="2000">
                  <a:latin typeface="宋体" pitchFamily="2" charset="-122"/>
                </a:rPr>
                <a:t>个处理的效应（</a:t>
              </a:r>
              <a:r>
                <a:rPr lang="en-US" altLang="zh-CN" sz="2000"/>
                <a:t>treatment effect</a:t>
              </a:r>
              <a:r>
                <a:rPr lang="zh-CN" altLang="en-US" sz="2000">
                  <a:latin typeface="宋体" pitchFamily="2" charset="-122"/>
                </a:rPr>
                <a:t>），即处理</a:t>
              </a:r>
              <a:r>
                <a:rPr lang="en-US" altLang="zh-CN" sz="2000" i="1"/>
                <a:t>i</a:t>
              </a:r>
              <a:r>
                <a:rPr lang="zh-CN" altLang="en-US" sz="2000">
                  <a:latin typeface="宋体" pitchFamily="2" charset="-122"/>
                </a:rPr>
                <a:t>对试验结果的作用大小</a:t>
              </a:r>
              <a:r>
                <a:rPr lang="zh-CN" altLang="en-US" sz="2000"/>
                <a:t>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2"/>
          <p:cNvGraphicFramePr>
            <a:graphicFrameLocks noChangeAspect="1"/>
          </p:cNvGraphicFramePr>
          <p:nvPr/>
        </p:nvGraphicFramePr>
        <p:xfrm>
          <a:off x="304800" y="3048000"/>
          <a:ext cx="5715000" cy="871538"/>
        </p:xfrm>
        <a:graphic>
          <a:graphicData uri="http://schemas.openxmlformats.org/presentationml/2006/ole">
            <p:oleObj spid="_x0000_s10242" name="Equation" r:id="rId4" imgW="3162240" imgH="482400" progId="">
              <p:embed/>
            </p:oleObj>
          </a:graphicData>
        </a:graphic>
      </p:graphicFrame>
      <p:sp>
        <p:nvSpPr>
          <p:cNvPr id="10243" name="Text Box 3"/>
          <p:cNvSpPr txBox="1">
            <a:spLocks noChangeArrowheads="1"/>
          </p:cNvSpPr>
          <p:nvPr/>
        </p:nvSpPr>
        <p:spPr bwMode="auto">
          <a:xfrm>
            <a:off x="304800" y="304800"/>
            <a:ext cx="8458200" cy="396875"/>
          </a:xfrm>
          <a:prstGeom prst="rect">
            <a:avLst/>
          </a:prstGeom>
          <a:noFill/>
          <a:ln w="9525">
            <a:noFill/>
            <a:miter lim="800000"/>
            <a:headEnd/>
            <a:tailEnd/>
          </a:ln>
        </p:spPr>
        <p:txBody>
          <a:bodyPr>
            <a:spAutoFit/>
          </a:bodyPr>
          <a:lstStyle/>
          <a:p>
            <a:pPr>
              <a:spcBef>
                <a:spcPct val="50000"/>
              </a:spcBef>
            </a:pPr>
            <a:r>
              <a:rPr lang="zh-CN" altLang="en-US" sz="2000">
                <a:latin typeface="宋体" pitchFamily="2" charset="-122"/>
              </a:rPr>
              <a:t>根据总自由度</a:t>
            </a:r>
            <a:r>
              <a:rPr lang="en-US" altLang="zh-CN" sz="2000" i="1"/>
              <a:t>df</a:t>
            </a:r>
            <a:r>
              <a:rPr lang="en-US" altLang="zh-CN" sz="2000" i="1" baseline="-30000"/>
              <a:t>T</a:t>
            </a:r>
            <a:r>
              <a:rPr lang="zh-CN" altLang="en-US" sz="2000">
                <a:latin typeface="宋体" pitchFamily="2" charset="-122"/>
              </a:rPr>
              <a:t>的可加可分性原理，得</a:t>
            </a:r>
            <a:r>
              <a:rPr lang="en-US" altLang="zh-CN" sz="2000" i="1"/>
              <a:t>df</a:t>
            </a:r>
            <a:r>
              <a:rPr lang="en-US" altLang="zh-CN" sz="2000" i="1" baseline="-30000"/>
              <a:t>T</a:t>
            </a:r>
            <a:r>
              <a:rPr lang="zh-CN" altLang="en-US" sz="2000">
                <a:latin typeface="宋体" pitchFamily="2" charset="-122"/>
              </a:rPr>
              <a:t>＝</a:t>
            </a:r>
            <a:r>
              <a:rPr lang="en-US" altLang="zh-CN" sz="2000" i="1"/>
              <a:t>df</a:t>
            </a:r>
            <a:r>
              <a:rPr lang="en-US" altLang="zh-CN" sz="2000" i="1" baseline="-30000"/>
              <a:t>A</a:t>
            </a:r>
            <a:r>
              <a:rPr lang="zh-CN" altLang="en-US" sz="2000">
                <a:latin typeface="宋体" pitchFamily="2" charset="-122"/>
              </a:rPr>
              <a:t>＋</a:t>
            </a:r>
            <a:r>
              <a:rPr lang="en-US" altLang="zh-CN" sz="2000" i="1"/>
              <a:t>df</a:t>
            </a:r>
            <a:r>
              <a:rPr lang="en-US" altLang="zh-CN" sz="2000" i="1" baseline="-30000"/>
              <a:t>B</a:t>
            </a:r>
            <a:r>
              <a:rPr lang="zh-CN" altLang="en-US" sz="2000">
                <a:latin typeface="宋体" pitchFamily="2" charset="-122"/>
              </a:rPr>
              <a:t>＋</a:t>
            </a:r>
            <a:r>
              <a:rPr lang="en-US" altLang="zh-CN" sz="2000" i="1"/>
              <a:t>df</a:t>
            </a:r>
            <a:r>
              <a:rPr lang="en-US" altLang="zh-CN" sz="2000" i="1" baseline="-30000"/>
              <a:t>e</a:t>
            </a:r>
            <a:r>
              <a:rPr lang="en-US" altLang="zh-CN" sz="2000"/>
              <a:t> </a:t>
            </a:r>
          </a:p>
        </p:txBody>
      </p:sp>
      <p:sp>
        <p:nvSpPr>
          <p:cNvPr id="10244" name="Text Box 4"/>
          <p:cNvSpPr txBox="1">
            <a:spLocks noChangeArrowheads="1"/>
          </p:cNvSpPr>
          <p:nvPr/>
        </p:nvSpPr>
        <p:spPr bwMode="auto">
          <a:xfrm>
            <a:off x="304800" y="685800"/>
            <a:ext cx="8458200" cy="854075"/>
          </a:xfrm>
          <a:prstGeom prst="rect">
            <a:avLst/>
          </a:prstGeom>
          <a:noFill/>
          <a:ln w="9525">
            <a:noFill/>
            <a:miter lim="800000"/>
            <a:headEnd/>
            <a:tailEnd/>
          </a:ln>
        </p:spPr>
        <p:txBody>
          <a:bodyPr>
            <a:spAutoFit/>
          </a:bodyPr>
          <a:lstStyle/>
          <a:p>
            <a:pPr algn="just">
              <a:spcBef>
                <a:spcPct val="50000"/>
              </a:spcBef>
            </a:pPr>
            <a:r>
              <a:rPr lang="en-US" altLang="zh-CN" sz="2000" i="1"/>
              <a:t>df</a:t>
            </a:r>
            <a:r>
              <a:rPr lang="en-US" altLang="zh-CN" sz="2000" i="1" baseline="-30000"/>
              <a:t>T</a:t>
            </a:r>
            <a:r>
              <a:rPr lang="zh-CN" altLang="en-US" sz="2000"/>
              <a:t>＝</a:t>
            </a:r>
            <a:r>
              <a:rPr lang="en-US" altLang="zh-CN" sz="2000" i="1"/>
              <a:t>ab</a:t>
            </a:r>
            <a:r>
              <a:rPr lang="zh-CN" altLang="en-US" sz="2000"/>
              <a:t>－</a:t>
            </a:r>
            <a:r>
              <a:rPr lang="en-US" altLang="zh-CN" sz="2000"/>
              <a:t>1                                   </a:t>
            </a:r>
            <a:r>
              <a:rPr lang="en-US" altLang="zh-CN" sz="2000" i="1"/>
              <a:t>df</a:t>
            </a:r>
            <a:r>
              <a:rPr lang="en-US" altLang="zh-CN" sz="2000" i="1" baseline="-30000"/>
              <a:t>A</a:t>
            </a:r>
            <a:r>
              <a:rPr lang="zh-CN" altLang="en-US" sz="2000"/>
              <a:t>＝</a:t>
            </a:r>
            <a:r>
              <a:rPr lang="en-US" altLang="zh-CN" sz="2000" i="1"/>
              <a:t>a</a:t>
            </a:r>
            <a:r>
              <a:rPr lang="zh-CN" altLang="en-US" sz="2000" i="1"/>
              <a:t>－</a:t>
            </a:r>
            <a:r>
              <a:rPr lang="en-US" altLang="zh-CN" sz="2000"/>
              <a:t>1</a:t>
            </a:r>
          </a:p>
          <a:p>
            <a:pPr algn="just">
              <a:spcBef>
                <a:spcPct val="50000"/>
              </a:spcBef>
            </a:pPr>
            <a:r>
              <a:rPr lang="en-US" altLang="zh-CN" sz="2000" i="1"/>
              <a:t>df</a:t>
            </a:r>
            <a:r>
              <a:rPr lang="en-US" altLang="zh-CN" sz="2000" i="1" baseline="-30000"/>
              <a:t>B</a:t>
            </a:r>
            <a:r>
              <a:rPr lang="zh-CN" altLang="en-US" sz="2000"/>
              <a:t>＝</a:t>
            </a:r>
            <a:r>
              <a:rPr lang="en-US" altLang="zh-CN" sz="2000" i="1"/>
              <a:t>b</a:t>
            </a:r>
            <a:r>
              <a:rPr lang="zh-CN" altLang="en-US" sz="2000" i="1"/>
              <a:t>－</a:t>
            </a:r>
            <a:r>
              <a:rPr lang="en-US" altLang="zh-CN" sz="2000"/>
              <a:t>1 </a:t>
            </a:r>
            <a:r>
              <a:rPr lang="en-US" altLang="zh-CN" sz="2000" i="1"/>
              <a:t>                                  </a:t>
            </a:r>
            <a:r>
              <a:rPr lang="en-US" altLang="zh-CN" sz="2000">
                <a:latin typeface="宋体" pitchFamily="2" charset="-122"/>
              </a:rPr>
              <a:t> </a:t>
            </a:r>
            <a:r>
              <a:rPr lang="en-US" altLang="zh-CN" sz="2000" i="1"/>
              <a:t>df</a:t>
            </a:r>
            <a:r>
              <a:rPr lang="en-US" altLang="zh-CN" sz="2000" i="1" baseline="-30000"/>
              <a:t>e</a:t>
            </a:r>
            <a:r>
              <a:rPr lang="zh-CN" altLang="en-US" sz="2000"/>
              <a:t>＝</a:t>
            </a:r>
            <a:r>
              <a:rPr lang="en-US" altLang="zh-CN" sz="2000" i="1"/>
              <a:t>df</a:t>
            </a:r>
            <a:r>
              <a:rPr lang="en-US" altLang="zh-CN" sz="2000" i="1" baseline="-30000"/>
              <a:t>T</a:t>
            </a:r>
            <a:r>
              <a:rPr lang="zh-CN" altLang="en-US" sz="2000"/>
              <a:t>－</a:t>
            </a:r>
            <a:r>
              <a:rPr lang="en-US" altLang="zh-CN" sz="2000" i="1"/>
              <a:t>df</a:t>
            </a:r>
            <a:r>
              <a:rPr lang="en-US" altLang="zh-CN" sz="2000" i="1" baseline="-30000"/>
              <a:t>A</a:t>
            </a:r>
            <a:r>
              <a:rPr lang="zh-CN" altLang="en-US" sz="2000"/>
              <a:t>－</a:t>
            </a:r>
            <a:r>
              <a:rPr lang="en-US" altLang="zh-CN" sz="2000" i="1"/>
              <a:t>df</a:t>
            </a:r>
            <a:r>
              <a:rPr lang="en-US" altLang="zh-CN" sz="2000" i="1" baseline="-30000"/>
              <a:t>B</a:t>
            </a:r>
            <a:r>
              <a:rPr lang="zh-CN" altLang="en-US" sz="2000"/>
              <a:t>＝（</a:t>
            </a:r>
            <a:r>
              <a:rPr lang="en-US" altLang="zh-CN" sz="2000" i="1"/>
              <a:t>a</a:t>
            </a:r>
            <a:r>
              <a:rPr lang="zh-CN" altLang="en-US" sz="2000" i="1"/>
              <a:t>－</a:t>
            </a:r>
            <a:r>
              <a:rPr lang="en-US" altLang="zh-CN" sz="2000"/>
              <a:t>1</a:t>
            </a:r>
            <a:r>
              <a:rPr lang="zh-CN" altLang="en-US" sz="2000"/>
              <a:t>）（</a:t>
            </a:r>
            <a:r>
              <a:rPr lang="en-US" altLang="zh-CN" sz="2000" i="1"/>
              <a:t>b</a:t>
            </a:r>
            <a:r>
              <a:rPr lang="zh-CN" altLang="en-US" sz="2000" i="1"/>
              <a:t>－</a:t>
            </a:r>
            <a:r>
              <a:rPr lang="en-US" altLang="zh-CN" sz="2000"/>
              <a:t>1</a:t>
            </a:r>
            <a:r>
              <a:rPr lang="zh-CN" altLang="en-US" sz="2000"/>
              <a:t>）</a:t>
            </a:r>
          </a:p>
        </p:txBody>
      </p:sp>
      <p:sp>
        <p:nvSpPr>
          <p:cNvPr id="32773" name="Text Box 5"/>
          <p:cNvSpPr txBox="1">
            <a:spLocks noChangeArrowheads="1"/>
          </p:cNvSpPr>
          <p:nvPr/>
        </p:nvSpPr>
        <p:spPr bwMode="auto">
          <a:xfrm>
            <a:off x="228600" y="1676400"/>
            <a:ext cx="8305800" cy="1311275"/>
          </a:xfrm>
          <a:prstGeom prst="rect">
            <a:avLst/>
          </a:prstGeom>
          <a:noFill/>
          <a:ln w="9525">
            <a:noFill/>
            <a:miter lim="800000"/>
            <a:headEnd/>
            <a:tailEnd/>
          </a:ln>
        </p:spPr>
        <p:txBody>
          <a:bodyPr>
            <a:spAutoFit/>
          </a:bodyPr>
          <a:lstStyle/>
          <a:p>
            <a:pPr algn="just">
              <a:spcBef>
                <a:spcPct val="50000"/>
              </a:spcBef>
            </a:pPr>
            <a:r>
              <a:rPr lang="zh-CN" altLang="en-US" sz="2000">
                <a:latin typeface="宋体" pitchFamily="2" charset="-122"/>
              </a:rPr>
              <a:t>各平方和除以自由度得均方，分别是</a:t>
            </a:r>
            <a:endParaRPr lang="zh-CN" altLang="en-US" sz="2000"/>
          </a:p>
          <a:p>
            <a:pPr algn="just">
              <a:spcBef>
                <a:spcPct val="50000"/>
              </a:spcBef>
            </a:pPr>
            <a:r>
              <a:rPr lang="zh-CN" altLang="en-US" sz="2000" i="1"/>
              <a:t>            </a:t>
            </a:r>
            <a:r>
              <a:rPr lang="en-US" altLang="zh-CN" sz="2000" i="1"/>
              <a:t>MS</a:t>
            </a:r>
            <a:r>
              <a:rPr lang="en-US" altLang="zh-CN" sz="2000" i="1" baseline="-30000"/>
              <a:t>T</a:t>
            </a:r>
            <a:r>
              <a:rPr lang="zh-CN" altLang="en-US" sz="2000"/>
              <a:t>＝</a:t>
            </a:r>
            <a:r>
              <a:rPr lang="en-US" altLang="zh-CN" sz="2000" i="1"/>
              <a:t>SS</a:t>
            </a:r>
            <a:r>
              <a:rPr lang="en-US" altLang="zh-CN" sz="2000" i="1" baseline="-30000"/>
              <a:t>T</a:t>
            </a:r>
            <a:r>
              <a:rPr lang="en-US" altLang="zh-CN" sz="2000"/>
              <a:t>/</a:t>
            </a:r>
            <a:r>
              <a:rPr lang="en-US" altLang="zh-CN" sz="2000" i="1"/>
              <a:t>df</a:t>
            </a:r>
            <a:r>
              <a:rPr lang="en-US" altLang="zh-CN" sz="2000" i="1" baseline="-30000"/>
              <a:t>T</a:t>
            </a:r>
            <a:r>
              <a:rPr lang="zh-CN" altLang="en-US" sz="2000"/>
              <a:t>，                       </a:t>
            </a:r>
            <a:r>
              <a:rPr lang="en-US" altLang="zh-CN" sz="2000" i="1"/>
              <a:t>MS</a:t>
            </a:r>
            <a:r>
              <a:rPr lang="en-US" altLang="zh-CN" sz="2000" i="1" baseline="-30000"/>
              <a:t>A</a:t>
            </a:r>
            <a:r>
              <a:rPr lang="zh-CN" altLang="en-US" sz="2000"/>
              <a:t>＝</a:t>
            </a:r>
            <a:r>
              <a:rPr lang="en-US" altLang="zh-CN" sz="2000" i="1"/>
              <a:t>SS</a:t>
            </a:r>
            <a:r>
              <a:rPr lang="en-US" altLang="zh-CN" sz="2000" i="1" baseline="-30000"/>
              <a:t>A</a:t>
            </a:r>
            <a:r>
              <a:rPr lang="en-US" altLang="zh-CN" sz="2000"/>
              <a:t>/</a:t>
            </a:r>
            <a:r>
              <a:rPr lang="en-US" altLang="zh-CN" sz="2000" i="1"/>
              <a:t>df</a:t>
            </a:r>
            <a:r>
              <a:rPr lang="en-US" altLang="zh-CN" sz="2000" i="1" baseline="-30000"/>
              <a:t>A</a:t>
            </a:r>
            <a:endParaRPr lang="en-US" altLang="zh-CN" sz="2000"/>
          </a:p>
          <a:p>
            <a:pPr>
              <a:spcBef>
                <a:spcPct val="50000"/>
              </a:spcBef>
            </a:pPr>
            <a:r>
              <a:rPr lang="en-US" altLang="zh-CN" sz="2000" i="1"/>
              <a:t>            MS</a:t>
            </a:r>
            <a:r>
              <a:rPr lang="en-US" altLang="zh-CN" sz="2000" i="1" baseline="-30000"/>
              <a:t>B</a:t>
            </a:r>
            <a:r>
              <a:rPr lang="zh-CN" altLang="en-US" sz="2000">
                <a:latin typeface="宋体" pitchFamily="2" charset="-122"/>
              </a:rPr>
              <a:t>＝</a:t>
            </a:r>
            <a:r>
              <a:rPr lang="en-US" altLang="zh-CN" sz="2000" i="1"/>
              <a:t>SS</a:t>
            </a:r>
            <a:r>
              <a:rPr lang="en-US" altLang="zh-CN" sz="2000" i="1" baseline="-30000"/>
              <a:t>B</a:t>
            </a:r>
            <a:r>
              <a:rPr lang="en-US" altLang="zh-CN" sz="2000" i="1"/>
              <a:t>/df</a:t>
            </a:r>
            <a:r>
              <a:rPr lang="en-US" altLang="zh-CN" sz="2000" i="1" baseline="-30000"/>
              <a:t>B</a:t>
            </a:r>
            <a:r>
              <a:rPr lang="zh-CN" altLang="en-US" sz="2000">
                <a:latin typeface="宋体" pitchFamily="2" charset="-122"/>
              </a:rPr>
              <a:t>，            </a:t>
            </a:r>
            <a:r>
              <a:rPr lang="en-US" altLang="zh-CN" sz="2000" i="1"/>
              <a:t>MS</a:t>
            </a:r>
            <a:r>
              <a:rPr lang="en-US" altLang="zh-CN" sz="2000" i="1" baseline="-30000"/>
              <a:t>e</a:t>
            </a:r>
            <a:r>
              <a:rPr lang="zh-CN" altLang="en-US" sz="2000">
                <a:latin typeface="宋体" pitchFamily="2" charset="-122"/>
              </a:rPr>
              <a:t>＝</a:t>
            </a:r>
            <a:r>
              <a:rPr lang="en-US" altLang="zh-CN" sz="2000" i="1"/>
              <a:t>SS</a:t>
            </a:r>
            <a:r>
              <a:rPr lang="en-US" altLang="zh-CN" sz="2000" i="1" baseline="-30000"/>
              <a:t>e</a:t>
            </a:r>
            <a:r>
              <a:rPr lang="en-US" altLang="zh-CN" sz="2000" i="1"/>
              <a:t>/df</a:t>
            </a:r>
            <a:r>
              <a:rPr lang="en-US" altLang="zh-CN" sz="2000" i="1" baseline="-30000"/>
              <a:t>e</a:t>
            </a:r>
            <a:r>
              <a:rPr lang="en-US" altLang="zh-CN" sz="2000"/>
              <a:t> </a:t>
            </a:r>
            <a:endParaRPr lang="en-US" altLang="zh-CN"/>
          </a:p>
        </p:txBody>
      </p:sp>
      <p:sp>
        <p:nvSpPr>
          <p:cNvPr id="32774" name="Text Box 6"/>
          <p:cNvSpPr txBox="1">
            <a:spLocks noChangeArrowheads="1"/>
          </p:cNvSpPr>
          <p:nvPr/>
        </p:nvSpPr>
        <p:spPr bwMode="auto">
          <a:xfrm>
            <a:off x="1066800" y="3886200"/>
            <a:ext cx="6477000" cy="854075"/>
          </a:xfrm>
          <a:prstGeom prst="rect">
            <a:avLst/>
          </a:prstGeom>
          <a:noFill/>
          <a:ln w="9525">
            <a:noFill/>
            <a:miter lim="800000"/>
            <a:headEnd/>
            <a:tailEnd/>
          </a:ln>
        </p:spPr>
        <p:txBody>
          <a:bodyPr>
            <a:spAutoFit/>
          </a:bodyPr>
          <a:lstStyle/>
          <a:p>
            <a:pPr algn="ctr">
              <a:spcBef>
                <a:spcPct val="50000"/>
              </a:spcBef>
            </a:pPr>
            <a:r>
              <a:rPr lang="en-US" altLang="zh-CN" sz="2000" i="1"/>
              <a:t>F</a:t>
            </a:r>
            <a:r>
              <a:rPr lang="en-US" altLang="zh-CN" sz="2000" i="1" baseline="-30000"/>
              <a:t>A</a:t>
            </a:r>
            <a:r>
              <a:rPr lang="zh-CN" altLang="en-US" sz="2000"/>
              <a:t>＝</a:t>
            </a:r>
            <a:r>
              <a:rPr lang="en-US" altLang="zh-CN" sz="2000" i="1"/>
              <a:t>MS</a:t>
            </a:r>
            <a:r>
              <a:rPr lang="en-US" altLang="zh-CN" sz="2000" i="1" baseline="-30000"/>
              <a:t>A </a:t>
            </a:r>
            <a:r>
              <a:rPr lang="en-US" altLang="zh-CN" sz="2000" i="1"/>
              <a:t>/ Ms</a:t>
            </a:r>
            <a:r>
              <a:rPr lang="en-US" altLang="zh-CN" sz="2000" i="1" baseline="-30000"/>
              <a:t>e </a:t>
            </a:r>
            <a:r>
              <a:rPr lang="en-US" altLang="zh-CN" sz="2000" i="1"/>
              <a:t>~F</a:t>
            </a:r>
            <a:r>
              <a:rPr lang="zh-CN" altLang="en-US" sz="2000" i="1">
                <a:latin typeface="宋体" pitchFamily="2" charset="-122"/>
              </a:rPr>
              <a:t>（</a:t>
            </a:r>
            <a:r>
              <a:rPr lang="en-US" altLang="zh-CN" sz="2000" i="1"/>
              <a:t>df</a:t>
            </a:r>
            <a:r>
              <a:rPr lang="en-US" altLang="zh-CN" sz="2000" i="1" baseline="-30000"/>
              <a:t>A</a:t>
            </a:r>
            <a:r>
              <a:rPr lang="zh-CN" altLang="en-US" sz="2000" i="1">
                <a:latin typeface="宋体" pitchFamily="2" charset="-122"/>
              </a:rPr>
              <a:t>，</a:t>
            </a:r>
            <a:r>
              <a:rPr lang="en-US" altLang="zh-CN" sz="2000" i="1"/>
              <a:t>df</a:t>
            </a:r>
            <a:r>
              <a:rPr lang="en-US" altLang="zh-CN" sz="2000" i="1" baseline="-30000"/>
              <a:t>e</a:t>
            </a:r>
            <a:r>
              <a:rPr lang="zh-CN" altLang="en-US" sz="2000" i="1">
                <a:latin typeface="宋体" pitchFamily="2" charset="-122"/>
              </a:rPr>
              <a:t>）</a:t>
            </a:r>
            <a:r>
              <a:rPr lang="zh-CN" altLang="en-US" sz="2000" i="1"/>
              <a:t> </a:t>
            </a:r>
            <a:endParaRPr lang="zh-CN" altLang="en-US" sz="2000" i="1" baseline="-30000"/>
          </a:p>
          <a:p>
            <a:pPr algn="ctr">
              <a:spcBef>
                <a:spcPct val="50000"/>
              </a:spcBef>
            </a:pPr>
            <a:r>
              <a:rPr lang="en-US" altLang="zh-CN" sz="2000" i="1"/>
              <a:t>F</a:t>
            </a:r>
            <a:r>
              <a:rPr lang="en-US" altLang="zh-CN" sz="2000" i="1" baseline="-30000"/>
              <a:t>B</a:t>
            </a:r>
            <a:r>
              <a:rPr lang="zh-CN" altLang="en-US" sz="2000">
                <a:latin typeface="宋体" pitchFamily="2" charset="-122"/>
              </a:rPr>
              <a:t>＝</a:t>
            </a:r>
            <a:r>
              <a:rPr lang="en-US" altLang="zh-CN" sz="2000" i="1"/>
              <a:t>MS</a:t>
            </a:r>
            <a:r>
              <a:rPr lang="en-US" altLang="zh-CN" sz="2000" i="1" baseline="-30000"/>
              <a:t>B </a:t>
            </a:r>
            <a:r>
              <a:rPr lang="en-US" altLang="zh-CN" sz="2000" i="1"/>
              <a:t>/ MS</a:t>
            </a:r>
            <a:r>
              <a:rPr lang="en-US" altLang="zh-CN" sz="2000" i="1" baseline="-30000"/>
              <a:t>e </a:t>
            </a:r>
            <a:r>
              <a:rPr lang="en-US" altLang="zh-CN" sz="2000" i="1"/>
              <a:t>~F</a:t>
            </a:r>
            <a:r>
              <a:rPr lang="zh-CN" altLang="en-US" sz="2000" i="1">
                <a:latin typeface="宋体" pitchFamily="2" charset="-122"/>
              </a:rPr>
              <a:t>（</a:t>
            </a:r>
            <a:r>
              <a:rPr lang="en-US" altLang="zh-CN" sz="2000" i="1"/>
              <a:t>df</a:t>
            </a:r>
            <a:r>
              <a:rPr lang="en-US" altLang="zh-CN" sz="2000" i="1" baseline="-30000"/>
              <a:t>B</a:t>
            </a:r>
            <a:r>
              <a:rPr lang="zh-CN" altLang="en-US" sz="2000" i="1">
                <a:latin typeface="宋体" pitchFamily="2" charset="-122"/>
              </a:rPr>
              <a:t>，</a:t>
            </a:r>
            <a:r>
              <a:rPr lang="en-US" altLang="zh-CN" sz="2000" i="1"/>
              <a:t>df</a:t>
            </a:r>
            <a:r>
              <a:rPr lang="en-US" altLang="zh-CN" sz="2000" i="1" baseline="-30000"/>
              <a:t>e</a:t>
            </a:r>
            <a:r>
              <a:rPr lang="zh-CN" altLang="en-US" sz="2000" i="1">
                <a:latin typeface="宋体" pitchFamily="2" charset="-122"/>
              </a:rPr>
              <a:t>）</a:t>
            </a:r>
            <a:r>
              <a:rPr lang="zh-CN" altLang="en-US" sz="2000" i="1"/>
              <a:t> </a:t>
            </a:r>
          </a:p>
        </p:txBody>
      </p:sp>
      <p:sp>
        <p:nvSpPr>
          <p:cNvPr id="32775" name="Text Box 7"/>
          <p:cNvSpPr txBox="1">
            <a:spLocks noChangeArrowheads="1"/>
          </p:cNvSpPr>
          <p:nvPr/>
        </p:nvSpPr>
        <p:spPr bwMode="auto">
          <a:xfrm>
            <a:off x="457200" y="4800600"/>
            <a:ext cx="8382000" cy="1463675"/>
          </a:xfrm>
          <a:prstGeom prst="rect">
            <a:avLst/>
          </a:prstGeom>
          <a:noFill/>
          <a:ln w="9525">
            <a:noFill/>
            <a:miter lim="800000"/>
            <a:headEnd/>
            <a:tailEnd/>
          </a:ln>
        </p:spPr>
        <p:txBody>
          <a:bodyPr>
            <a:spAutoFit/>
          </a:bodyPr>
          <a:lstStyle/>
          <a:p>
            <a:pPr>
              <a:spcBef>
                <a:spcPct val="50000"/>
              </a:spcBef>
            </a:pPr>
            <a:r>
              <a:rPr lang="zh-CN" altLang="en-US" sz="2000">
                <a:latin typeface="宋体" pitchFamily="2" charset="-122"/>
              </a:rPr>
              <a:t>若</a:t>
            </a:r>
            <a:r>
              <a:rPr lang="en-US" altLang="zh-CN" sz="2000" i="1"/>
              <a:t>F</a:t>
            </a:r>
            <a:r>
              <a:rPr lang="en-US" altLang="zh-CN" sz="2000" i="1" baseline="-30000"/>
              <a:t>A </a:t>
            </a:r>
            <a:r>
              <a:rPr lang="en-US" altLang="zh-CN" sz="2000">
                <a:latin typeface="宋体" pitchFamily="2" charset="-122"/>
              </a:rPr>
              <a:t>&gt;</a:t>
            </a:r>
            <a:r>
              <a:rPr lang="en-US" altLang="zh-CN" sz="2000" i="1"/>
              <a:t> F</a:t>
            </a:r>
            <a:r>
              <a:rPr lang="en-US" altLang="zh-CN" sz="2000" i="1" baseline="-30000">
                <a:latin typeface="宋体" pitchFamily="2" charset="-122"/>
              </a:rPr>
              <a:t>α</a:t>
            </a:r>
            <a:r>
              <a:rPr lang="zh-CN" altLang="en-US" sz="2000" baseline="-30000"/>
              <a:t>（</a:t>
            </a:r>
            <a:r>
              <a:rPr lang="en-US" altLang="zh-CN" sz="2000" i="1" baseline="-30000"/>
              <a:t>dfA</a:t>
            </a:r>
            <a:r>
              <a:rPr lang="zh-CN" altLang="en-US" sz="2000" i="1" baseline="-30000"/>
              <a:t>，</a:t>
            </a:r>
            <a:r>
              <a:rPr lang="en-US" altLang="zh-CN" sz="2000" i="1" baseline="-30000"/>
              <a:t>dfe</a:t>
            </a:r>
            <a:r>
              <a:rPr lang="zh-CN" altLang="en-US" sz="2000" baseline="-30000"/>
              <a:t>）</a:t>
            </a:r>
            <a:r>
              <a:rPr lang="zh-CN" altLang="en-US" sz="2000">
                <a:latin typeface="宋体" pitchFamily="2" charset="-122"/>
              </a:rPr>
              <a:t>，则拒绝</a:t>
            </a:r>
            <a:r>
              <a:rPr lang="en-US" altLang="zh-CN" sz="2000" i="1">
                <a:latin typeface="宋体" pitchFamily="2" charset="-122"/>
              </a:rPr>
              <a:t>A</a:t>
            </a:r>
            <a:r>
              <a:rPr lang="zh-CN" altLang="en-US" sz="2000">
                <a:latin typeface="宋体" pitchFamily="2" charset="-122"/>
              </a:rPr>
              <a:t>因素的无效假设</a:t>
            </a:r>
            <a:r>
              <a:rPr lang="en-US" altLang="zh-CN" sz="2000" i="1"/>
              <a:t>H</a:t>
            </a:r>
            <a:r>
              <a:rPr lang="en-US" altLang="zh-CN" sz="2000" i="1" baseline="-30000"/>
              <a:t>O</a:t>
            </a:r>
            <a:r>
              <a:rPr lang="zh-CN" altLang="en-US" sz="2000">
                <a:latin typeface="宋体" pitchFamily="2" charset="-122"/>
              </a:rPr>
              <a:t>，表明</a:t>
            </a:r>
            <a:r>
              <a:rPr lang="en-US" altLang="zh-CN" sz="2000" i="1">
                <a:latin typeface="宋体" pitchFamily="2" charset="-122"/>
              </a:rPr>
              <a:t>A</a:t>
            </a:r>
            <a:r>
              <a:rPr lang="zh-CN" altLang="en-US" sz="2000">
                <a:latin typeface="宋体" pitchFamily="2" charset="-122"/>
              </a:rPr>
              <a:t>因素的</a:t>
            </a:r>
            <a:r>
              <a:rPr lang="en-US" altLang="zh-CN" sz="2000" i="1">
                <a:latin typeface="宋体" pitchFamily="2" charset="-122"/>
              </a:rPr>
              <a:t>a</a:t>
            </a:r>
            <a:r>
              <a:rPr lang="zh-CN" altLang="en-US" sz="2000">
                <a:latin typeface="宋体" pitchFamily="2" charset="-122"/>
              </a:rPr>
              <a:t>个水平均数间差异显著或极显著，否则差显不显著：</a:t>
            </a:r>
          </a:p>
          <a:p>
            <a:pPr>
              <a:spcBef>
                <a:spcPct val="50000"/>
              </a:spcBef>
            </a:pPr>
            <a:r>
              <a:rPr lang="zh-CN" altLang="en-US" sz="2000">
                <a:latin typeface="宋体" pitchFamily="2" charset="-122"/>
              </a:rPr>
              <a:t>若</a:t>
            </a:r>
            <a:r>
              <a:rPr lang="en-US" altLang="zh-CN" sz="2000" i="1"/>
              <a:t>F</a:t>
            </a:r>
            <a:r>
              <a:rPr lang="en-US" altLang="zh-CN" sz="2000" i="1" baseline="-30000"/>
              <a:t>B </a:t>
            </a:r>
            <a:r>
              <a:rPr lang="en-US" altLang="zh-CN" sz="2000">
                <a:latin typeface="宋体" pitchFamily="2" charset="-122"/>
              </a:rPr>
              <a:t>&gt;</a:t>
            </a:r>
            <a:r>
              <a:rPr lang="en-US" altLang="zh-CN" sz="2000" i="1"/>
              <a:t> F</a:t>
            </a:r>
            <a:r>
              <a:rPr lang="en-US" altLang="zh-CN" sz="2000" i="1" baseline="-30000">
                <a:latin typeface="宋体" pitchFamily="2" charset="-122"/>
              </a:rPr>
              <a:t>α</a:t>
            </a:r>
            <a:r>
              <a:rPr lang="zh-CN" altLang="en-US" sz="2000" baseline="-30000">
                <a:latin typeface="宋体" pitchFamily="2" charset="-122"/>
              </a:rPr>
              <a:t>（</a:t>
            </a:r>
            <a:r>
              <a:rPr lang="en-US" altLang="zh-CN" sz="2000" i="1" baseline="-30000"/>
              <a:t>dfB</a:t>
            </a:r>
            <a:r>
              <a:rPr lang="zh-CN" altLang="en-US" sz="2000" i="1" baseline="-30000">
                <a:latin typeface="宋体" pitchFamily="2" charset="-122"/>
              </a:rPr>
              <a:t>，</a:t>
            </a:r>
            <a:r>
              <a:rPr lang="en-US" altLang="zh-CN" sz="2000" i="1" baseline="-30000"/>
              <a:t>dfe</a:t>
            </a:r>
            <a:r>
              <a:rPr lang="zh-CN" altLang="en-US" sz="2000" baseline="-30000">
                <a:latin typeface="宋体" pitchFamily="2" charset="-122"/>
              </a:rPr>
              <a:t>）</a:t>
            </a:r>
            <a:r>
              <a:rPr lang="zh-CN" altLang="en-US" sz="2000">
                <a:latin typeface="宋体" pitchFamily="2" charset="-122"/>
              </a:rPr>
              <a:t>，则拒绝</a:t>
            </a:r>
            <a:r>
              <a:rPr lang="en-US" altLang="zh-CN" sz="2000" i="1"/>
              <a:t>H</a:t>
            </a:r>
            <a:r>
              <a:rPr lang="en-US" altLang="zh-CN" sz="2000" i="1" baseline="-30000"/>
              <a:t>0</a:t>
            </a:r>
            <a:r>
              <a:rPr lang="zh-CN" altLang="en-US" sz="2000">
                <a:latin typeface="宋体" pitchFamily="2" charset="-122"/>
              </a:rPr>
              <a:t>，表明</a:t>
            </a:r>
            <a:r>
              <a:rPr lang="en-US" altLang="zh-CN" sz="2000" i="1">
                <a:latin typeface="宋体" pitchFamily="2" charset="-122"/>
              </a:rPr>
              <a:t>B</a:t>
            </a:r>
            <a:r>
              <a:rPr lang="zh-CN" altLang="en-US" sz="2000">
                <a:latin typeface="宋体" pitchFamily="2" charset="-122"/>
              </a:rPr>
              <a:t>因素的</a:t>
            </a:r>
            <a:r>
              <a:rPr lang="en-US" altLang="zh-CN" sz="2000" i="1">
                <a:latin typeface="宋体" pitchFamily="2" charset="-122"/>
              </a:rPr>
              <a:t>b</a:t>
            </a:r>
            <a:r>
              <a:rPr lang="zh-CN" altLang="en-US" sz="2000">
                <a:latin typeface="宋体" pitchFamily="2" charset="-122"/>
              </a:rPr>
              <a:t>个水平均数间差异显著或极显著，否则差异不显著。</a:t>
            </a:r>
            <a:endParaRPr lang="zh-CN" alt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27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27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27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utoUpdateAnimBg="0"/>
      <p:bldP spid="32774" grpId="0" autoUpdateAnimBg="0"/>
      <p:bldP spid="32775"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cstate="print"/>
          <a:srcRect l="13000" t="35333" r="14999" b="27333"/>
          <a:stretch>
            <a:fillRect/>
          </a:stretch>
        </p:blipFill>
        <p:spPr bwMode="auto">
          <a:xfrm>
            <a:off x="0" y="0"/>
            <a:ext cx="9144000" cy="3556000"/>
          </a:xfrm>
          <a:prstGeom prst="rect">
            <a:avLst/>
          </a:prstGeom>
          <a:noFill/>
          <a:ln w="9525">
            <a:noFill/>
            <a:miter lim="800000"/>
            <a:headEnd/>
            <a:tailEnd/>
          </a:ln>
        </p:spPr>
      </p:pic>
      <p:pic>
        <p:nvPicPr>
          <p:cNvPr id="33795" name="Picture 3"/>
          <p:cNvPicPr>
            <a:picLocks noChangeAspect="1" noChangeArrowheads="1"/>
          </p:cNvPicPr>
          <p:nvPr/>
        </p:nvPicPr>
        <p:blipFill>
          <a:blip r:embed="rId4" cstate="print"/>
          <a:srcRect l="13000" t="22000" r="14999" b="43600"/>
          <a:stretch>
            <a:fillRect/>
          </a:stretch>
        </p:blipFill>
        <p:spPr bwMode="auto">
          <a:xfrm>
            <a:off x="0" y="3581400"/>
            <a:ext cx="9144000" cy="3276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37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cstate="print"/>
          <a:srcRect l="11000" t="12666" r="11000" b="11928"/>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cstate="print"/>
          <a:srcRect l="12000" t="20667" r="14999" b="14000"/>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cstate="print"/>
          <a:srcRect l="13826" t="18971" r="14999" b="12881"/>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矩形 1"/>
          <p:cNvSpPr>
            <a:spLocks noChangeArrowheads="1"/>
          </p:cNvSpPr>
          <p:nvPr/>
        </p:nvSpPr>
        <p:spPr bwMode="auto">
          <a:xfrm>
            <a:off x="683568" y="908720"/>
            <a:ext cx="7072313" cy="2677656"/>
          </a:xfrm>
          <a:prstGeom prst="rect">
            <a:avLst/>
          </a:prstGeom>
          <a:noFill/>
          <a:ln w="9525">
            <a:noFill/>
            <a:miter lim="800000"/>
            <a:headEnd/>
            <a:tailEnd/>
          </a:ln>
        </p:spPr>
        <p:txBody>
          <a:bodyPr>
            <a:spAutoFit/>
          </a:bodyPr>
          <a:lstStyle/>
          <a:p>
            <a:r>
              <a:rPr lang="en-US" altLang="zh-CN" dirty="0" err="1"/>
              <a:t>mydata</a:t>
            </a:r>
            <a:r>
              <a:rPr lang="en-US" altLang="zh-CN" dirty="0"/>
              <a:t>&lt;-</a:t>
            </a:r>
            <a:r>
              <a:rPr lang="en-US" altLang="zh-CN" dirty="0" err="1"/>
              <a:t>data.frame</a:t>
            </a:r>
            <a:r>
              <a:rPr lang="en-US" altLang="zh-CN" dirty="0"/>
              <a:t>(</a:t>
            </a:r>
          </a:p>
          <a:p>
            <a:r>
              <a:rPr lang="en-US" altLang="zh-CN" dirty="0"/>
              <a:t>Y=c(50,47,47,53,63,54,57,58,52,42,41,48),</a:t>
            </a:r>
          </a:p>
          <a:p>
            <a:r>
              <a:rPr lang="en-US" altLang="zh-CN" dirty="0"/>
              <a:t>A=</a:t>
            </a:r>
            <a:r>
              <a:rPr lang="en-US" altLang="zh-CN" dirty="0" err="1"/>
              <a:t>gl</a:t>
            </a:r>
            <a:r>
              <a:rPr lang="en-US" altLang="zh-CN" dirty="0"/>
              <a:t>(3,4),</a:t>
            </a:r>
          </a:p>
          <a:p>
            <a:r>
              <a:rPr lang="en-US" altLang="zh-CN" dirty="0"/>
              <a:t>B=</a:t>
            </a:r>
            <a:r>
              <a:rPr lang="en-US" altLang="zh-CN" dirty="0" err="1"/>
              <a:t>gl</a:t>
            </a:r>
            <a:r>
              <a:rPr lang="en-US" altLang="zh-CN" dirty="0"/>
              <a:t>(4,1,12)</a:t>
            </a:r>
          </a:p>
          <a:p>
            <a:r>
              <a:rPr lang="en-US" altLang="zh-CN" dirty="0"/>
              <a:t>)</a:t>
            </a:r>
          </a:p>
          <a:p>
            <a:endParaRPr lang="en-US" altLang="zh-CN" dirty="0"/>
          </a:p>
          <a:p>
            <a:r>
              <a:rPr lang="en-US" altLang="zh-CN" dirty="0" err="1"/>
              <a:t>Mymode</a:t>
            </a:r>
            <a:r>
              <a:rPr lang="en-US" altLang="zh-CN" dirty="0"/>
              <a:t>&lt;-</a:t>
            </a:r>
            <a:r>
              <a:rPr lang="en-US" altLang="zh-CN" dirty="0" err="1"/>
              <a:t>aov</a:t>
            </a:r>
            <a:r>
              <a:rPr lang="en-US" altLang="zh-CN" dirty="0"/>
              <a:t>(</a:t>
            </a:r>
            <a:r>
              <a:rPr lang="en-US" altLang="zh-CN" dirty="0" err="1"/>
              <a:t>Y~A+B,data</a:t>
            </a:r>
            <a:r>
              <a:rPr lang="en-US" altLang="zh-CN" dirty="0"/>
              <a:t>=</a:t>
            </a:r>
            <a:r>
              <a:rPr lang="en-US" altLang="zh-CN" dirty="0" err="1"/>
              <a:t>mydata</a:t>
            </a:r>
            <a:r>
              <a:rPr lang="en-US" altLang="zh-CN" dirty="0" smtClean="0"/>
              <a:t>)</a:t>
            </a:r>
            <a:endParaRPr lang="zh-CN" altLang="en-US" dirty="0"/>
          </a:p>
        </p:txBody>
      </p:sp>
      <p:sp>
        <p:nvSpPr>
          <p:cNvPr id="47107" name="矩形 2"/>
          <p:cNvSpPr>
            <a:spLocks noChangeArrowheads="1"/>
          </p:cNvSpPr>
          <p:nvPr/>
        </p:nvSpPr>
        <p:spPr bwMode="auto">
          <a:xfrm>
            <a:off x="755576" y="3861048"/>
            <a:ext cx="6357937" cy="2031325"/>
          </a:xfrm>
          <a:prstGeom prst="rect">
            <a:avLst/>
          </a:prstGeom>
          <a:noFill/>
          <a:ln w="9525">
            <a:noFill/>
            <a:miter lim="800000"/>
            <a:headEnd/>
            <a:tailEnd/>
          </a:ln>
        </p:spPr>
        <p:txBody>
          <a:bodyPr>
            <a:spAutoFit/>
          </a:bodyPr>
          <a:lstStyle/>
          <a:p>
            <a:r>
              <a:rPr lang="en-US" altLang="zh-CN" sz="1800" dirty="0"/>
              <a:t>&gt; summary(</a:t>
            </a:r>
            <a:r>
              <a:rPr lang="en-US" altLang="zh-CN" sz="1800" dirty="0" err="1"/>
              <a:t>aov</a:t>
            </a:r>
            <a:r>
              <a:rPr lang="en-US" altLang="zh-CN" sz="1800" dirty="0"/>
              <a:t>(</a:t>
            </a:r>
            <a:r>
              <a:rPr lang="en-US" altLang="zh-CN" sz="1800" dirty="0" err="1"/>
              <a:t>Y~A+B,data</a:t>
            </a:r>
            <a:r>
              <a:rPr lang="en-US" altLang="zh-CN" sz="1800" dirty="0"/>
              <a:t>=</a:t>
            </a:r>
            <a:r>
              <a:rPr lang="en-US" altLang="zh-CN" sz="1800" dirty="0" err="1"/>
              <a:t>mydata</a:t>
            </a:r>
            <a:r>
              <a:rPr lang="en-US" altLang="zh-CN" sz="1800" dirty="0" smtClean="0"/>
              <a:t>) </a:t>
            </a:r>
            <a:r>
              <a:rPr lang="en-US" altLang="zh-CN" sz="1800" dirty="0"/>
              <a:t>)</a:t>
            </a:r>
          </a:p>
          <a:p>
            <a:r>
              <a:rPr lang="en-US" altLang="zh-CN" sz="1800" dirty="0"/>
              <a:t>            </a:t>
            </a:r>
            <a:r>
              <a:rPr lang="en-US" altLang="zh-CN" sz="1800" dirty="0" err="1"/>
              <a:t>Df</a:t>
            </a:r>
            <a:r>
              <a:rPr lang="en-US" altLang="zh-CN" sz="1800" dirty="0"/>
              <a:t> Sum Sq Mean Sq F value   Pr(&gt;F)    </a:t>
            </a:r>
          </a:p>
          <a:p>
            <a:r>
              <a:rPr lang="en-US" altLang="zh-CN" sz="1800" dirty="0"/>
              <a:t>A            2  318.5  159.25  29.102 0.000816 ***</a:t>
            </a:r>
          </a:p>
          <a:p>
            <a:r>
              <a:rPr lang="en-US" altLang="zh-CN" sz="1800" dirty="0"/>
              <a:t>B            3  114.7   38.22   6.985 0.022015 *  </a:t>
            </a:r>
          </a:p>
          <a:p>
            <a:r>
              <a:rPr lang="en-US" altLang="zh-CN" sz="1800" dirty="0"/>
              <a:t>Residuals    6   32.8    5.47                     </a:t>
            </a:r>
          </a:p>
          <a:p>
            <a:r>
              <a:rPr lang="en-US" altLang="zh-CN" sz="1800" dirty="0"/>
              <a:t>---</a:t>
            </a:r>
          </a:p>
          <a:p>
            <a:r>
              <a:rPr lang="en-US" altLang="zh-CN" sz="1800" dirty="0" err="1"/>
              <a:t>Signif</a:t>
            </a:r>
            <a:r>
              <a:rPr lang="en-US" altLang="zh-CN" sz="1800" dirty="0"/>
              <a:t>. codes:  0 ‘***’ 0.001 ‘**’ 0.01 ‘*’ 0.05 ‘.’ 0.1 ‘ ’ 1</a:t>
            </a:r>
          </a:p>
        </p:txBody>
      </p:sp>
      <p:sp>
        <p:nvSpPr>
          <p:cNvPr id="47108" name="矩形 3"/>
          <p:cNvSpPr>
            <a:spLocks noChangeArrowheads="1"/>
          </p:cNvSpPr>
          <p:nvPr/>
        </p:nvSpPr>
        <p:spPr bwMode="auto">
          <a:xfrm>
            <a:off x="1835696" y="6021288"/>
            <a:ext cx="3016250" cy="461963"/>
          </a:xfrm>
          <a:prstGeom prst="rect">
            <a:avLst/>
          </a:prstGeom>
          <a:noFill/>
          <a:ln w="9525">
            <a:noFill/>
            <a:miter lim="800000"/>
            <a:headEnd/>
            <a:tailEnd/>
          </a:ln>
        </p:spPr>
        <p:txBody>
          <a:bodyPr wrap="none">
            <a:spAutoFit/>
          </a:bodyPr>
          <a:lstStyle/>
          <a:p>
            <a:r>
              <a:rPr lang="zh-CN" altLang="zh-CN" dirty="0">
                <a:latin typeface="Arial Unicode MS" pitchFamily="34" charset="-122"/>
              </a:rPr>
              <a:t>TukeyHSD(</a:t>
            </a:r>
            <a:r>
              <a:rPr lang="en-US" altLang="zh-CN" dirty="0" err="1"/>
              <a:t>Mymode</a:t>
            </a:r>
            <a:r>
              <a:rPr lang="zh-CN" altLang="zh-CN" dirty="0">
                <a:latin typeface="Arial Unicode MS" pitchFamily="34" charset="-122"/>
              </a:rPr>
              <a:t>)</a:t>
            </a:r>
            <a:r>
              <a:rPr lang="zh-CN" altLang="zh-CN" sz="800" dirty="0"/>
              <a:t> </a:t>
            </a:r>
            <a:endParaRPr lang="zh-CN" altLang="en-US" dirty="0"/>
          </a:p>
        </p:txBody>
      </p:sp>
      <p:sp>
        <p:nvSpPr>
          <p:cNvPr id="6" name="矩形 5"/>
          <p:cNvSpPr/>
          <p:nvPr/>
        </p:nvSpPr>
        <p:spPr>
          <a:xfrm>
            <a:off x="1763688" y="116632"/>
            <a:ext cx="3608680" cy="646331"/>
          </a:xfrm>
          <a:prstGeom prst="rect">
            <a:avLst/>
          </a:prstGeom>
        </p:spPr>
        <p:txBody>
          <a:bodyPr wrap="none">
            <a:spAutoFit/>
          </a:bodyPr>
          <a:lstStyle/>
          <a:p>
            <a:r>
              <a:rPr lang="zh-CN" altLang="en-US" sz="3600" dirty="0" smtClean="0">
                <a:solidFill>
                  <a:srgbClr val="FFFF00"/>
                </a:solidFill>
              </a:rPr>
              <a:t>例 </a:t>
            </a:r>
            <a:r>
              <a:rPr lang="en-US" altLang="zh-CN" sz="3600" dirty="0" smtClean="0">
                <a:solidFill>
                  <a:srgbClr val="FFFF00"/>
                </a:solidFill>
              </a:rPr>
              <a:t>5.7 R</a:t>
            </a:r>
            <a:r>
              <a:rPr lang="zh-CN" altLang="en-US" sz="3600" dirty="0" smtClean="0">
                <a:solidFill>
                  <a:srgbClr val="FFFF00"/>
                </a:solidFill>
              </a:rPr>
              <a:t>语言实现</a:t>
            </a:r>
            <a:endParaRPr lang="en-US" altLang="zh-CN" sz="3600" dirty="0">
              <a:solidFill>
                <a:srgbClr val="FFFF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矩形 1"/>
          <p:cNvSpPr>
            <a:spLocks noChangeArrowheads="1"/>
          </p:cNvSpPr>
          <p:nvPr/>
        </p:nvSpPr>
        <p:spPr bwMode="auto">
          <a:xfrm>
            <a:off x="500063" y="428625"/>
            <a:ext cx="8001000" cy="6248400"/>
          </a:xfrm>
          <a:prstGeom prst="rect">
            <a:avLst/>
          </a:prstGeom>
          <a:noFill/>
          <a:ln w="9525">
            <a:noFill/>
            <a:miter lim="800000"/>
            <a:headEnd/>
            <a:tailEnd/>
          </a:ln>
        </p:spPr>
        <p:txBody>
          <a:bodyPr>
            <a:spAutoFit/>
          </a:bodyPr>
          <a:lstStyle/>
          <a:p>
            <a:r>
              <a:rPr lang="en-US" altLang="zh-CN" sz="2000"/>
              <a:t>&gt; TukeyHSD(Mymode) </a:t>
            </a:r>
          </a:p>
          <a:p>
            <a:r>
              <a:rPr lang="en-US" altLang="zh-CN" sz="2000"/>
              <a:t>  Tukey multiple comparisons of means</a:t>
            </a:r>
          </a:p>
          <a:p>
            <a:r>
              <a:rPr lang="en-US" altLang="zh-CN" sz="2000"/>
              <a:t>    95% family-wise confidence level</a:t>
            </a:r>
          </a:p>
          <a:p>
            <a:endParaRPr lang="en-US" altLang="zh-CN" sz="2000"/>
          </a:p>
          <a:p>
            <a:r>
              <a:rPr lang="en-US" altLang="zh-CN" sz="2000"/>
              <a:t>Fit: aov(formula = Y ~ A + B, data = mydata)</a:t>
            </a:r>
          </a:p>
          <a:p>
            <a:endParaRPr lang="en-US" altLang="zh-CN" sz="2000"/>
          </a:p>
          <a:p>
            <a:r>
              <a:rPr lang="en-US" altLang="zh-CN" sz="2000"/>
              <a:t>$A</a:t>
            </a:r>
          </a:p>
          <a:p>
            <a:r>
              <a:rPr lang="en-US" altLang="zh-CN" sz="2000"/>
              <a:t>      diff        lwr       upr     p adj</a:t>
            </a:r>
          </a:p>
          <a:p>
            <a:r>
              <a:rPr lang="en-US" altLang="zh-CN" sz="2000"/>
              <a:t>2-1   8.75   3.674708 13.825292 0.0044448</a:t>
            </a:r>
          </a:p>
          <a:p>
            <a:r>
              <a:rPr lang="en-US" altLang="zh-CN" sz="2000"/>
              <a:t>3-1  -3.50  -8.575292  1.575292 0.1665973</a:t>
            </a:r>
          </a:p>
          <a:p>
            <a:r>
              <a:rPr lang="en-US" altLang="zh-CN" sz="2000"/>
              <a:t>3-2 -12.25 -17.325292 -7.174708 0.0007614</a:t>
            </a:r>
          </a:p>
          <a:p>
            <a:endParaRPr lang="en-US" altLang="zh-CN" sz="2000"/>
          </a:p>
          <a:p>
            <a:r>
              <a:rPr lang="en-US" altLang="zh-CN" sz="2000"/>
              <a:t>$B</a:t>
            </a:r>
          </a:p>
          <a:p>
            <a:r>
              <a:rPr lang="en-US" altLang="zh-CN" sz="2000"/>
              <a:t>          diff        lwr        upr     p adj</a:t>
            </a:r>
          </a:p>
          <a:p>
            <a:r>
              <a:rPr lang="en-US" altLang="zh-CN" sz="2000"/>
              <a:t>2-1 -7.3333333 -13.945246 -0.7214210 0.0325926</a:t>
            </a:r>
          </a:p>
          <a:p>
            <a:r>
              <a:rPr lang="en-US" altLang="zh-CN" sz="2000"/>
              <a:t>3-1 -6.6666667 -13.278579 -0.0547543 0.0483753</a:t>
            </a:r>
          </a:p>
          <a:p>
            <a:r>
              <a:rPr lang="en-US" altLang="zh-CN" sz="2000"/>
              <a:t>4-1 -2.0000000  -8.611912  4.6119124 0.7307290</a:t>
            </a:r>
          </a:p>
          <a:p>
            <a:r>
              <a:rPr lang="en-US" altLang="zh-CN" sz="2000"/>
              <a:t>3-2  0.6666667  -5.945246  7.2785790 0.9840200</a:t>
            </a:r>
          </a:p>
          <a:p>
            <a:r>
              <a:rPr lang="en-US" altLang="zh-CN" sz="2000"/>
              <a:t>4-2  5.3333333  -1.278579 11.9452457 0.1103937</a:t>
            </a:r>
          </a:p>
          <a:p>
            <a:r>
              <a:rPr lang="en-US" altLang="zh-CN" sz="2000"/>
              <a:t>4-3  4.6666667  -1.945246 11.2785790 0.1682756</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28600" y="304800"/>
            <a:ext cx="7772400" cy="381000"/>
          </a:xfrm>
        </p:spPr>
        <p:txBody>
          <a:bodyPr/>
          <a:lstStyle/>
          <a:p>
            <a:pPr algn="l"/>
            <a:r>
              <a:rPr lang="en-US" altLang="zh-CN" sz="2000" b="1" smtClean="0">
                <a:solidFill>
                  <a:schemeClr val="tx1"/>
                </a:solidFill>
              </a:rPr>
              <a:t>5.3.3  </a:t>
            </a:r>
            <a:r>
              <a:rPr lang="zh-CN" altLang="en-US" sz="2000" b="1" smtClean="0">
                <a:solidFill>
                  <a:schemeClr val="tx1"/>
                </a:solidFill>
              </a:rPr>
              <a:t>两向分组有重复资料的方差分析</a:t>
            </a:r>
            <a:endParaRPr lang="zh-CN" altLang="en-US" sz="2000" smtClean="0">
              <a:solidFill>
                <a:schemeClr val="tx1"/>
              </a:solidFill>
            </a:endParaRPr>
          </a:p>
        </p:txBody>
      </p:sp>
      <p:sp>
        <p:nvSpPr>
          <p:cNvPr id="49155" name="Text Box 4"/>
          <p:cNvSpPr txBox="1">
            <a:spLocks noChangeArrowheads="1"/>
          </p:cNvSpPr>
          <p:nvPr/>
        </p:nvSpPr>
        <p:spPr bwMode="auto">
          <a:xfrm>
            <a:off x="304800" y="990600"/>
            <a:ext cx="8305800" cy="701675"/>
          </a:xfrm>
          <a:prstGeom prst="rect">
            <a:avLst/>
          </a:prstGeom>
          <a:noFill/>
          <a:ln w="9525">
            <a:noFill/>
            <a:miter lim="800000"/>
            <a:headEnd/>
            <a:tailEnd/>
          </a:ln>
        </p:spPr>
        <p:txBody>
          <a:bodyPr>
            <a:spAutoFit/>
          </a:bodyPr>
          <a:lstStyle/>
          <a:p>
            <a:pPr algn="just">
              <a:spcBef>
                <a:spcPct val="50000"/>
              </a:spcBef>
            </a:pPr>
            <a:r>
              <a:rPr lang="zh-CN" altLang="en-US" sz="2000"/>
              <a:t>设考察了</a:t>
            </a:r>
            <a:r>
              <a:rPr lang="en-US" altLang="zh-CN" sz="2000" i="1"/>
              <a:t>A</a:t>
            </a:r>
            <a:r>
              <a:rPr lang="zh-CN" altLang="en-US" sz="2000" i="1"/>
              <a:t>、</a:t>
            </a:r>
            <a:r>
              <a:rPr lang="en-US" altLang="zh-CN" sz="2000" i="1"/>
              <a:t>B</a:t>
            </a:r>
            <a:r>
              <a:rPr lang="zh-CN" altLang="en-US" sz="2000"/>
              <a:t>两因素对鱼类性状</a:t>
            </a:r>
            <a:r>
              <a:rPr lang="en-US" altLang="zh-CN" sz="2000" i="1"/>
              <a:t>X</a:t>
            </a:r>
            <a:r>
              <a:rPr lang="zh-CN" altLang="en-US" sz="2000"/>
              <a:t>的影响，</a:t>
            </a:r>
            <a:r>
              <a:rPr lang="en-US" altLang="zh-CN" sz="2000" i="1"/>
              <a:t>A</a:t>
            </a:r>
            <a:r>
              <a:rPr lang="zh-CN" altLang="en-US" sz="2000"/>
              <a:t>因素有</a:t>
            </a:r>
            <a:r>
              <a:rPr lang="en-US" altLang="zh-CN" sz="2000" i="1"/>
              <a:t>a</a:t>
            </a:r>
            <a:r>
              <a:rPr lang="zh-CN" altLang="en-US" sz="2000"/>
              <a:t>个水平，</a:t>
            </a:r>
            <a:r>
              <a:rPr lang="en-US" altLang="zh-CN" sz="2000" i="1"/>
              <a:t>B</a:t>
            </a:r>
            <a:r>
              <a:rPr lang="zh-CN" altLang="en-US" sz="2000"/>
              <a:t>因素有</a:t>
            </a:r>
            <a:r>
              <a:rPr lang="en-US" altLang="zh-CN" sz="2000" i="1"/>
              <a:t>b</a:t>
            </a:r>
            <a:r>
              <a:rPr lang="zh-CN" altLang="en-US" sz="2000"/>
              <a:t>个水平，每水平组合</a:t>
            </a:r>
            <a:r>
              <a:rPr lang="en-US" altLang="zh-CN" sz="2000" i="1"/>
              <a:t>A</a:t>
            </a:r>
            <a:r>
              <a:rPr lang="en-US" altLang="zh-CN" sz="2000" i="1" baseline="-30000"/>
              <a:t>i</a:t>
            </a:r>
            <a:r>
              <a:rPr lang="en-US" altLang="zh-CN" sz="2000" i="1"/>
              <a:t>B</a:t>
            </a:r>
            <a:r>
              <a:rPr lang="en-US" altLang="zh-CN" sz="2000" i="1" baseline="-30000"/>
              <a:t>j</a:t>
            </a:r>
            <a:r>
              <a:rPr lang="zh-CN" altLang="en-US" sz="2000"/>
              <a:t>获得了</a:t>
            </a:r>
            <a:r>
              <a:rPr lang="en-US" altLang="zh-CN" sz="2000" i="1"/>
              <a:t>n</a:t>
            </a:r>
            <a:r>
              <a:rPr lang="zh-CN" altLang="en-US" sz="2000"/>
              <a:t>次重复试验的结果，整理如下表</a:t>
            </a:r>
          </a:p>
        </p:txBody>
      </p:sp>
      <p:pic>
        <p:nvPicPr>
          <p:cNvPr id="37893" name="Picture 5"/>
          <p:cNvPicPr>
            <a:picLocks noChangeAspect="1" noChangeArrowheads="1"/>
          </p:cNvPicPr>
          <p:nvPr/>
        </p:nvPicPr>
        <p:blipFill>
          <a:blip r:embed="rId3" cstate="print"/>
          <a:srcRect l="13000" t="27333" r="14000" b="25999"/>
          <a:stretch>
            <a:fillRect/>
          </a:stretch>
        </p:blipFill>
        <p:spPr bwMode="auto">
          <a:xfrm>
            <a:off x="381000" y="2133600"/>
            <a:ext cx="8534400" cy="4092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78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2"/>
          <p:cNvSpPr txBox="1">
            <a:spLocks noChangeArrowheads="1"/>
          </p:cNvSpPr>
          <p:nvPr/>
        </p:nvSpPr>
        <p:spPr bwMode="auto">
          <a:xfrm>
            <a:off x="381000" y="304800"/>
            <a:ext cx="8305800" cy="1676400"/>
          </a:xfrm>
          <a:prstGeom prst="rect">
            <a:avLst/>
          </a:prstGeom>
          <a:noFill/>
          <a:ln w="9525">
            <a:noFill/>
            <a:miter lim="800000"/>
            <a:headEnd/>
            <a:tailEnd/>
          </a:ln>
        </p:spPr>
        <p:txBody>
          <a:bodyPr>
            <a:spAutoFit/>
          </a:bodyPr>
          <a:lstStyle/>
          <a:p>
            <a:pPr algn="just"/>
            <a:r>
              <a:rPr lang="zh-CN" altLang="en-US" sz="2000">
                <a:latin typeface="宋体" pitchFamily="2" charset="-122"/>
              </a:rPr>
              <a:t>假定试验结果</a:t>
            </a:r>
            <a:r>
              <a:rPr lang="en-US" altLang="zh-CN" sz="2000" i="1">
                <a:latin typeface="宋体" pitchFamily="2" charset="-122"/>
              </a:rPr>
              <a:t>x</a:t>
            </a:r>
            <a:r>
              <a:rPr lang="en-US" altLang="zh-CN" sz="2000" i="1" baseline="-30000">
                <a:latin typeface="宋体" pitchFamily="2" charset="-122"/>
              </a:rPr>
              <a:t>ijk</a:t>
            </a:r>
            <a:r>
              <a:rPr lang="zh-CN" altLang="en-US" sz="2000">
                <a:latin typeface="宋体" pitchFamily="2" charset="-122"/>
              </a:rPr>
              <a:t>的数学模型为：</a:t>
            </a:r>
            <a:endParaRPr lang="zh-CN" altLang="en-US" sz="2000"/>
          </a:p>
          <a:p>
            <a:pPr algn="just"/>
            <a:r>
              <a:rPr lang="zh-CN" altLang="en-US" sz="2000" i="1"/>
              <a:t>            </a:t>
            </a:r>
            <a:r>
              <a:rPr lang="en-US" altLang="zh-CN" i="1"/>
              <a:t>x</a:t>
            </a:r>
            <a:r>
              <a:rPr lang="en-US" altLang="zh-CN" i="1" baseline="-30000"/>
              <a:t>ijk</a:t>
            </a:r>
            <a:r>
              <a:rPr lang="en-US" altLang="zh-CN" i="1"/>
              <a:t>=µ</a:t>
            </a:r>
            <a:r>
              <a:rPr lang="en-US" altLang="zh-CN"/>
              <a:t>+</a:t>
            </a:r>
            <a:r>
              <a:rPr lang="en-US" altLang="zh-CN" i="1"/>
              <a:t>τ</a:t>
            </a:r>
            <a:r>
              <a:rPr lang="en-US" altLang="zh-CN" i="1" baseline="-30000"/>
              <a:t>i</a:t>
            </a:r>
            <a:r>
              <a:rPr lang="en-US" altLang="zh-CN"/>
              <a:t>+</a:t>
            </a:r>
            <a:r>
              <a:rPr lang="en-US" altLang="zh-CN" i="1"/>
              <a:t>β</a:t>
            </a:r>
            <a:r>
              <a:rPr lang="en-US" altLang="zh-CN" i="1" baseline="-30000"/>
              <a:t>j</a:t>
            </a:r>
            <a:r>
              <a:rPr lang="en-US" altLang="zh-CN"/>
              <a:t>+</a:t>
            </a:r>
            <a:r>
              <a:rPr lang="en-US" altLang="zh-CN" i="1"/>
              <a:t>(τβ)</a:t>
            </a:r>
            <a:r>
              <a:rPr lang="en-US" altLang="zh-CN" i="1" baseline="-30000"/>
              <a:t>ij</a:t>
            </a:r>
            <a:r>
              <a:rPr lang="en-US" altLang="zh-CN"/>
              <a:t>+</a:t>
            </a:r>
            <a:r>
              <a:rPr lang="en-US" altLang="zh-CN" i="1"/>
              <a:t>ε</a:t>
            </a:r>
            <a:r>
              <a:rPr lang="en-US" altLang="zh-CN" i="1" baseline="-30000"/>
              <a:t>ijk</a:t>
            </a:r>
            <a:r>
              <a:rPr lang="en-US" altLang="zh-CN" sz="2000"/>
              <a:t> </a:t>
            </a:r>
          </a:p>
          <a:p>
            <a:pPr algn="just"/>
            <a:r>
              <a:rPr lang="en-US" altLang="zh-CN" sz="2000" i="1"/>
              <a:t>µ</a:t>
            </a:r>
            <a:r>
              <a:rPr lang="en-US" altLang="zh-CN" sz="2000" i="1">
                <a:latin typeface="宋体" pitchFamily="2" charset="-122"/>
              </a:rPr>
              <a:t> </a:t>
            </a:r>
            <a:r>
              <a:rPr lang="zh-CN" altLang="en-US" sz="2000">
                <a:latin typeface="宋体" pitchFamily="2" charset="-122"/>
              </a:rPr>
              <a:t>是总体总平均数，</a:t>
            </a:r>
            <a:r>
              <a:rPr lang="en-US" altLang="zh-CN" sz="2000" i="1"/>
              <a:t>τ</a:t>
            </a:r>
            <a:r>
              <a:rPr lang="en-US" altLang="zh-CN" sz="2000" i="1" baseline="-30000"/>
              <a:t>i</a:t>
            </a:r>
            <a:r>
              <a:rPr lang="zh-CN" altLang="en-US" sz="2000">
                <a:latin typeface="宋体" pitchFamily="2" charset="-122"/>
              </a:rPr>
              <a:t>是水平</a:t>
            </a:r>
            <a:r>
              <a:rPr lang="en-US" altLang="zh-CN" sz="2000" i="1">
                <a:latin typeface="宋体" pitchFamily="2" charset="-122"/>
              </a:rPr>
              <a:t>A</a:t>
            </a:r>
            <a:r>
              <a:rPr lang="en-US" altLang="zh-CN" sz="2000" i="1" baseline="-30000">
                <a:latin typeface="宋体" pitchFamily="2" charset="-122"/>
              </a:rPr>
              <a:t>i</a:t>
            </a:r>
            <a:r>
              <a:rPr lang="zh-CN" altLang="en-US" sz="2000">
                <a:latin typeface="宋体" pitchFamily="2" charset="-122"/>
              </a:rPr>
              <a:t>的效应，</a:t>
            </a:r>
            <a:r>
              <a:rPr lang="en-US" altLang="zh-CN" sz="2000" i="1">
                <a:latin typeface="宋体" pitchFamily="2" charset="-122"/>
              </a:rPr>
              <a:t>β</a:t>
            </a:r>
            <a:r>
              <a:rPr lang="en-US" altLang="zh-CN" sz="2000" i="1" baseline="-30000">
                <a:latin typeface="宋体" pitchFamily="2" charset="-122"/>
              </a:rPr>
              <a:t>j</a:t>
            </a:r>
            <a:r>
              <a:rPr lang="zh-CN" altLang="en-US" sz="2000">
                <a:latin typeface="宋体" pitchFamily="2" charset="-122"/>
              </a:rPr>
              <a:t>是水平</a:t>
            </a:r>
            <a:r>
              <a:rPr lang="en-US" altLang="zh-CN" sz="2000" i="1">
                <a:latin typeface="宋体" pitchFamily="2" charset="-122"/>
              </a:rPr>
              <a:t>B</a:t>
            </a:r>
            <a:r>
              <a:rPr lang="en-US" altLang="zh-CN" sz="2000" i="1" baseline="-30000">
                <a:latin typeface="宋体" pitchFamily="2" charset="-122"/>
              </a:rPr>
              <a:t>j</a:t>
            </a:r>
            <a:r>
              <a:rPr lang="zh-CN" altLang="en-US" sz="2000">
                <a:latin typeface="宋体" pitchFamily="2" charset="-122"/>
              </a:rPr>
              <a:t>的效应</a:t>
            </a:r>
            <a:endParaRPr lang="zh-CN" altLang="en-US" sz="2000"/>
          </a:p>
          <a:p>
            <a:pPr algn="just"/>
            <a:r>
              <a:rPr lang="en-US" altLang="zh-CN" sz="2000" i="1"/>
              <a:t>(τβ)</a:t>
            </a:r>
            <a:r>
              <a:rPr lang="en-US" altLang="zh-CN" sz="2000" i="1" baseline="-30000"/>
              <a:t>ij</a:t>
            </a:r>
            <a:r>
              <a:rPr lang="zh-CN" altLang="en-US" sz="2000">
                <a:latin typeface="宋体" pitchFamily="2" charset="-122"/>
              </a:rPr>
              <a:t>是</a:t>
            </a:r>
            <a:r>
              <a:rPr lang="en-US" altLang="zh-CN" sz="2000" i="1">
                <a:latin typeface="宋体" pitchFamily="2" charset="-122"/>
              </a:rPr>
              <a:t>A</a:t>
            </a:r>
            <a:r>
              <a:rPr lang="en-US" altLang="zh-CN" sz="2000" i="1" baseline="-30000">
                <a:latin typeface="宋体" pitchFamily="2" charset="-122"/>
              </a:rPr>
              <a:t>i</a:t>
            </a:r>
            <a:r>
              <a:rPr lang="zh-CN" altLang="en-US" sz="2000">
                <a:latin typeface="宋体" pitchFamily="2" charset="-122"/>
              </a:rPr>
              <a:t>与</a:t>
            </a:r>
            <a:r>
              <a:rPr lang="en-US" altLang="zh-CN" sz="2000" i="1">
                <a:latin typeface="宋体" pitchFamily="2" charset="-122"/>
              </a:rPr>
              <a:t>B</a:t>
            </a:r>
            <a:r>
              <a:rPr lang="en-US" altLang="zh-CN" sz="2000" i="1" baseline="-30000">
                <a:latin typeface="宋体" pitchFamily="2" charset="-122"/>
              </a:rPr>
              <a:t>j</a:t>
            </a:r>
            <a:r>
              <a:rPr lang="zh-CN" altLang="en-US" sz="2000">
                <a:latin typeface="宋体" pitchFamily="2" charset="-122"/>
              </a:rPr>
              <a:t>搭配产生的交互效应（作用）</a:t>
            </a:r>
            <a:endParaRPr lang="zh-CN" altLang="en-US" sz="2000"/>
          </a:p>
          <a:p>
            <a:pPr algn="just"/>
            <a:r>
              <a:rPr lang="en-US" altLang="zh-CN" sz="2000" i="1"/>
              <a:t>ε</a:t>
            </a:r>
            <a:r>
              <a:rPr lang="en-US" altLang="zh-CN" sz="2000" i="1" baseline="-30000"/>
              <a:t>ijk</a:t>
            </a:r>
            <a:r>
              <a:rPr lang="zh-CN" altLang="en-US" sz="2000">
                <a:latin typeface="宋体" pitchFamily="2" charset="-122"/>
              </a:rPr>
              <a:t>是随机误差，假定相互独立，且服从正态分布</a:t>
            </a:r>
            <a:r>
              <a:rPr lang="en-US" altLang="zh-CN" sz="2000" i="1">
                <a:latin typeface="宋体" pitchFamily="2" charset="-122"/>
              </a:rPr>
              <a:t>N</a:t>
            </a:r>
            <a:r>
              <a:rPr lang="zh-CN" altLang="en-US" sz="2000">
                <a:latin typeface="宋体" pitchFamily="2" charset="-122"/>
              </a:rPr>
              <a:t>（</a:t>
            </a:r>
            <a:r>
              <a:rPr lang="en-US" altLang="zh-CN" sz="2000">
                <a:latin typeface="宋体" pitchFamily="2" charset="-122"/>
              </a:rPr>
              <a:t>0,</a:t>
            </a:r>
            <a:r>
              <a:rPr lang="en-US" altLang="zh-CN" sz="2000" i="1">
                <a:latin typeface="宋体" pitchFamily="2" charset="-122"/>
              </a:rPr>
              <a:t>σ</a:t>
            </a:r>
            <a:r>
              <a:rPr lang="en-US" altLang="zh-CN" sz="2000" i="1" baseline="30000">
                <a:latin typeface="宋体" pitchFamily="2" charset="-122"/>
              </a:rPr>
              <a:t>2</a:t>
            </a:r>
            <a:r>
              <a:rPr lang="zh-CN" altLang="en-US" sz="2000">
                <a:latin typeface="宋体" pitchFamily="2" charset="-122"/>
              </a:rPr>
              <a:t>）</a:t>
            </a:r>
            <a:endParaRPr lang="zh-CN" altLang="en-US" sz="2000"/>
          </a:p>
        </p:txBody>
      </p:sp>
      <p:sp>
        <p:nvSpPr>
          <p:cNvPr id="11268" name="Text Box 3"/>
          <p:cNvSpPr txBox="1">
            <a:spLocks noChangeArrowheads="1"/>
          </p:cNvSpPr>
          <p:nvPr/>
        </p:nvSpPr>
        <p:spPr bwMode="auto">
          <a:xfrm>
            <a:off x="228600" y="2057400"/>
            <a:ext cx="8534400" cy="854075"/>
          </a:xfrm>
          <a:prstGeom prst="rect">
            <a:avLst/>
          </a:prstGeom>
          <a:noFill/>
          <a:ln w="9525">
            <a:noFill/>
            <a:miter lim="800000"/>
            <a:headEnd/>
            <a:tailEnd/>
          </a:ln>
        </p:spPr>
        <p:txBody>
          <a:bodyPr>
            <a:spAutoFit/>
          </a:bodyPr>
          <a:lstStyle/>
          <a:p>
            <a:pPr algn="just">
              <a:spcBef>
                <a:spcPct val="50000"/>
              </a:spcBef>
            </a:pPr>
            <a:r>
              <a:rPr lang="zh-CN" altLang="en-US" sz="2000">
                <a:latin typeface="宋体" pitchFamily="2" charset="-122"/>
              </a:rPr>
              <a:t>根据总平方和</a:t>
            </a:r>
            <a:r>
              <a:rPr lang="en-US" altLang="zh-CN" sz="2000" i="1"/>
              <a:t>SS</a:t>
            </a:r>
            <a:r>
              <a:rPr lang="en-US" altLang="zh-CN" sz="2000" i="1" baseline="-30000"/>
              <a:t>T</a:t>
            </a:r>
            <a:r>
              <a:rPr lang="zh-CN" altLang="en-US" sz="2000">
                <a:latin typeface="宋体" pitchFamily="2" charset="-122"/>
              </a:rPr>
              <a:t>的可分可加性原理，有</a:t>
            </a:r>
            <a:r>
              <a:rPr lang="zh-CN" altLang="en-US" sz="2000" i="1">
                <a:latin typeface="宋体" pitchFamily="2" charset="-122"/>
              </a:rPr>
              <a:t>   </a:t>
            </a:r>
            <a:r>
              <a:rPr lang="en-US" altLang="zh-CN" sz="2000" i="1"/>
              <a:t>SS</a:t>
            </a:r>
            <a:r>
              <a:rPr lang="en-US" altLang="zh-CN" sz="2000" i="1" baseline="-30000"/>
              <a:t>T</a:t>
            </a:r>
            <a:r>
              <a:rPr lang="zh-CN" altLang="en-US" sz="2000"/>
              <a:t>＝</a:t>
            </a:r>
            <a:r>
              <a:rPr lang="en-US" altLang="zh-CN" sz="2000" i="1"/>
              <a:t>SS</a:t>
            </a:r>
            <a:r>
              <a:rPr lang="en-US" altLang="zh-CN" sz="2000" i="1" baseline="-30000"/>
              <a:t>A</a:t>
            </a:r>
            <a:r>
              <a:rPr lang="zh-CN" altLang="en-US" sz="2000"/>
              <a:t>＋</a:t>
            </a:r>
            <a:r>
              <a:rPr lang="en-US" altLang="zh-CN" sz="2000" i="1"/>
              <a:t>SS</a:t>
            </a:r>
            <a:r>
              <a:rPr lang="en-US" altLang="zh-CN" sz="2000" i="1" baseline="-30000"/>
              <a:t>B</a:t>
            </a:r>
            <a:r>
              <a:rPr lang="zh-CN" altLang="en-US" sz="2000"/>
              <a:t>＋</a:t>
            </a:r>
            <a:r>
              <a:rPr lang="en-US" altLang="zh-CN" sz="2000" i="1"/>
              <a:t>SS</a:t>
            </a:r>
            <a:r>
              <a:rPr lang="en-US" altLang="zh-CN" sz="2000" i="1" baseline="-30000"/>
              <a:t>AB</a:t>
            </a:r>
            <a:r>
              <a:rPr lang="zh-CN" altLang="en-US" sz="2000"/>
              <a:t>＋</a:t>
            </a:r>
            <a:r>
              <a:rPr lang="en-US" altLang="zh-CN" sz="2000" i="1"/>
              <a:t>SS</a:t>
            </a:r>
            <a:r>
              <a:rPr lang="en-US" altLang="zh-CN" sz="2000" i="1" baseline="-30000"/>
              <a:t>e</a:t>
            </a:r>
            <a:r>
              <a:rPr lang="en-US" altLang="zh-CN" sz="2000"/>
              <a:t> </a:t>
            </a:r>
            <a:r>
              <a:rPr lang="en-US" altLang="zh-CN" sz="2000">
                <a:latin typeface="宋体" pitchFamily="2" charset="-122"/>
              </a:rPr>
              <a:t>  </a:t>
            </a:r>
            <a:endParaRPr lang="en-US" altLang="zh-CN" sz="2000"/>
          </a:p>
          <a:p>
            <a:pPr algn="just">
              <a:spcBef>
                <a:spcPct val="50000"/>
              </a:spcBef>
            </a:pPr>
            <a:r>
              <a:rPr lang="zh-CN" altLang="en-US" sz="2000">
                <a:latin typeface="宋体" pitchFamily="2" charset="-122"/>
              </a:rPr>
              <a:t>其中：</a:t>
            </a:r>
            <a:endParaRPr lang="zh-CN" altLang="en-US" sz="2000"/>
          </a:p>
        </p:txBody>
      </p:sp>
      <p:graphicFrame>
        <p:nvGraphicFramePr>
          <p:cNvPr id="38916" name="Object 2"/>
          <p:cNvGraphicFramePr>
            <a:graphicFrameLocks noChangeAspect="1"/>
          </p:cNvGraphicFramePr>
          <p:nvPr/>
        </p:nvGraphicFramePr>
        <p:xfrm>
          <a:off x="1524000" y="2514600"/>
          <a:ext cx="6172200" cy="4276725"/>
        </p:xfrm>
        <a:graphic>
          <a:graphicData uri="http://schemas.openxmlformats.org/presentationml/2006/ole">
            <p:oleObj spid="_x0000_s11266" name="Equation" r:id="rId4" imgW="3784320" imgH="279396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8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2"/>
          <p:cNvSpPr txBox="1">
            <a:spLocks noChangeArrowheads="1"/>
          </p:cNvSpPr>
          <p:nvPr/>
        </p:nvSpPr>
        <p:spPr bwMode="auto">
          <a:xfrm>
            <a:off x="304800" y="71438"/>
            <a:ext cx="8534400" cy="1736725"/>
          </a:xfrm>
          <a:prstGeom prst="rect">
            <a:avLst/>
          </a:prstGeom>
          <a:noFill/>
          <a:ln w="9525">
            <a:noFill/>
            <a:miter lim="800000"/>
            <a:headEnd/>
            <a:tailEnd/>
          </a:ln>
        </p:spPr>
        <p:txBody>
          <a:bodyPr>
            <a:spAutoFit/>
          </a:bodyPr>
          <a:lstStyle/>
          <a:p>
            <a:pPr algn="just">
              <a:spcBef>
                <a:spcPct val="10000"/>
              </a:spcBef>
            </a:pPr>
            <a:r>
              <a:rPr lang="zh-CN" altLang="en-US" sz="2000">
                <a:latin typeface="宋体" pitchFamily="2" charset="-122"/>
              </a:rPr>
              <a:t>同样，根据总自由度的可分可加性原理，有      </a:t>
            </a:r>
            <a:r>
              <a:rPr lang="en-US" altLang="zh-CN" sz="2000" i="1"/>
              <a:t>df</a:t>
            </a:r>
            <a:r>
              <a:rPr lang="en-US" altLang="zh-CN" sz="2000" i="1" baseline="-30000"/>
              <a:t>T</a:t>
            </a:r>
            <a:r>
              <a:rPr lang="zh-CN" altLang="en-US" sz="2000" i="1"/>
              <a:t>＝</a:t>
            </a:r>
            <a:r>
              <a:rPr lang="en-US" altLang="zh-CN" sz="2000" i="1"/>
              <a:t>df</a:t>
            </a:r>
            <a:r>
              <a:rPr lang="en-US" altLang="zh-CN" sz="2000" i="1" baseline="-30000"/>
              <a:t>A</a:t>
            </a:r>
            <a:r>
              <a:rPr lang="zh-CN" altLang="en-US" sz="2000" i="1"/>
              <a:t>＋</a:t>
            </a:r>
            <a:r>
              <a:rPr lang="en-US" altLang="zh-CN" sz="2000" i="1"/>
              <a:t>df</a:t>
            </a:r>
            <a:r>
              <a:rPr lang="en-US" altLang="zh-CN" sz="2000" i="1" baseline="-30000"/>
              <a:t>B</a:t>
            </a:r>
            <a:r>
              <a:rPr lang="zh-CN" altLang="en-US" sz="2000" i="1"/>
              <a:t>＋</a:t>
            </a:r>
            <a:r>
              <a:rPr lang="en-US" altLang="zh-CN" sz="2000" i="1"/>
              <a:t>df</a:t>
            </a:r>
            <a:r>
              <a:rPr lang="en-US" altLang="zh-CN" sz="2000" i="1" baseline="-30000"/>
              <a:t>AB</a:t>
            </a:r>
            <a:r>
              <a:rPr lang="zh-CN" altLang="en-US" sz="2000" i="1"/>
              <a:t>＋</a:t>
            </a:r>
            <a:r>
              <a:rPr lang="en-US" altLang="zh-CN" sz="2000" i="1"/>
              <a:t>df</a:t>
            </a:r>
            <a:r>
              <a:rPr lang="en-US" altLang="zh-CN" sz="2000" i="1" baseline="-30000"/>
              <a:t>e </a:t>
            </a:r>
            <a:r>
              <a:rPr lang="en-US" altLang="zh-CN" sz="2000" baseline="-30000">
                <a:latin typeface="宋体" pitchFamily="2" charset="-122"/>
              </a:rPr>
              <a:t>  </a:t>
            </a:r>
            <a:endParaRPr lang="en-US" altLang="zh-CN" sz="2000"/>
          </a:p>
          <a:p>
            <a:pPr algn="just">
              <a:spcBef>
                <a:spcPct val="10000"/>
              </a:spcBef>
            </a:pPr>
            <a:r>
              <a:rPr lang="zh-CN" altLang="en-US" sz="2000">
                <a:latin typeface="宋体" pitchFamily="2" charset="-122"/>
              </a:rPr>
              <a:t>其中，</a:t>
            </a:r>
            <a:endParaRPr lang="zh-CN" altLang="en-US" sz="2000"/>
          </a:p>
          <a:p>
            <a:pPr algn="just">
              <a:spcBef>
                <a:spcPct val="10000"/>
              </a:spcBef>
            </a:pPr>
            <a:r>
              <a:rPr lang="en-US" altLang="zh-CN" sz="2000" i="1"/>
              <a:t>SS</a:t>
            </a:r>
            <a:r>
              <a:rPr lang="en-US" altLang="zh-CN" sz="2000" i="1" baseline="-30000"/>
              <a:t>T</a:t>
            </a:r>
            <a:r>
              <a:rPr lang="zh-CN" altLang="en-US" sz="2000">
                <a:latin typeface="宋体" pitchFamily="2" charset="-122"/>
              </a:rPr>
              <a:t>的自由度     </a:t>
            </a:r>
            <a:r>
              <a:rPr lang="en-US" altLang="zh-CN" sz="2000" i="1"/>
              <a:t>df</a:t>
            </a:r>
            <a:r>
              <a:rPr lang="en-US" altLang="zh-CN" sz="2000" i="1" baseline="-30000"/>
              <a:t>T</a:t>
            </a:r>
            <a:r>
              <a:rPr lang="zh-CN" altLang="en-US" sz="2000" i="1"/>
              <a:t>＝</a:t>
            </a:r>
            <a:r>
              <a:rPr lang="en-US" altLang="zh-CN" sz="2000" i="1"/>
              <a:t>abn</a:t>
            </a:r>
            <a:r>
              <a:rPr lang="zh-CN" altLang="en-US" sz="2000" i="1"/>
              <a:t>－</a:t>
            </a:r>
            <a:r>
              <a:rPr lang="en-US" altLang="zh-CN" sz="2000"/>
              <a:t>1    </a:t>
            </a:r>
            <a:r>
              <a:rPr lang="en-US" altLang="zh-CN" sz="2000" i="1"/>
              <a:t> SS</a:t>
            </a:r>
            <a:r>
              <a:rPr lang="en-US" altLang="zh-CN" sz="2000" i="1" baseline="-30000"/>
              <a:t>A</a:t>
            </a:r>
            <a:r>
              <a:rPr lang="zh-CN" altLang="en-US" sz="2000">
                <a:latin typeface="宋体" pitchFamily="2" charset="-122"/>
              </a:rPr>
              <a:t>的自由度     </a:t>
            </a:r>
            <a:r>
              <a:rPr lang="en-US" altLang="zh-CN" sz="2000" i="1"/>
              <a:t>df</a:t>
            </a:r>
            <a:r>
              <a:rPr lang="en-US" altLang="zh-CN" sz="2000" i="1" baseline="-30000"/>
              <a:t>A</a:t>
            </a:r>
            <a:r>
              <a:rPr lang="zh-CN" altLang="en-US" sz="2000" i="1"/>
              <a:t>＝</a:t>
            </a:r>
            <a:r>
              <a:rPr lang="en-US" altLang="zh-CN" sz="2000" i="1"/>
              <a:t>a</a:t>
            </a:r>
            <a:r>
              <a:rPr lang="zh-CN" altLang="en-US" sz="2000" i="1"/>
              <a:t>－</a:t>
            </a:r>
            <a:r>
              <a:rPr lang="en-US" altLang="zh-CN" sz="2000"/>
              <a:t>1</a:t>
            </a:r>
          </a:p>
          <a:p>
            <a:pPr algn="just">
              <a:spcBef>
                <a:spcPct val="10000"/>
              </a:spcBef>
            </a:pPr>
            <a:r>
              <a:rPr lang="en-US" altLang="zh-CN" sz="2000" i="1"/>
              <a:t>df</a:t>
            </a:r>
            <a:r>
              <a:rPr lang="en-US" altLang="zh-CN" sz="2000" i="1" baseline="-30000"/>
              <a:t>B</a:t>
            </a:r>
            <a:r>
              <a:rPr lang="zh-CN" altLang="en-US" sz="2000">
                <a:latin typeface="宋体" pitchFamily="2" charset="-122"/>
              </a:rPr>
              <a:t>的自由度     </a:t>
            </a:r>
            <a:r>
              <a:rPr lang="en-US" altLang="zh-CN" sz="2000" i="1"/>
              <a:t>df</a:t>
            </a:r>
            <a:r>
              <a:rPr lang="en-US" altLang="zh-CN" sz="2000" i="1" baseline="-30000"/>
              <a:t>B</a:t>
            </a:r>
            <a:r>
              <a:rPr lang="zh-CN" altLang="en-US" sz="2000" i="1"/>
              <a:t>＝</a:t>
            </a:r>
            <a:r>
              <a:rPr lang="en-US" altLang="zh-CN" sz="2000" i="1"/>
              <a:t>b</a:t>
            </a:r>
            <a:r>
              <a:rPr lang="zh-CN" altLang="en-US" sz="2000" i="1"/>
              <a:t>－</a:t>
            </a:r>
            <a:r>
              <a:rPr lang="en-US" altLang="zh-CN" sz="2000"/>
              <a:t>1</a:t>
            </a:r>
            <a:r>
              <a:rPr lang="en-US" altLang="zh-CN" sz="2000" i="1"/>
              <a:t>       SS</a:t>
            </a:r>
            <a:r>
              <a:rPr lang="en-US" altLang="zh-CN" sz="2000" i="1" baseline="-30000"/>
              <a:t>AB</a:t>
            </a:r>
            <a:r>
              <a:rPr lang="zh-CN" altLang="en-US" sz="2000">
                <a:latin typeface="宋体" pitchFamily="2" charset="-122"/>
              </a:rPr>
              <a:t>的自由度   </a:t>
            </a:r>
            <a:r>
              <a:rPr lang="zh-CN" altLang="en-US" sz="2000"/>
              <a:t> </a:t>
            </a:r>
            <a:r>
              <a:rPr lang="en-US" altLang="zh-CN" sz="2000" i="1"/>
              <a:t>df</a:t>
            </a:r>
            <a:r>
              <a:rPr lang="en-US" altLang="zh-CN" sz="2000" i="1" baseline="-30000"/>
              <a:t>AB</a:t>
            </a:r>
            <a:r>
              <a:rPr lang="zh-CN" altLang="en-US" sz="2000"/>
              <a:t>＝（</a:t>
            </a:r>
            <a:r>
              <a:rPr lang="en-US" altLang="zh-CN" sz="2000" i="1"/>
              <a:t>a</a:t>
            </a:r>
            <a:r>
              <a:rPr lang="zh-CN" altLang="en-US" sz="2000"/>
              <a:t>－</a:t>
            </a:r>
            <a:r>
              <a:rPr lang="en-US" altLang="zh-CN" sz="2000"/>
              <a:t>1</a:t>
            </a:r>
            <a:r>
              <a:rPr lang="zh-CN" altLang="en-US" sz="2000"/>
              <a:t>）（</a:t>
            </a:r>
            <a:r>
              <a:rPr lang="en-US" altLang="zh-CN" sz="2000" i="1"/>
              <a:t>b</a:t>
            </a:r>
            <a:r>
              <a:rPr lang="zh-CN" altLang="en-US" sz="2000"/>
              <a:t>－</a:t>
            </a:r>
            <a:r>
              <a:rPr lang="en-US" altLang="zh-CN" sz="2000"/>
              <a:t>1</a:t>
            </a:r>
            <a:r>
              <a:rPr lang="zh-CN" altLang="en-US" sz="2000"/>
              <a:t>）</a:t>
            </a:r>
          </a:p>
          <a:p>
            <a:pPr algn="just">
              <a:spcBef>
                <a:spcPct val="10000"/>
              </a:spcBef>
            </a:pPr>
            <a:r>
              <a:rPr lang="en-US" altLang="zh-CN" sz="2000" i="1"/>
              <a:t>SS</a:t>
            </a:r>
            <a:r>
              <a:rPr lang="en-US" altLang="zh-CN" sz="2000" i="1" baseline="-30000"/>
              <a:t>e</a:t>
            </a:r>
            <a:r>
              <a:rPr lang="zh-CN" altLang="en-US" sz="2000">
                <a:latin typeface="宋体" pitchFamily="2" charset="-122"/>
              </a:rPr>
              <a:t>的自由度     </a:t>
            </a:r>
            <a:r>
              <a:rPr lang="en-US" altLang="zh-CN" sz="2000" i="1"/>
              <a:t>dfe=ab(n-1)</a:t>
            </a:r>
            <a:endParaRPr lang="en-US" altLang="zh-CN" sz="2000"/>
          </a:p>
        </p:txBody>
      </p:sp>
      <p:sp>
        <p:nvSpPr>
          <p:cNvPr id="39939" name="Text Box 3"/>
          <p:cNvSpPr txBox="1">
            <a:spLocks noChangeArrowheads="1"/>
          </p:cNvSpPr>
          <p:nvPr/>
        </p:nvSpPr>
        <p:spPr bwMode="auto">
          <a:xfrm>
            <a:off x="457200" y="1752600"/>
            <a:ext cx="7924800" cy="1066800"/>
          </a:xfrm>
          <a:prstGeom prst="rect">
            <a:avLst/>
          </a:prstGeom>
          <a:noFill/>
          <a:ln w="9525">
            <a:noFill/>
            <a:miter lim="800000"/>
            <a:headEnd/>
            <a:tailEnd/>
          </a:ln>
        </p:spPr>
        <p:txBody>
          <a:bodyPr>
            <a:spAutoFit/>
          </a:bodyPr>
          <a:lstStyle/>
          <a:p>
            <a:pPr algn="just">
              <a:spcBef>
                <a:spcPct val="10000"/>
              </a:spcBef>
            </a:pPr>
            <a:r>
              <a:rPr lang="zh-CN" altLang="en-US" sz="2000">
                <a:latin typeface="宋体" pitchFamily="2" charset="-122"/>
              </a:rPr>
              <a:t>同样求得下列均方</a:t>
            </a:r>
            <a:r>
              <a:rPr lang="en-US" altLang="zh-CN" sz="2000">
                <a:latin typeface="宋体" pitchFamily="2" charset="-122"/>
              </a:rPr>
              <a:t>:</a:t>
            </a:r>
            <a:endParaRPr lang="en-US" altLang="zh-CN" sz="2000"/>
          </a:p>
          <a:p>
            <a:pPr algn="just">
              <a:spcBef>
                <a:spcPct val="10000"/>
              </a:spcBef>
            </a:pPr>
            <a:r>
              <a:rPr lang="en-US" altLang="zh-CN" sz="2000" i="1"/>
              <a:t>MS</a:t>
            </a:r>
            <a:r>
              <a:rPr lang="en-US" altLang="zh-CN" sz="2000" i="1" baseline="-30000"/>
              <a:t>T</a:t>
            </a:r>
            <a:r>
              <a:rPr lang="zh-CN" altLang="en-US" sz="2000" i="1"/>
              <a:t>＝</a:t>
            </a:r>
            <a:r>
              <a:rPr lang="en-US" altLang="zh-CN" sz="2000" i="1"/>
              <a:t>SS</a:t>
            </a:r>
            <a:r>
              <a:rPr lang="en-US" altLang="zh-CN" sz="2000" i="1" baseline="-30000"/>
              <a:t>T</a:t>
            </a:r>
            <a:r>
              <a:rPr lang="en-US" altLang="zh-CN" sz="2000" i="1"/>
              <a:t>/df</a:t>
            </a:r>
            <a:r>
              <a:rPr lang="en-US" altLang="zh-CN" sz="2000" i="1" baseline="-30000"/>
              <a:t>T</a:t>
            </a:r>
            <a:r>
              <a:rPr lang="zh-CN" altLang="en-US" sz="2000"/>
              <a:t>，    </a:t>
            </a:r>
            <a:r>
              <a:rPr lang="en-US" altLang="zh-CN" sz="2000" i="1"/>
              <a:t>MS</a:t>
            </a:r>
            <a:r>
              <a:rPr lang="en-US" altLang="zh-CN" sz="2000" i="1" baseline="-30000"/>
              <a:t>A</a:t>
            </a:r>
            <a:r>
              <a:rPr lang="zh-CN" altLang="en-US" sz="2000" i="1"/>
              <a:t>＝</a:t>
            </a:r>
            <a:r>
              <a:rPr lang="en-US" altLang="zh-CN" sz="2000" i="1"/>
              <a:t>SS</a:t>
            </a:r>
            <a:r>
              <a:rPr lang="en-US" altLang="zh-CN" sz="2000" i="1" baseline="-30000"/>
              <a:t>A</a:t>
            </a:r>
            <a:r>
              <a:rPr lang="en-US" altLang="zh-CN" sz="2000" i="1"/>
              <a:t>/df</a:t>
            </a:r>
            <a:r>
              <a:rPr lang="en-US" altLang="zh-CN" sz="2000" i="1" baseline="-30000"/>
              <a:t>A</a:t>
            </a:r>
            <a:r>
              <a:rPr lang="zh-CN" altLang="en-US" sz="2000" i="1"/>
              <a:t>，   </a:t>
            </a:r>
            <a:r>
              <a:rPr lang="en-US" altLang="zh-CN" sz="2000" i="1"/>
              <a:t>MS</a:t>
            </a:r>
            <a:r>
              <a:rPr lang="en-US" altLang="zh-CN" sz="2000" i="1" baseline="-30000"/>
              <a:t>B</a:t>
            </a:r>
            <a:r>
              <a:rPr lang="zh-CN" altLang="en-US" sz="2000" i="1"/>
              <a:t>＝</a:t>
            </a:r>
            <a:r>
              <a:rPr lang="en-US" altLang="zh-CN" sz="2000" i="1"/>
              <a:t>SS</a:t>
            </a:r>
            <a:r>
              <a:rPr lang="en-US" altLang="zh-CN" sz="2000" i="1" baseline="-30000"/>
              <a:t>B</a:t>
            </a:r>
            <a:r>
              <a:rPr lang="en-US" altLang="zh-CN" sz="2000" i="1"/>
              <a:t>/df</a:t>
            </a:r>
            <a:r>
              <a:rPr lang="en-US" altLang="zh-CN" sz="2000" i="1" baseline="-30000"/>
              <a:t>B</a:t>
            </a:r>
            <a:endParaRPr lang="en-US" altLang="zh-CN" sz="2000"/>
          </a:p>
          <a:p>
            <a:pPr algn="just">
              <a:spcBef>
                <a:spcPct val="10000"/>
              </a:spcBef>
            </a:pPr>
            <a:r>
              <a:rPr lang="en-US" altLang="zh-CN" sz="2000" i="1"/>
              <a:t>MS</a:t>
            </a:r>
            <a:r>
              <a:rPr lang="en-US" altLang="zh-CN" sz="2000" i="1" baseline="-30000"/>
              <a:t>AB</a:t>
            </a:r>
            <a:r>
              <a:rPr lang="zh-CN" altLang="en-US" sz="2000" i="1"/>
              <a:t>＝</a:t>
            </a:r>
            <a:r>
              <a:rPr lang="en-US" altLang="zh-CN" sz="2000" i="1"/>
              <a:t>SS</a:t>
            </a:r>
            <a:r>
              <a:rPr lang="en-US" altLang="zh-CN" sz="2000" i="1" baseline="-30000"/>
              <a:t>AB</a:t>
            </a:r>
            <a:r>
              <a:rPr lang="en-US" altLang="zh-CN" sz="2000" i="1"/>
              <a:t>/df</a:t>
            </a:r>
            <a:r>
              <a:rPr lang="en-US" altLang="zh-CN" sz="2000" i="1" baseline="-30000"/>
              <a:t>AB</a:t>
            </a:r>
            <a:r>
              <a:rPr lang="zh-CN" altLang="en-US" sz="2000"/>
              <a:t>，    </a:t>
            </a:r>
            <a:r>
              <a:rPr lang="en-US" altLang="zh-CN" sz="2000" i="1"/>
              <a:t>MS</a:t>
            </a:r>
            <a:r>
              <a:rPr lang="en-US" altLang="zh-CN" sz="2000" i="1" baseline="-30000"/>
              <a:t>e</a:t>
            </a:r>
            <a:r>
              <a:rPr lang="zh-CN" altLang="en-US" sz="2000" i="1"/>
              <a:t>＝</a:t>
            </a:r>
            <a:r>
              <a:rPr lang="en-US" altLang="zh-CN" sz="2000" i="1"/>
              <a:t>SS</a:t>
            </a:r>
            <a:r>
              <a:rPr lang="en-US" altLang="zh-CN" sz="2000" i="1" baseline="-30000"/>
              <a:t>e</a:t>
            </a:r>
            <a:r>
              <a:rPr lang="en-US" altLang="zh-CN" sz="2000" i="1"/>
              <a:t>/df</a:t>
            </a:r>
            <a:r>
              <a:rPr lang="en-US" altLang="zh-CN" sz="2000" i="1" baseline="-30000"/>
              <a:t>e</a:t>
            </a:r>
            <a:endParaRPr lang="en-US" altLang="zh-CN" sz="2000"/>
          </a:p>
        </p:txBody>
      </p:sp>
      <p:graphicFrame>
        <p:nvGraphicFramePr>
          <p:cNvPr id="39940" name="Object 2"/>
          <p:cNvGraphicFramePr>
            <a:graphicFrameLocks noChangeAspect="1"/>
          </p:cNvGraphicFramePr>
          <p:nvPr/>
        </p:nvGraphicFramePr>
        <p:xfrm>
          <a:off x="304800" y="2819400"/>
          <a:ext cx="8555038" cy="930275"/>
        </p:xfrm>
        <a:graphic>
          <a:graphicData uri="http://schemas.openxmlformats.org/presentationml/2006/ole">
            <p:oleObj spid="_x0000_s12290" name="Equation" r:id="rId4" imgW="4902120" imgH="533160" progId="">
              <p:embed/>
            </p:oleObj>
          </a:graphicData>
        </a:graphic>
      </p:graphicFrame>
      <p:sp>
        <p:nvSpPr>
          <p:cNvPr id="39941" name="Text Box 5"/>
          <p:cNvSpPr txBox="1">
            <a:spLocks noChangeArrowheads="1"/>
          </p:cNvSpPr>
          <p:nvPr/>
        </p:nvSpPr>
        <p:spPr bwMode="auto">
          <a:xfrm>
            <a:off x="609600" y="3657600"/>
            <a:ext cx="7010400" cy="1401763"/>
          </a:xfrm>
          <a:prstGeom prst="rect">
            <a:avLst/>
          </a:prstGeom>
          <a:noFill/>
          <a:ln w="9525">
            <a:noFill/>
            <a:miter lim="800000"/>
            <a:headEnd/>
            <a:tailEnd/>
          </a:ln>
        </p:spPr>
        <p:txBody>
          <a:bodyPr>
            <a:spAutoFit/>
          </a:bodyPr>
          <a:lstStyle/>
          <a:p>
            <a:pPr algn="just">
              <a:spcBef>
                <a:spcPct val="10000"/>
              </a:spcBef>
            </a:pPr>
            <a:r>
              <a:rPr lang="zh-CN" altLang="en-US" sz="2000">
                <a:latin typeface="宋体" pitchFamily="2" charset="-122"/>
              </a:rPr>
              <a:t>则测验</a:t>
            </a:r>
            <a:r>
              <a:rPr lang="en-US" altLang="zh-CN" sz="2000" i="1"/>
              <a:t>A</a:t>
            </a:r>
            <a:r>
              <a:rPr lang="zh-CN" altLang="en-US" sz="2000" i="1">
                <a:latin typeface="宋体" pitchFamily="2" charset="-122"/>
              </a:rPr>
              <a:t>、</a:t>
            </a:r>
            <a:r>
              <a:rPr lang="en-US" altLang="zh-CN" sz="2000" i="1"/>
              <a:t>B</a:t>
            </a:r>
            <a:r>
              <a:rPr lang="zh-CN" altLang="en-US" sz="2000">
                <a:latin typeface="宋体" pitchFamily="2" charset="-122"/>
              </a:rPr>
              <a:t>及其交互作用的无效假设的</a:t>
            </a:r>
            <a:r>
              <a:rPr lang="en-US" altLang="zh-CN" sz="2000" i="1"/>
              <a:t>F</a:t>
            </a:r>
            <a:r>
              <a:rPr lang="zh-CN" altLang="en-US" sz="2000">
                <a:latin typeface="宋体" pitchFamily="2" charset="-122"/>
              </a:rPr>
              <a:t>统计量，分别是</a:t>
            </a:r>
            <a:endParaRPr lang="zh-CN" altLang="en-US" sz="2000"/>
          </a:p>
          <a:p>
            <a:pPr algn="just">
              <a:spcBef>
                <a:spcPct val="10000"/>
              </a:spcBef>
            </a:pPr>
            <a:r>
              <a:rPr lang="zh-CN" altLang="en-US" sz="2000" i="1"/>
              <a:t>  </a:t>
            </a:r>
            <a:r>
              <a:rPr lang="en-US" altLang="zh-CN" sz="2000" i="1"/>
              <a:t>F</a:t>
            </a:r>
            <a:r>
              <a:rPr lang="en-US" altLang="zh-CN" sz="2000" i="1" baseline="-30000"/>
              <a:t>A</a:t>
            </a:r>
            <a:r>
              <a:rPr lang="zh-CN" altLang="en-US" sz="2000"/>
              <a:t>＝</a:t>
            </a:r>
            <a:r>
              <a:rPr lang="en-US" altLang="zh-CN" sz="2000" i="1"/>
              <a:t>MS</a:t>
            </a:r>
            <a:r>
              <a:rPr lang="en-US" altLang="zh-CN" sz="2000" i="1" baseline="-30000"/>
              <a:t>A</a:t>
            </a:r>
            <a:r>
              <a:rPr lang="en-US" altLang="zh-CN" sz="2000" i="1"/>
              <a:t>/MS</a:t>
            </a:r>
            <a:r>
              <a:rPr lang="en-US" altLang="zh-CN" sz="2000" i="1" baseline="-30000"/>
              <a:t>e</a:t>
            </a:r>
            <a:r>
              <a:rPr lang="zh-CN" altLang="en-US" sz="2000"/>
              <a:t>～</a:t>
            </a:r>
            <a:r>
              <a:rPr lang="en-US" altLang="zh-CN" sz="2000" i="1"/>
              <a:t>F</a:t>
            </a:r>
            <a:r>
              <a:rPr lang="en-US" altLang="zh-CN" sz="2000"/>
              <a:t>(</a:t>
            </a:r>
            <a:r>
              <a:rPr lang="en-US" altLang="zh-CN" sz="2000" i="1"/>
              <a:t>df</a:t>
            </a:r>
            <a:r>
              <a:rPr lang="en-US" altLang="zh-CN" sz="2000" i="1" baseline="-30000"/>
              <a:t>A</a:t>
            </a:r>
            <a:r>
              <a:rPr lang="zh-CN" altLang="en-US" sz="2000" i="1"/>
              <a:t>，</a:t>
            </a:r>
            <a:r>
              <a:rPr lang="en-US" altLang="zh-CN" sz="2000" i="1"/>
              <a:t>df</a:t>
            </a:r>
            <a:r>
              <a:rPr lang="en-US" altLang="zh-CN" sz="2000" i="1" baseline="-30000"/>
              <a:t>e</a:t>
            </a:r>
            <a:r>
              <a:rPr lang="en-US" altLang="zh-CN" sz="2000"/>
              <a:t>)</a:t>
            </a:r>
          </a:p>
          <a:p>
            <a:pPr algn="just">
              <a:spcBef>
                <a:spcPct val="10000"/>
              </a:spcBef>
            </a:pPr>
            <a:r>
              <a:rPr lang="en-US" altLang="zh-CN" sz="2000" i="1"/>
              <a:t>  F</a:t>
            </a:r>
            <a:r>
              <a:rPr lang="en-US" altLang="zh-CN" sz="2000" i="1" baseline="-30000"/>
              <a:t>B</a:t>
            </a:r>
            <a:r>
              <a:rPr lang="zh-CN" altLang="en-US" sz="2000"/>
              <a:t>＝</a:t>
            </a:r>
            <a:r>
              <a:rPr lang="en-US" altLang="zh-CN" sz="2000" i="1"/>
              <a:t>MS</a:t>
            </a:r>
            <a:r>
              <a:rPr lang="en-US" altLang="zh-CN" sz="2000" i="1" baseline="-30000"/>
              <a:t>B</a:t>
            </a:r>
            <a:r>
              <a:rPr lang="en-US" altLang="zh-CN" sz="2000" i="1"/>
              <a:t>/MS</a:t>
            </a:r>
            <a:r>
              <a:rPr lang="en-US" altLang="zh-CN" sz="2000" i="1" baseline="-30000"/>
              <a:t>e</a:t>
            </a:r>
            <a:r>
              <a:rPr lang="zh-CN" altLang="en-US" sz="2000"/>
              <a:t>～</a:t>
            </a:r>
            <a:r>
              <a:rPr lang="en-US" altLang="zh-CN" sz="2000" i="1"/>
              <a:t>F</a:t>
            </a:r>
            <a:r>
              <a:rPr lang="en-US" altLang="zh-CN" sz="2000"/>
              <a:t>(</a:t>
            </a:r>
            <a:r>
              <a:rPr lang="en-US" altLang="zh-CN" sz="2000" i="1"/>
              <a:t>df</a:t>
            </a:r>
            <a:r>
              <a:rPr lang="en-US" altLang="zh-CN" sz="2000" i="1" baseline="-30000"/>
              <a:t>B</a:t>
            </a:r>
            <a:r>
              <a:rPr lang="zh-CN" altLang="en-US" sz="2000" i="1"/>
              <a:t>，</a:t>
            </a:r>
            <a:r>
              <a:rPr lang="en-US" altLang="zh-CN" sz="2000" i="1"/>
              <a:t>df</a:t>
            </a:r>
            <a:r>
              <a:rPr lang="en-US" altLang="zh-CN" sz="2000" i="1" baseline="-30000"/>
              <a:t>e</a:t>
            </a:r>
            <a:r>
              <a:rPr lang="en-US" altLang="zh-CN" sz="2000"/>
              <a:t>)</a:t>
            </a:r>
          </a:p>
          <a:p>
            <a:pPr algn="just">
              <a:spcBef>
                <a:spcPct val="10000"/>
              </a:spcBef>
            </a:pPr>
            <a:r>
              <a:rPr lang="en-US" altLang="zh-CN" sz="2000" i="1"/>
              <a:t>  F</a:t>
            </a:r>
            <a:r>
              <a:rPr lang="en-US" altLang="zh-CN" sz="2000" i="1" baseline="-30000"/>
              <a:t>AB</a:t>
            </a:r>
            <a:r>
              <a:rPr lang="zh-CN" altLang="en-US" sz="2000"/>
              <a:t>＝</a:t>
            </a:r>
            <a:r>
              <a:rPr lang="en-US" altLang="zh-CN" sz="2000" i="1"/>
              <a:t>MS</a:t>
            </a:r>
            <a:r>
              <a:rPr lang="en-US" altLang="zh-CN" sz="2000" i="1" baseline="-30000"/>
              <a:t>AB</a:t>
            </a:r>
            <a:r>
              <a:rPr lang="en-US" altLang="zh-CN" sz="2000" i="1"/>
              <a:t>/MS</a:t>
            </a:r>
            <a:r>
              <a:rPr lang="en-US" altLang="zh-CN" sz="2000" i="1" baseline="-30000"/>
              <a:t>e</a:t>
            </a:r>
            <a:r>
              <a:rPr lang="zh-CN" altLang="en-US" sz="2000"/>
              <a:t>～</a:t>
            </a:r>
            <a:r>
              <a:rPr lang="en-US" altLang="zh-CN" sz="2000" i="1"/>
              <a:t>F</a:t>
            </a:r>
            <a:r>
              <a:rPr lang="en-US" altLang="zh-CN" sz="2000"/>
              <a:t>(</a:t>
            </a:r>
            <a:r>
              <a:rPr lang="en-US" altLang="zh-CN" sz="2000" i="1"/>
              <a:t>df</a:t>
            </a:r>
            <a:r>
              <a:rPr lang="en-US" altLang="zh-CN" sz="2000" i="1" baseline="-30000"/>
              <a:t>AB</a:t>
            </a:r>
            <a:r>
              <a:rPr lang="zh-CN" altLang="en-US" sz="2000" i="1"/>
              <a:t>，</a:t>
            </a:r>
            <a:r>
              <a:rPr lang="en-US" altLang="zh-CN" sz="2000" i="1"/>
              <a:t>df</a:t>
            </a:r>
            <a:r>
              <a:rPr lang="en-US" altLang="zh-CN" sz="2000" i="1" baseline="-30000"/>
              <a:t>e</a:t>
            </a:r>
            <a:r>
              <a:rPr lang="en-US" altLang="zh-CN" sz="2000"/>
              <a:t>)</a:t>
            </a:r>
          </a:p>
        </p:txBody>
      </p:sp>
      <p:sp>
        <p:nvSpPr>
          <p:cNvPr id="39942" name="Text Box 6"/>
          <p:cNvSpPr txBox="1">
            <a:spLocks noChangeArrowheads="1"/>
          </p:cNvSpPr>
          <p:nvPr/>
        </p:nvSpPr>
        <p:spPr bwMode="auto">
          <a:xfrm>
            <a:off x="142875" y="5181600"/>
            <a:ext cx="8915400" cy="1192213"/>
          </a:xfrm>
          <a:prstGeom prst="rect">
            <a:avLst/>
          </a:prstGeom>
          <a:noFill/>
          <a:ln w="9525">
            <a:noFill/>
            <a:miter lim="800000"/>
            <a:headEnd/>
            <a:tailEnd/>
          </a:ln>
          <a:effectLst/>
        </p:spPr>
        <p:txBody>
          <a:bodyPr>
            <a:spAutoFit/>
          </a:bodyPr>
          <a:lstStyle/>
          <a:p>
            <a:pPr algn="just">
              <a:spcBef>
                <a:spcPct val="50000"/>
              </a:spcBef>
              <a:defRPr/>
            </a:pPr>
            <a:r>
              <a:rPr lang="zh-CN" altLang="en-US" sz="1800">
                <a:solidFill>
                  <a:schemeClr val="tx2"/>
                </a:solidFill>
                <a:effectLst>
                  <a:outerShdw blurRad="38100" dist="38100" dir="2700000" algn="tl">
                    <a:srgbClr val="000000"/>
                  </a:outerShdw>
                </a:effectLst>
              </a:rPr>
              <a:t>若</a:t>
            </a:r>
            <a:r>
              <a:rPr lang="en-US" altLang="zh-CN" sz="1800" i="1">
                <a:solidFill>
                  <a:schemeClr val="tx2"/>
                </a:solidFill>
                <a:effectLst>
                  <a:outerShdw blurRad="38100" dist="38100" dir="2700000" algn="tl">
                    <a:srgbClr val="000000"/>
                  </a:outerShdw>
                </a:effectLst>
              </a:rPr>
              <a:t>F</a:t>
            </a:r>
            <a:r>
              <a:rPr lang="en-US" altLang="zh-CN" sz="1800" i="1" baseline="-30000">
                <a:solidFill>
                  <a:schemeClr val="tx2"/>
                </a:solidFill>
                <a:effectLst>
                  <a:outerShdw blurRad="38100" dist="38100" dir="2700000" algn="tl">
                    <a:srgbClr val="000000"/>
                  </a:outerShdw>
                </a:effectLst>
              </a:rPr>
              <a:t>A </a:t>
            </a:r>
            <a:r>
              <a:rPr lang="en-US" altLang="zh-CN" sz="1800">
                <a:solidFill>
                  <a:schemeClr val="tx2"/>
                </a:solidFill>
                <a:effectLst>
                  <a:outerShdw blurRad="38100" dist="38100" dir="2700000" algn="tl">
                    <a:srgbClr val="000000"/>
                  </a:outerShdw>
                </a:effectLst>
              </a:rPr>
              <a:t>≥</a:t>
            </a:r>
            <a:r>
              <a:rPr lang="en-US" altLang="zh-CN" sz="1800" i="1">
                <a:solidFill>
                  <a:schemeClr val="tx2"/>
                </a:solidFill>
                <a:effectLst>
                  <a:outerShdw blurRad="38100" dist="38100" dir="2700000" algn="tl">
                    <a:srgbClr val="000000"/>
                  </a:outerShdw>
                </a:effectLst>
              </a:rPr>
              <a:t>F</a:t>
            </a:r>
            <a:r>
              <a:rPr lang="en-US" altLang="zh-CN" sz="1800" i="1" baseline="-30000">
                <a:solidFill>
                  <a:schemeClr val="tx2"/>
                </a:solidFill>
                <a:effectLst>
                  <a:outerShdw blurRad="38100" dist="38100" dir="2700000" algn="tl">
                    <a:srgbClr val="000000"/>
                  </a:outerShdw>
                </a:effectLst>
                <a:latin typeface="宋体" pitchFamily="2" charset="-122"/>
              </a:rPr>
              <a:t>α</a:t>
            </a:r>
            <a:r>
              <a:rPr lang="en-US" altLang="zh-CN" sz="1800">
                <a:solidFill>
                  <a:schemeClr val="tx2"/>
                </a:solidFill>
                <a:effectLst>
                  <a:outerShdw blurRad="38100" dist="38100" dir="2700000" algn="tl">
                    <a:srgbClr val="000000"/>
                  </a:outerShdw>
                </a:effectLst>
              </a:rPr>
              <a:t>(</a:t>
            </a:r>
            <a:r>
              <a:rPr lang="en-US" altLang="zh-CN" sz="1800" i="1">
                <a:solidFill>
                  <a:schemeClr val="tx2"/>
                </a:solidFill>
                <a:effectLst>
                  <a:outerShdw blurRad="38100" dist="38100" dir="2700000" algn="tl">
                    <a:srgbClr val="000000"/>
                  </a:outerShdw>
                </a:effectLst>
              </a:rPr>
              <a:t>df</a:t>
            </a:r>
            <a:r>
              <a:rPr lang="en-US" altLang="zh-CN" sz="1800" i="1" baseline="-30000">
                <a:solidFill>
                  <a:schemeClr val="tx2"/>
                </a:solidFill>
                <a:effectLst>
                  <a:outerShdw blurRad="38100" dist="38100" dir="2700000" algn="tl">
                    <a:srgbClr val="000000"/>
                  </a:outerShdw>
                </a:effectLst>
              </a:rPr>
              <a:t>A</a:t>
            </a:r>
            <a:r>
              <a:rPr lang="zh-CN" altLang="en-US" sz="1800" i="1">
                <a:solidFill>
                  <a:schemeClr val="tx2"/>
                </a:solidFill>
                <a:effectLst>
                  <a:outerShdw blurRad="38100" dist="38100" dir="2700000" algn="tl">
                    <a:srgbClr val="000000"/>
                  </a:outerShdw>
                </a:effectLst>
              </a:rPr>
              <a:t>，</a:t>
            </a:r>
            <a:r>
              <a:rPr lang="en-US" altLang="zh-CN" sz="1800" i="1">
                <a:solidFill>
                  <a:schemeClr val="tx2"/>
                </a:solidFill>
                <a:effectLst>
                  <a:outerShdw blurRad="38100" dist="38100" dir="2700000" algn="tl">
                    <a:srgbClr val="000000"/>
                  </a:outerShdw>
                </a:effectLst>
              </a:rPr>
              <a:t>df</a:t>
            </a:r>
            <a:r>
              <a:rPr lang="en-US" altLang="zh-CN" sz="1800" i="1" baseline="-30000">
                <a:solidFill>
                  <a:schemeClr val="tx2"/>
                </a:solidFill>
                <a:effectLst>
                  <a:outerShdw blurRad="38100" dist="38100" dir="2700000" algn="tl">
                    <a:srgbClr val="000000"/>
                  </a:outerShdw>
                </a:effectLst>
              </a:rPr>
              <a:t>e</a:t>
            </a:r>
            <a:r>
              <a:rPr lang="en-US" altLang="zh-CN" sz="1800">
                <a:solidFill>
                  <a:schemeClr val="tx2"/>
                </a:solidFill>
                <a:effectLst>
                  <a:outerShdw blurRad="38100" dist="38100" dir="2700000" algn="tl">
                    <a:srgbClr val="000000"/>
                  </a:outerShdw>
                </a:effectLst>
              </a:rPr>
              <a:t>)</a:t>
            </a:r>
            <a:r>
              <a:rPr lang="zh-CN" altLang="en-US" sz="1800">
                <a:solidFill>
                  <a:schemeClr val="tx2"/>
                </a:solidFill>
                <a:effectLst>
                  <a:outerShdw blurRad="38100" dist="38100" dir="2700000" algn="tl">
                    <a:srgbClr val="000000"/>
                  </a:outerShdw>
                </a:effectLst>
              </a:rPr>
              <a:t>，则拒绝</a:t>
            </a:r>
            <a:r>
              <a:rPr lang="en-US" altLang="zh-CN" sz="1800" i="1">
                <a:solidFill>
                  <a:schemeClr val="tx2"/>
                </a:solidFill>
                <a:effectLst>
                  <a:outerShdw blurRad="38100" dist="38100" dir="2700000" algn="tl">
                    <a:srgbClr val="000000"/>
                  </a:outerShdw>
                </a:effectLst>
              </a:rPr>
              <a:t>A</a:t>
            </a:r>
            <a:r>
              <a:rPr lang="zh-CN" altLang="en-US" sz="1800">
                <a:solidFill>
                  <a:schemeClr val="tx2"/>
                </a:solidFill>
                <a:effectLst>
                  <a:outerShdw blurRad="38100" dist="38100" dir="2700000" algn="tl">
                    <a:srgbClr val="000000"/>
                  </a:outerShdw>
                </a:effectLst>
              </a:rPr>
              <a:t>因素的</a:t>
            </a:r>
            <a:r>
              <a:rPr lang="en-US" altLang="zh-CN" sz="1800" i="1">
                <a:solidFill>
                  <a:schemeClr val="tx2"/>
                </a:solidFill>
                <a:effectLst>
                  <a:outerShdw blurRad="38100" dist="38100" dir="2700000" algn="tl">
                    <a:srgbClr val="000000"/>
                  </a:outerShdw>
                </a:effectLst>
              </a:rPr>
              <a:t>H</a:t>
            </a:r>
            <a:r>
              <a:rPr lang="en-US" altLang="zh-CN" sz="1800" i="1" baseline="-30000">
                <a:solidFill>
                  <a:schemeClr val="tx2"/>
                </a:solidFill>
                <a:effectLst>
                  <a:outerShdw blurRad="38100" dist="38100" dir="2700000" algn="tl">
                    <a:srgbClr val="000000"/>
                  </a:outerShdw>
                </a:effectLst>
              </a:rPr>
              <a:t>0</a:t>
            </a:r>
            <a:r>
              <a:rPr lang="zh-CN" altLang="en-US" sz="1800">
                <a:solidFill>
                  <a:schemeClr val="tx2"/>
                </a:solidFill>
                <a:effectLst>
                  <a:outerShdw blurRad="38100" dist="38100" dir="2700000" algn="tl">
                    <a:srgbClr val="000000"/>
                  </a:outerShdw>
                </a:effectLst>
              </a:rPr>
              <a:t>，表明</a:t>
            </a:r>
            <a:r>
              <a:rPr lang="en-US" altLang="zh-CN" sz="1800" i="1">
                <a:solidFill>
                  <a:schemeClr val="tx2"/>
                </a:solidFill>
                <a:effectLst>
                  <a:outerShdw blurRad="38100" dist="38100" dir="2700000" algn="tl">
                    <a:srgbClr val="000000"/>
                  </a:outerShdw>
                </a:effectLst>
              </a:rPr>
              <a:t>A</a:t>
            </a:r>
            <a:r>
              <a:rPr lang="zh-CN" altLang="en-US" sz="1800">
                <a:solidFill>
                  <a:schemeClr val="tx2"/>
                </a:solidFill>
                <a:effectLst>
                  <a:outerShdw blurRad="38100" dist="38100" dir="2700000" algn="tl">
                    <a:srgbClr val="000000"/>
                  </a:outerShdw>
                </a:effectLst>
              </a:rPr>
              <a:t>因素的</a:t>
            </a:r>
            <a:r>
              <a:rPr lang="en-US" altLang="zh-CN" sz="1800" i="1">
                <a:solidFill>
                  <a:schemeClr val="tx2"/>
                </a:solidFill>
                <a:effectLst>
                  <a:outerShdw blurRad="38100" dist="38100" dir="2700000" algn="tl">
                    <a:srgbClr val="000000"/>
                  </a:outerShdw>
                </a:effectLst>
              </a:rPr>
              <a:t>a</a:t>
            </a:r>
            <a:r>
              <a:rPr lang="zh-CN" altLang="en-US" sz="1800">
                <a:solidFill>
                  <a:schemeClr val="tx2"/>
                </a:solidFill>
                <a:effectLst>
                  <a:outerShdw blurRad="38100" dist="38100" dir="2700000" algn="tl">
                    <a:srgbClr val="000000"/>
                  </a:outerShdw>
                </a:effectLst>
              </a:rPr>
              <a:t>个水平均数间差异显著或极显著；</a:t>
            </a:r>
          </a:p>
          <a:p>
            <a:pPr algn="just">
              <a:spcBef>
                <a:spcPct val="50000"/>
              </a:spcBef>
              <a:defRPr/>
            </a:pPr>
            <a:r>
              <a:rPr lang="zh-CN" altLang="en-US" sz="1800">
                <a:solidFill>
                  <a:schemeClr val="tx2"/>
                </a:solidFill>
                <a:effectLst>
                  <a:outerShdw blurRad="38100" dist="38100" dir="2700000" algn="tl">
                    <a:srgbClr val="000000"/>
                  </a:outerShdw>
                </a:effectLst>
              </a:rPr>
              <a:t>若</a:t>
            </a:r>
            <a:r>
              <a:rPr lang="en-US" altLang="zh-CN" sz="1800" i="1">
                <a:solidFill>
                  <a:schemeClr val="tx2"/>
                </a:solidFill>
                <a:effectLst>
                  <a:outerShdw blurRad="38100" dist="38100" dir="2700000" algn="tl">
                    <a:srgbClr val="000000"/>
                  </a:outerShdw>
                </a:effectLst>
              </a:rPr>
              <a:t>F</a:t>
            </a:r>
            <a:r>
              <a:rPr lang="en-US" altLang="zh-CN" sz="1800" i="1" baseline="-30000">
                <a:solidFill>
                  <a:schemeClr val="tx2"/>
                </a:solidFill>
                <a:effectLst>
                  <a:outerShdw blurRad="38100" dist="38100" dir="2700000" algn="tl">
                    <a:srgbClr val="000000"/>
                  </a:outerShdw>
                </a:effectLst>
              </a:rPr>
              <a:t>B </a:t>
            </a:r>
            <a:r>
              <a:rPr lang="en-US" altLang="zh-CN" sz="1800">
                <a:solidFill>
                  <a:schemeClr val="tx2"/>
                </a:solidFill>
                <a:effectLst>
                  <a:outerShdw blurRad="38100" dist="38100" dir="2700000" algn="tl">
                    <a:srgbClr val="000000"/>
                  </a:outerShdw>
                </a:effectLst>
              </a:rPr>
              <a:t>≥</a:t>
            </a:r>
            <a:r>
              <a:rPr lang="en-US" altLang="zh-CN" sz="1800" i="1">
                <a:solidFill>
                  <a:schemeClr val="tx2"/>
                </a:solidFill>
                <a:effectLst>
                  <a:outerShdw blurRad="38100" dist="38100" dir="2700000" algn="tl">
                    <a:srgbClr val="000000"/>
                  </a:outerShdw>
                </a:effectLst>
              </a:rPr>
              <a:t>F</a:t>
            </a:r>
            <a:r>
              <a:rPr lang="en-US" altLang="zh-CN" sz="1800" i="1" baseline="-30000">
                <a:solidFill>
                  <a:schemeClr val="tx2"/>
                </a:solidFill>
                <a:effectLst>
                  <a:outerShdw blurRad="38100" dist="38100" dir="2700000" algn="tl">
                    <a:srgbClr val="000000"/>
                  </a:outerShdw>
                </a:effectLst>
                <a:latin typeface="宋体" pitchFamily="2" charset="-122"/>
              </a:rPr>
              <a:t>α</a:t>
            </a:r>
            <a:r>
              <a:rPr lang="en-US" altLang="zh-CN" sz="1800">
                <a:solidFill>
                  <a:schemeClr val="tx2"/>
                </a:solidFill>
                <a:effectLst>
                  <a:outerShdw blurRad="38100" dist="38100" dir="2700000" algn="tl">
                    <a:srgbClr val="000000"/>
                  </a:outerShdw>
                </a:effectLst>
              </a:rPr>
              <a:t>(</a:t>
            </a:r>
            <a:r>
              <a:rPr lang="en-US" altLang="zh-CN" sz="1800" i="1">
                <a:solidFill>
                  <a:schemeClr val="tx2"/>
                </a:solidFill>
                <a:effectLst>
                  <a:outerShdw blurRad="38100" dist="38100" dir="2700000" algn="tl">
                    <a:srgbClr val="000000"/>
                  </a:outerShdw>
                </a:effectLst>
              </a:rPr>
              <a:t>df</a:t>
            </a:r>
            <a:r>
              <a:rPr lang="en-US" altLang="zh-CN" sz="1800" i="1" baseline="-30000">
                <a:solidFill>
                  <a:schemeClr val="tx2"/>
                </a:solidFill>
                <a:effectLst>
                  <a:outerShdw blurRad="38100" dist="38100" dir="2700000" algn="tl">
                    <a:srgbClr val="000000"/>
                  </a:outerShdw>
                </a:effectLst>
              </a:rPr>
              <a:t>B</a:t>
            </a:r>
            <a:r>
              <a:rPr lang="zh-CN" altLang="en-US" sz="1800" i="1">
                <a:solidFill>
                  <a:schemeClr val="tx2"/>
                </a:solidFill>
                <a:effectLst>
                  <a:outerShdw blurRad="38100" dist="38100" dir="2700000" algn="tl">
                    <a:srgbClr val="000000"/>
                  </a:outerShdw>
                </a:effectLst>
              </a:rPr>
              <a:t>，</a:t>
            </a:r>
            <a:r>
              <a:rPr lang="en-US" altLang="zh-CN" sz="1800" i="1">
                <a:solidFill>
                  <a:schemeClr val="tx2"/>
                </a:solidFill>
                <a:effectLst>
                  <a:outerShdw blurRad="38100" dist="38100" dir="2700000" algn="tl">
                    <a:srgbClr val="000000"/>
                  </a:outerShdw>
                </a:effectLst>
              </a:rPr>
              <a:t>df</a:t>
            </a:r>
            <a:r>
              <a:rPr lang="en-US" altLang="zh-CN" sz="1800" i="1" baseline="-30000">
                <a:solidFill>
                  <a:schemeClr val="tx2"/>
                </a:solidFill>
                <a:effectLst>
                  <a:outerShdw blurRad="38100" dist="38100" dir="2700000" algn="tl">
                    <a:srgbClr val="000000"/>
                  </a:outerShdw>
                </a:effectLst>
              </a:rPr>
              <a:t>e</a:t>
            </a:r>
            <a:r>
              <a:rPr lang="en-US" altLang="zh-CN" sz="1800">
                <a:solidFill>
                  <a:schemeClr val="tx2"/>
                </a:solidFill>
                <a:effectLst>
                  <a:outerShdw blurRad="38100" dist="38100" dir="2700000" algn="tl">
                    <a:srgbClr val="000000"/>
                  </a:outerShdw>
                </a:effectLst>
              </a:rPr>
              <a:t>)</a:t>
            </a:r>
            <a:r>
              <a:rPr lang="zh-CN" altLang="en-US" sz="1800">
                <a:solidFill>
                  <a:schemeClr val="tx2"/>
                </a:solidFill>
                <a:effectLst>
                  <a:outerShdw blurRad="38100" dist="38100" dir="2700000" algn="tl">
                    <a:srgbClr val="000000"/>
                  </a:outerShdw>
                </a:effectLst>
              </a:rPr>
              <a:t>，则拒绝</a:t>
            </a:r>
            <a:r>
              <a:rPr lang="en-US" altLang="zh-CN" sz="1800" i="1">
                <a:solidFill>
                  <a:schemeClr val="tx2"/>
                </a:solidFill>
                <a:effectLst>
                  <a:outerShdw blurRad="38100" dist="38100" dir="2700000" algn="tl">
                    <a:srgbClr val="000000"/>
                  </a:outerShdw>
                </a:effectLst>
              </a:rPr>
              <a:t>B</a:t>
            </a:r>
            <a:r>
              <a:rPr lang="zh-CN" altLang="en-US" sz="1800">
                <a:solidFill>
                  <a:schemeClr val="tx2"/>
                </a:solidFill>
                <a:effectLst>
                  <a:outerShdw blurRad="38100" dist="38100" dir="2700000" algn="tl">
                    <a:srgbClr val="000000"/>
                  </a:outerShdw>
                </a:effectLst>
              </a:rPr>
              <a:t>因素的</a:t>
            </a:r>
            <a:r>
              <a:rPr lang="en-US" altLang="zh-CN" sz="1800" i="1">
                <a:solidFill>
                  <a:schemeClr val="tx2"/>
                </a:solidFill>
                <a:effectLst>
                  <a:outerShdw blurRad="38100" dist="38100" dir="2700000" algn="tl">
                    <a:srgbClr val="000000"/>
                  </a:outerShdw>
                </a:effectLst>
              </a:rPr>
              <a:t>H</a:t>
            </a:r>
            <a:r>
              <a:rPr lang="en-US" altLang="zh-CN" sz="1800" i="1" baseline="-30000">
                <a:solidFill>
                  <a:schemeClr val="tx2"/>
                </a:solidFill>
                <a:effectLst>
                  <a:outerShdw blurRad="38100" dist="38100" dir="2700000" algn="tl">
                    <a:srgbClr val="000000"/>
                  </a:outerShdw>
                </a:effectLst>
              </a:rPr>
              <a:t>0</a:t>
            </a:r>
            <a:r>
              <a:rPr lang="zh-CN" altLang="en-US" sz="1800">
                <a:solidFill>
                  <a:schemeClr val="tx2"/>
                </a:solidFill>
                <a:effectLst>
                  <a:outerShdw blurRad="38100" dist="38100" dir="2700000" algn="tl">
                    <a:srgbClr val="000000"/>
                  </a:outerShdw>
                </a:effectLst>
              </a:rPr>
              <a:t>，表明</a:t>
            </a:r>
            <a:r>
              <a:rPr lang="en-US" altLang="zh-CN" sz="1800" i="1">
                <a:solidFill>
                  <a:schemeClr val="tx2"/>
                </a:solidFill>
                <a:effectLst>
                  <a:outerShdw blurRad="38100" dist="38100" dir="2700000" algn="tl">
                    <a:srgbClr val="000000"/>
                  </a:outerShdw>
                </a:effectLst>
              </a:rPr>
              <a:t>B</a:t>
            </a:r>
            <a:r>
              <a:rPr lang="zh-CN" altLang="en-US" sz="1800">
                <a:solidFill>
                  <a:schemeClr val="tx2"/>
                </a:solidFill>
                <a:effectLst>
                  <a:outerShdw blurRad="38100" dist="38100" dir="2700000" algn="tl">
                    <a:srgbClr val="000000"/>
                  </a:outerShdw>
                </a:effectLst>
              </a:rPr>
              <a:t>因素的</a:t>
            </a:r>
            <a:r>
              <a:rPr lang="en-US" altLang="zh-CN" sz="1800" i="1">
                <a:solidFill>
                  <a:schemeClr val="tx2"/>
                </a:solidFill>
                <a:effectLst>
                  <a:outerShdw blurRad="38100" dist="38100" dir="2700000" algn="tl">
                    <a:srgbClr val="000000"/>
                  </a:outerShdw>
                </a:effectLst>
              </a:rPr>
              <a:t>b</a:t>
            </a:r>
            <a:r>
              <a:rPr lang="zh-CN" altLang="en-US" sz="1800">
                <a:solidFill>
                  <a:schemeClr val="tx2"/>
                </a:solidFill>
                <a:effectLst>
                  <a:outerShdw blurRad="38100" dist="38100" dir="2700000" algn="tl">
                    <a:srgbClr val="000000"/>
                  </a:outerShdw>
                </a:effectLst>
              </a:rPr>
              <a:t>个水平均数间差异显著或极显著；</a:t>
            </a:r>
          </a:p>
          <a:p>
            <a:pPr>
              <a:spcBef>
                <a:spcPct val="50000"/>
              </a:spcBef>
              <a:defRPr/>
            </a:pPr>
            <a:r>
              <a:rPr lang="zh-CN" altLang="en-US" sz="1800">
                <a:solidFill>
                  <a:schemeClr val="tx2"/>
                </a:solidFill>
                <a:effectLst>
                  <a:outerShdw blurRad="38100" dist="38100" dir="2700000" algn="tl">
                    <a:srgbClr val="000000"/>
                  </a:outerShdw>
                </a:effectLst>
                <a:latin typeface="宋体" pitchFamily="2" charset="-122"/>
              </a:rPr>
              <a:t>若</a:t>
            </a:r>
            <a:r>
              <a:rPr lang="en-US" altLang="zh-CN" sz="1800" i="1">
                <a:solidFill>
                  <a:schemeClr val="tx2"/>
                </a:solidFill>
                <a:effectLst>
                  <a:outerShdw blurRad="38100" dist="38100" dir="2700000" algn="tl">
                    <a:srgbClr val="000000"/>
                  </a:outerShdw>
                </a:effectLst>
              </a:rPr>
              <a:t>F</a:t>
            </a:r>
            <a:r>
              <a:rPr lang="en-US" altLang="zh-CN" sz="1800" i="1" baseline="-30000">
                <a:solidFill>
                  <a:schemeClr val="tx2"/>
                </a:solidFill>
                <a:effectLst>
                  <a:outerShdw blurRad="38100" dist="38100" dir="2700000" algn="tl">
                    <a:srgbClr val="000000"/>
                  </a:outerShdw>
                </a:effectLst>
              </a:rPr>
              <a:t>AB </a:t>
            </a:r>
            <a:r>
              <a:rPr lang="en-US" altLang="zh-CN" sz="1800">
                <a:solidFill>
                  <a:schemeClr val="tx2"/>
                </a:solidFill>
                <a:effectLst>
                  <a:outerShdw blurRad="38100" dist="38100" dir="2700000" algn="tl">
                    <a:srgbClr val="000000"/>
                  </a:outerShdw>
                </a:effectLst>
                <a:latin typeface="宋体" pitchFamily="2" charset="-122"/>
              </a:rPr>
              <a:t>≥</a:t>
            </a:r>
            <a:r>
              <a:rPr lang="en-US" altLang="zh-CN" sz="1800" i="1">
                <a:solidFill>
                  <a:schemeClr val="tx2"/>
                </a:solidFill>
                <a:effectLst>
                  <a:outerShdw blurRad="38100" dist="38100" dir="2700000" algn="tl">
                    <a:srgbClr val="000000"/>
                  </a:outerShdw>
                </a:effectLst>
              </a:rPr>
              <a:t>F</a:t>
            </a:r>
            <a:r>
              <a:rPr lang="en-US" altLang="zh-CN" sz="1800" i="1" baseline="-30000">
                <a:solidFill>
                  <a:schemeClr val="tx2"/>
                </a:solidFill>
                <a:effectLst>
                  <a:outerShdw blurRad="38100" dist="38100" dir="2700000" algn="tl">
                    <a:srgbClr val="000000"/>
                  </a:outerShdw>
                </a:effectLst>
                <a:latin typeface="宋体" pitchFamily="2" charset="-122"/>
              </a:rPr>
              <a:t>α</a:t>
            </a:r>
            <a:r>
              <a:rPr lang="en-US" altLang="zh-CN" sz="1800">
                <a:solidFill>
                  <a:schemeClr val="tx2"/>
                </a:solidFill>
                <a:effectLst>
                  <a:outerShdw blurRad="38100" dist="38100" dir="2700000" algn="tl">
                    <a:srgbClr val="000000"/>
                  </a:outerShdw>
                </a:effectLst>
              </a:rPr>
              <a:t>(</a:t>
            </a:r>
            <a:r>
              <a:rPr lang="en-US" altLang="zh-CN" sz="1800" i="1">
                <a:solidFill>
                  <a:schemeClr val="tx2"/>
                </a:solidFill>
                <a:effectLst>
                  <a:outerShdw blurRad="38100" dist="38100" dir="2700000" algn="tl">
                    <a:srgbClr val="000000"/>
                  </a:outerShdw>
                </a:effectLst>
              </a:rPr>
              <a:t>df</a:t>
            </a:r>
            <a:r>
              <a:rPr lang="en-US" altLang="zh-CN" sz="1800" i="1" baseline="-30000">
                <a:solidFill>
                  <a:schemeClr val="tx2"/>
                </a:solidFill>
                <a:effectLst>
                  <a:outerShdw blurRad="38100" dist="38100" dir="2700000" algn="tl">
                    <a:srgbClr val="000000"/>
                  </a:outerShdw>
                </a:effectLst>
              </a:rPr>
              <a:t>AB</a:t>
            </a:r>
            <a:r>
              <a:rPr lang="zh-CN" altLang="en-US" sz="1800" i="1">
                <a:solidFill>
                  <a:schemeClr val="tx2"/>
                </a:solidFill>
                <a:effectLst>
                  <a:outerShdw blurRad="38100" dist="38100" dir="2700000" algn="tl">
                    <a:srgbClr val="000000"/>
                  </a:outerShdw>
                </a:effectLst>
                <a:latin typeface="宋体" pitchFamily="2" charset="-122"/>
              </a:rPr>
              <a:t>，</a:t>
            </a:r>
            <a:r>
              <a:rPr lang="en-US" altLang="zh-CN" sz="1800" i="1">
                <a:solidFill>
                  <a:schemeClr val="tx2"/>
                </a:solidFill>
                <a:effectLst>
                  <a:outerShdw blurRad="38100" dist="38100" dir="2700000" algn="tl">
                    <a:srgbClr val="000000"/>
                  </a:outerShdw>
                </a:effectLst>
              </a:rPr>
              <a:t>df</a:t>
            </a:r>
            <a:r>
              <a:rPr lang="en-US" altLang="zh-CN" sz="1800" i="1" baseline="-30000">
                <a:solidFill>
                  <a:schemeClr val="tx2"/>
                </a:solidFill>
                <a:effectLst>
                  <a:outerShdw blurRad="38100" dist="38100" dir="2700000" algn="tl">
                    <a:srgbClr val="000000"/>
                  </a:outerShdw>
                </a:effectLst>
              </a:rPr>
              <a:t>e</a:t>
            </a:r>
            <a:r>
              <a:rPr lang="en-US" altLang="zh-CN" sz="1800">
                <a:solidFill>
                  <a:schemeClr val="tx2"/>
                </a:solidFill>
                <a:effectLst>
                  <a:outerShdw blurRad="38100" dist="38100" dir="2700000" algn="tl">
                    <a:srgbClr val="000000"/>
                  </a:outerShdw>
                </a:effectLst>
              </a:rPr>
              <a:t>)</a:t>
            </a:r>
            <a:r>
              <a:rPr lang="zh-CN" altLang="en-US" sz="1800">
                <a:solidFill>
                  <a:schemeClr val="tx2"/>
                </a:solidFill>
                <a:effectLst>
                  <a:outerShdw blurRad="38100" dist="38100" dir="2700000" algn="tl">
                    <a:srgbClr val="000000"/>
                  </a:outerShdw>
                </a:effectLst>
                <a:latin typeface="宋体" pitchFamily="2" charset="-122"/>
              </a:rPr>
              <a:t>，则拒绝</a:t>
            </a:r>
            <a:r>
              <a:rPr lang="en-US" altLang="zh-CN" sz="1800" i="1">
                <a:solidFill>
                  <a:schemeClr val="tx2"/>
                </a:solidFill>
                <a:effectLst>
                  <a:outerShdw blurRad="38100" dist="38100" dir="2700000" algn="tl">
                    <a:srgbClr val="000000"/>
                  </a:outerShdw>
                </a:effectLst>
              </a:rPr>
              <a:t>A</a:t>
            </a:r>
            <a:r>
              <a:rPr lang="en-US" altLang="zh-CN" sz="1800">
                <a:solidFill>
                  <a:schemeClr val="tx2"/>
                </a:solidFill>
                <a:effectLst>
                  <a:outerShdw blurRad="38100" dist="38100" dir="2700000" algn="tl">
                    <a:srgbClr val="000000"/>
                  </a:outerShdw>
                </a:effectLst>
                <a:latin typeface="宋体" pitchFamily="2" charset="-122"/>
              </a:rPr>
              <a:t>×</a:t>
            </a:r>
            <a:r>
              <a:rPr lang="en-US" altLang="zh-CN" sz="1800" i="1">
                <a:solidFill>
                  <a:schemeClr val="tx2"/>
                </a:solidFill>
                <a:effectLst>
                  <a:outerShdw blurRad="38100" dist="38100" dir="2700000" algn="tl">
                    <a:srgbClr val="000000"/>
                  </a:outerShdw>
                </a:effectLst>
              </a:rPr>
              <a:t>B</a:t>
            </a:r>
            <a:r>
              <a:rPr lang="zh-CN" altLang="en-US" sz="1800">
                <a:solidFill>
                  <a:schemeClr val="tx2"/>
                </a:solidFill>
                <a:effectLst>
                  <a:outerShdw blurRad="38100" dist="38100" dir="2700000" algn="tl">
                    <a:srgbClr val="000000"/>
                  </a:outerShdw>
                </a:effectLst>
                <a:latin typeface="宋体" pitchFamily="2" charset="-122"/>
              </a:rPr>
              <a:t>的</a:t>
            </a:r>
            <a:r>
              <a:rPr lang="en-US" altLang="zh-CN" sz="1800" i="1">
                <a:solidFill>
                  <a:schemeClr val="tx2"/>
                </a:solidFill>
                <a:effectLst>
                  <a:outerShdw blurRad="38100" dist="38100" dir="2700000" algn="tl">
                    <a:srgbClr val="000000"/>
                  </a:outerShdw>
                </a:effectLst>
              </a:rPr>
              <a:t>H</a:t>
            </a:r>
            <a:r>
              <a:rPr lang="en-US" altLang="zh-CN" sz="1800" i="1" baseline="-30000">
                <a:solidFill>
                  <a:schemeClr val="tx2"/>
                </a:solidFill>
                <a:effectLst>
                  <a:outerShdw blurRad="38100" dist="38100" dir="2700000" algn="tl">
                    <a:srgbClr val="000000"/>
                  </a:outerShdw>
                </a:effectLst>
              </a:rPr>
              <a:t>0</a:t>
            </a:r>
            <a:r>
              <a:rPr lang="zh-CN" altLang="en-US" sz="1800">
                <a:solidFill>
                  <a:schemeClr val="tx2"/>
                </a:solidFill>
                <a:effectLst>
                  <a:outerShdw blurRad="38100" dist="38100" dir="2700000" algn="tl">
                    <a:srgbClr val="000000"/>
                  </a:outerShdw>
                </a:effectLst>
                <a:latin typeface="宋体" pitchFamily="2" charset="-122"/>
              </a:rPr>
              <a:t>，表明交互效应存在。</a:t>
            </a:r>
            <a:r>
              <a:rPr lang="zh-CN" altLang="en-US" sz="1800">
                <a:solidFill>
                  <a:schemeClr val="tx2"/>
                </a:solidFill>
                <a:effectLst>
                  <a:outerShdw blurRad="38100" dist="38100" dir="2700000" algn="tl">
                    <a:srgbClr val="000000"/>
                  </a:outerShdw>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9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99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99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99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autoUpdateAnimBg="0"/>
      <p:bldP spid="39941" grpId="0" autoUpdateAnimBg="0"/>
      <p:bldP spid="39942"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4" name="Group 2"/>
          <p:cNvGrpSpPr>
            <a:grpSpLocks/>
          </p:cNvGrpSpPr>
          <p:nvPr/>
        </p:nvGrpSpPr>
        <p:grpSpPr bwMode="auto">
          <a:xfrm>
            <a:off x="228600" y="107950"/>
            <a:ext cx="8610600" cy="2170113"/>
            <a:chOff x="144" y="144"/>
            <a:chExt cx="5424" cy="1367"/>
          </a:xfrm>
        </p:grpSpPr>
        <p:sp>
          <p:nvSpPr>
            <p:cNvPr id="21507" name="Text Box 3"/>
            <p:cNvSpPr txBox="1">
              <a:spLocks noChangeArrowheads="1"/>
            </p:cNvSpPr>
            <p:nvPr/>
          </p:nvSpPr>
          <p:spPr bwMode="auto">
            <a:xfrm>
              <a:off x="144" y="144"/>
              <a:ext cx="5424" cy="250"/>
            </a:xfrm>
            <a:prstGeom prst="rect">
              <a:avLst/>
            </a:prstGeom>
            <a:noFill/>
            <a:ln w="9525">
              <a:noFill/>
              <a:miter lim="800000"/>
              <a:headEnd/>
              <a:tailEnd/>
            </a:ln>
            <a:effectLst/>
          </p:spPr>
          <p:txBody>
            <a:bodyPr>
              <a:spAutoFit/>
            </a:bodyPr>
            <a:lstStyle/>
            <a:p>
              <a:pPr>
                <a:spcBef>
                  <a:spcPct val="50000"/>
                </a:spcBef>
                <a:defRPr/>
              </a:pPr>
              <a:r>
                <a:rPr lang="zh-CN" altLang="en-US" sz="2000" b="1">
                  <a:solidFill>
                    <a:schemeClr val="tx2"/>
                  </a:solidFill>
                  <a:effectLst>
                    <a:outerShdw blurRad="38100" dist="38100" dir="2700000" algn="tl">
                      <a:srgbClr val="000000"/>
                    </a:outerShdw>
                  </a:effectLst>
                  <a:latin typeface="宋体" pitchFamily="2" charset="-122"/>
                </a:rPr>
                <a:t>单向分组试验（单因素试验）资料方差分析的数学模型</a:t>
              </a:r>
              <a:r>
                <a:rPr lang="zh-CN" altLang="en-US" sz="2000">
                  <a:latin typeface="宋体" pitchFamily="2" charset="-122"/>
                </a:rPr>
                <a:t>（</a:t>
              </a:r>
              <a:r>
                <a:rPr lang="en-US" altLang="zh-CN" sz="2000"/>
                <a:t>mathematic model</a:t>
              </a:r>
              <a:r>
                <a:rPr lang="zh-CN" altLang="en-US" sz="2000">
                  <a:latin typeface="宋体" pitchFamily="2" charset="-122"/>
                </a:rPr>
                <a:t>）</a:t>
              </a:r>
              <a:r>
                <a:rPr lang="zh-CN" altLang="en-US" sz="2000"/>
                <a:t> </a:t>
              </a:r>
            </a:p>
          </p:txBody>
        </p:sp>
        <p:graphicFrame>
          <p:nvGraphicFramePr>
            <p:cNvPr id="2053" name="Object 4"/>
            <p:cNvGraphicFramePr>
              <a:graphicFrameLocks noChangeAspect="1"/>
            </p:cNvGraphicFramePr>
            <p:nvPr/>
          </p:nvGraphicFramePr>
          <p:xfrm>
            <a:off x="1968" y="384"/>
            <a:ext cx="1113" cy="275"/>
          </p:xfrm>
          <a:graphic>
            <a:graphicData uri="http://schemas.openxmlformats.org/presentationml/2006/ole">
              <p:oleObj spid="_x0000_s2053" name="Equation" r:id="rId4" imgW="977760" imgH="241200" progId="">
                <p:embed/>
              </p:oleObj>
            </a:graphicData>
          </a:graphic>
        </p:graphicFrame>
        <p:sp>
          <p:nvSpPr>
            <p:cNvPr id="2060" name="Text Box 5"/>
            <p:cNvSpPr txBox="1">
              <a:spLocks noChangeArrowheads="1"/>
            </p:cNvSpPr>
            <p:nvPr/>
          </p:nvSpPr>
          <p:spPr bwMode="auto">
            <a:xfrm>
              <a:off x="240" y="720"/>
              <a:ext cx="5136" cy="791"/>
            </a:xfrm>
            <a:prstGeom prst="rect">
              <a:avLst/>
            </a:prstGeom>
            <a:noFill/>
            <a:ln w="9525">
              <a:noFill/>
              <a:miter lim="800000"/>
              <a:headEnd/>
              <a:tailEnd/>
            </a:ln>
          </p:spPr>
          <p:txBody>
            <a:bodyPr>
              <a:spAutoFit/>
            </a:bodyPr>
            <a:lstStyle/>
            <a:p>
              <a:pPr>
                <a:lnSpc>
                  <a:spcPct val="80000"/>
                </a:lnSpc>
                <a:spcBef>
                  <a:spcPct val="50000"/>
                </a:spcBef>
              </a:pPr>
              <a:r>
                <a:rPr lang="en-US" altLang="zh-CN" sz="2000" i="1">
                  <a:latin typeface="宋体" pitchFamily="2" charset="-122"/>
                </a:rPr>
                <a:t> </a:t>
              </a:r>
              <a:r>
                <a:rPr lang="en-US" altLang="zh-CN" sz="2000" i="1"/>
                <a:t>µ</a:t>
              </a:r>
              <a:r>
                <a:rPr lang="zh-CN" altLang="en-US" sz="2000" i="1">
                  <a:latin typeface="宋体" pitchFamily="2" charset="-122"/>
                </a:rPr>
                <a:t>、 </a:t>
              </a:r>
              <a:r>
                <a:rPr lang="en-US" altLang="zh-CN" sz="2000">
                  <a:latin typeface="宋体" pitchFamily="2" charset="-122"/>
                  <a:cs typeface="Times New Roman" pitchFamily="18" charset="0"/>
                </a:rPr>
                <a:t>τ</a:t>
              </a:r>
              <a:r>
                <a:rPr lang="en-US" altLang="zh-CN" sz="2000" baseline="-25000">
                  <a:latin typeface="宋体" pitchFamily="2" charset="-122"/>
                </a:rPr>
                <a:t>i</a:t>
              </a:r>
              <a:r>
                <a:rPr lang="zh-CN" altLang="en-US" sz="2000">
                  <a:latin typeface="宋体" pitchFamily="2" charset="-122"/>
                </a:rPr>
                <a:t>是理论参数；处理效应</a:t>
              </a:r>
              <a:r>
                <a:rPr lang="en-US" altLang="zh-CN" sz="2000">
                  <a:latin typeface="宋体" pitchFamily="2" charset="-122"/>
                  <a:cs typeface="Times New Roman" pitchFamily="18" charset="0"/>
                </a:rPr>
                <a:t>τ</a:t>
              </a:r>
              <a:r>
                <a:rPr lang="en-US" altLang="zh-CN" sz="2000" baseline="-25000">
                  <a:latin typeface="宋体" pitchFamily="2" charset="-122"/>
                </a:rPr>
                <a:t>i</a:t>
              </a:r>
              <a:r>
                <a:rPr lang="en-US" altLang="zh-CN" sz="2000">
                  <a:latin typeface="宋体" pitchFamily="2" charset="-122"/>
                </a:rPr>
                <a:t> </a:t>
              </a:r>
              <a:r>
                <a:rPr lang="zh-CN" altLang="en-US" sz="2000" i="1">
                  <a:latin typeface="宋体" pitchFamily="2" charset="-122"/>
                </a:rPr>
                <a:t>、</a:t>
              </a:r>
              <a:r>
                <a:rPr lang="zh-CN" altLang="en-US" sz="2000">
                  <a:latin typeface="宋体" pitchFamily="2" charset="-122"/>
                </a:rPr>
                <a:t>试验误差</a:t>
              </a:r>
              <a:r>
                <a:rPr lang="en-US" altLang="zh-CN" i="1">
                  <a:latin typeface="宋体" pitchFamily="2" charset="-122"/>
                </a:rPr>
                <a:t>ε</a:t>
              </a:r>
              <a:r>
                <a:rPr lang="en-US" altLang="zh-CN" i="1" baseline="-30000"/>
                <a:t>ij</a:t>
              </a:r>
              <a:r>
                <a:rPr lang="zh-CN" altLang="en-US" sz="2000">
                  <a:latin typeface="宋体" pitchFamily="2" charset="-122"/>
                </a:rPr>
                <a:t>是加和关系； </a:t>
              </a:r>
            </a:p>
            <a:p>
              <a:pPr>
                <a:lnSpc>
                  <a:spcPct val="80000"/>
                </a:lnSpc>
                <a:spcBef>
                  <a:spcPct val="50000"/>
                </a:spcBef>
              </a:pPr>
              <a:r>
                <a:rPr lang="en-US" altLang="zh-CN" i="1">
                  <a:latin typeface="宋体" pitchFamily="2" charset="-122"/>
                </a:rPr>
                <a:t>ε</a:t>
              </a:r>
              <a:r>
                <a:rPr lang="en-US" altLang="zh-CN" i="1" baseline="-30000"/>
                <a:t>ij</a:t>
              </a:r>
              <a:r>
                <a:rPr lang="zh-CN" altLang="en-US" sz="2000">
                  <a:latin typeface="宋体" pitchFamily="2" charset="-122"/>
                </a:rPr>
                <a:t>相互独立，且</a:t>
              </a:r>
              <a:r>
                <a:rPr lang="en-US" altLang="zh-CN" i="1">
                  <a:latin typeface="宋体" pitchFamily="2" charset="-122"/>
                </a:rPr>
                <a:t>ε</a:t>
              </a:r>
              <a:r>
                <a:rPr lang="en-US" altLang="zh-CN" i="1" baseline="-30000"/>
                <a:t>ij</a:t>
              </a:r>
              <a:r>
                <a:rPr lang="en-US" altLang="zh-CN" sz="2000"/>
                <a:t>~N(0</a:t>
              </a:r>
              <a:r>
                <a:rPr lang="zh-CN" altLang="en-US" sz="2000"/>
                <a:t>，</a:t>
              </a:r>
              <a:r>
                <a:rPr lang="en-US" altLang="zh-CN" sz="2000">
                  <a:cs typeface="Times New Roman" pitchFamily="18" charset="0"/>
                </a:rPr>
                <a:t>σ</a:t>
              </a:r>
              <a:r>
                <a:rPr lang="en-US" altLang="zh-CN" sz="2000" baseline="30000"/>
                <a:t>2</a:t>
              </a:r>
              <a:r>
                <a:rPr lang="en-US" altLang="zh-CN" sz="2000"/>
                <a:t>)</a:t>
              </a:r>
              <a:r>
                <a:rPr lang="zh-CN" altLang="en-US" sz="2000">
                  <a:latin typeface="宋体" pitchFamily="2" charset="-122"/>
                </a:rPr>
                <a:t>；</a:t>
              </a:r>
            </a:p>
            <a:p>
              <a:pPr>
                <a:lnSpc>
                  <a:spcPct val="80000"/>
                </a:lnSpc>
                <a:spcBef>
                  <a:spcPct val="50000"/>
                </a:spcBef>
              </a:pPr>
              <a:r>
                <a:rPr lang="zh-CN" altLang="en-US" sz="2000">
                  <a:latin typeface="宋体" pitchFamily="2" charset="-122"/>
                </a:rPr>
                <a:t> 各处理的误差方差</a:t>
              </a:r>
              <a:r>
                <a:rPr lang="en-US" altLang="zh-CN" sz="2000">
                  <a:latin typeface="宋体" pitchFamily="2" charset="-122"/>
                </a:rPr>
                <a:t>σ</a:t>
              </a:r>
              <a:r>
                <a:rPr lang="en-US" altLang="zh-CN" sz="2000" baseline="30000">
                  <a:latin typeface="宋体" pitchFamily="2" charset="-122"/>
                </a:rPr>
                <a:t>2</a:t>
              </a:r>
              <a:r>
                <a:rPr lang="zh-CN" altLang="en-US" sz="2000">
                  <a:latin typeface="宋体" pitchFamily="2" charset="-122"/>
                </a:rPr>
                <a:t>相等。</a:t>
              </a:r>
              <a:r>
                <a:rPr lang="zh-CN" altLang="en-US" sz="2000"/>
                <a:t> </a:t>
              </a:r>
            </a:p>
          </p:txBody>
        </p:sp>
      </p:grpSp>
      <p:grpSp>
        <p:nvGrpSpPr>
          <p:cNvPr id="3" name="Group 6"/>
          <p:cNvGrpSpPr>
            <a:grpSpLocks/>
          </p:cNvGrpSpPr>
          <p:nvPr/>
        </p:nvGrpSpPr>
        <p:grpSpPr bwMode="auto">
          <a:xfrm>
            <a:off x="304800" y="2209800"/>
            <a:ext cx="7772400" cy="2874963"/>
            <a:chOff x="192" y="1536"/>
            <a:chExt cx="4896" cy="1811"/>
          </a:xfrm>
        </p:grpSpPr>
        <p:sp>
          <p:nvSpPr>
            <p:cNvPr id="2057" name="Text Box 7"/>
            <p:cNvSpPr txBox="1">
              <a:spLocks noChangeArrowheads="1"/>
            </p:cNvSpPr>
            <p:nvPr/>
          </p:nvSpPr>
          <p:spPr bwMode="auto">
            <a:xfrm>
              <a:off x="192" y="1536"/>
              <a:ext cx="4368" cy="250"/>
            </a:xfrm>
            <a:prstGeom prst="rect">
              <a:avLst/>
            </a:prstGeom>
            <a:noFill/>
            <a:ln w="9525">
              <a:noFill/>
              <a:miter lim="800000"/>
              <a:headEnd/>
              <a:tailEnd/>
            </a:ln>
          </p:spPr>
          <p:txBody>
            <a:bodyPr>
              <a:spAutoFit/>
            </a:bodyPr>
            <a:lstStyle/>
            <a:p>
              <a:pPr>
                <a:spcBef>
                  <a:spcPct val="50000"/>
                </a:spcBef>
              </a:pPr>
              <a:r>
                <a:rPr lang="zh-CN" altLang="en-US" sz="2000">
                  <a:latin typeface="宋体" pitchFamily="2" charset="-122"/>
                </a:rPr>
                <a:t>总体参数可由从总体中抽取的代表性样本进行估计</a:t>
              </a:r>
              <a:r>
                <a:rPr lang="zh-CN" altLang="en-US" sz="2000"/>
                <a:t> </a:t>
              </a:r>
            </a:p>
          </p:txBody>
        </p:sp>
        <p:graphicFrame>
          <p:nvGraphicFramePr>
            <p:cNvPr id="2050" name="Object 8"/>
            <p:cNvGraphicFramePr>
              <a:graphicFrameLocks noChangeAspect="1"/>
            </p:cNvGraphicFramePr>
            <p:nvPr/>
          </p:nvGraphicFramePr>
          <p:xfrm>
            <a:off x="2256" y="1776"/>
            <a:ext cx="864" cy="806"/>
          </p:xfrm>
          <a:graphic>
            <a:graphicData uri="http://schemas.openxmlformats.org/presentationml/2006/ole">
              <p:oleObj spid="_x0000_s2050" name="Equation" r:id="rId5" imgW="761760" imgH="711000" progId="">
                <p:embed/>
              </p:oleObj>
            </a:graphicData>
          </a:graphic>
        </p:graphicFrame>
        <p:graphicFrame>
          <p:nvGraphicFramePr>
            <p:cNvPr id="2051" name="Object 9"/>
            <p:cNvGraphicFramePr>
              <a:graphicFrameLocks noChangeAspect="1"/>
            </p:cNvGraphicFramePr>
            <p:nvPr/>
          </p:nvGraphicFramePr>
          <p:xfrm>
            <a:off x="2208" y="2592"/>
            <a:ext cx="1113" cy="275"/>
          </p:xfrm>
          <a:graphic>
            <a:graphicData uri="http://schemas.openxmlformats.org/presentationml/2006/ole">
              <p:oleObj spid="_x0000_s2051" name="Equation" r:id="rId6" imgW="977760" imgH="241200" progId="">
                <p:embed/>
              </p:oleObj>
            </a:graphicData>
          </a:graphic>
        </p:graphicFrame>
        <p:sp>
          <p:nvSpPr>
            <p:cNvPr id="21514" name="Text Box 10"/>
            <p:cNvSpPr txBox="1">
              <a:spLocks noChangeArrowheads="1"/>
            </p:cNvSpPr>
            <p:nvPr/>
          </p:nvSpPr>
          <p:spPr bwMode="auto">
            <a:xfrm>
              <a:off x="240" y="2832"/>
              <a:ext cx="4848" cy="250"/>
            </a:xfrm>
            <a:prstGeom prst="rect">
              <a:avLst/>
            </a:prstGeom>
            <a:noFill/>
            <a:ln w="9525">
              <a:noFill/>
              <a:miter lim="800000"/>
              <a:headEnd/>
              <a:tailEnd/>
            </a:ln>
            <a:effectLst/>
          </p:spPr>
          <p:txBody>
            <a:bodyPr>
              <a:spAutoFit/>
            </a:bodyPr>
            <a:lstStyle/>
            <a:p>
              <a:pPr>
                <a:spcBef>
                  <a:spcPct val="50000"/>
                </a:spcBef>
                <a:defRPr/>
              </a:pPr>
              <a:r>
                <a:rPr lang="zh-CN" altLang="en-US" sz="2000" b="1">
                  <a:solidFill>
                    <a:schemeClr val="tx2"/>
                  </a:solidFill>
                  <a:effectLst>
                    <a:outerShdw blurRad="38100" dist="38100" dir="2700000" algn="tl">
                      <a:srgbClr val="000000"/>
                    </a:outerShdw>
                  </a:effectLst>
                  <a:latin typeface="宋体" pitchFamily="2" charset="-122"/>
                </a:rPr>
                <a:t>单向分组试验</a:t>
              </a:r>
              <a:r>
                <a:rPr lang="en-US" altLang="zh-CN" sz="2000" b="1">
                  <a:solidFill>
                    <a:schemeClr val="tx2"/>
                  </a:solidFill>
                  <a:effectLst>
                    <a:outerShdw blurRad="38100" dist="38100" dir="2700000" algn="tl">
                      <a:srgbClr val="000000"/>
                    </a:outerShdw>
                  </a:effectLst>
                </a:rPr>
                <a:t>(</a:t>
              </a:r>
              <a:r>
                <a:rPr lang="zh-CN" altLang="en-US" sz="2000" b="1">
                  <a:solidFill>
                    <a:schemeClr val="tx2"/>
                  </a:solidFill>
                  <a:effectLst>
                    <a:outerShdw blurRad="38100" dist="38100" dir="2700000" algn="tl">
                      <a:srgbClr val="000000"/>
                    </a:outerShdw>
                  </a:effectLst>
                  <a:latin typeface="宋体" pitchFamily="2" charset="-122"/>
                </a:rPr>
                <a:t>单因素试验</a:t>
              </a:r>
              <a:r>
                <a:rPr lang="en-US" altLang="zh-CN" sz="2000" b="1">
                  <a:solidFill>
                    <a:schemeClr val="tx2"/>
                  </a:solidFill>
                  <a:effectLst>
                    <a:outerShdw blurRad="38100" dist="38100" dir="2700000" algn="tl">
                      <a:srgbClr val="000000"/>
                    </a:outerShdw>
                  </a:effectLst>
                </a:rPr>
                <a:t>)</a:t>
              </a:r>
              <a:r>
                <a:rPr lang="zh-CN" altLang="en-US" sz="2000" b="1">
                  <a:solidFill>
                    <a:schemeClr val="tx2"/>
                  </a:solidFill>
                  <a:effectLst>
                    <a:outerShdw blurRad="38100" dist="38100" dir="2700000" algn="tl">
                      <a:srgbClr val="000000"/>
                    </a:outerShdw>
                  </a:effectLst>
                  <a:latin typeface="宋体" pitchFamily="2" charset="-122"/>
                </a:rPr>
                <a:t>资料的样本模型（</a:t>
              </a:r>
              <a:r>
                <a:rPr lang="en-US" altLang="zh-CN" sz="2000" b="1">
                  <a:solidFill>
                    <a:schemeClr val="tx2"/>
                  </a:solidFill>
                  <a:effectLst>
                    <a:outerShdw blurRad="38100" dist="38100" dir="2700000" algn="tl">
                      <a:srgbClr val="000000"/>
                    </a:outerShdw>
                  </a:effectLst>
                </a:rPr>
                <a:t>sample model</a:t>
              </a:r>
              <a:r>
                <a:rPr lang="zh-CN" altLang="en-US" sz="2000" b="1">
                  <a:solidFill>
                    <a:schemeClr val="tx2"/>
                  </a:solidFill>
                  <a:effectLst>
                    <a:outerShdw blurRad="38100" dist="38100" dir="2700000" algn="tl">
                      <a:srgbClr val="000000"/>
                    </a:outerShdw>
                  </a:effectLst>
                  <a:latin typeface="宋体" pitchFamily="2" charset="-122"/>
                </a:rPr>
                <a:t>）</a:t>
              </a:r>
              <a:r>
                <a:rPr lang="zh-CN" altLang="en-US" sz="2000" b="1">
                  <a:solidFill>
                    <a:schemeClr val="tx2"/>
                  </a:solidFill>
                  <a:effectLst>
                    <a:outerShdw blurRad="38100" dist="38100" dir="2700000" algn="tl">
                      <a:srgbClr val="000000"/>
                    </a:outerShdw>
                  </a:effectLst>
                </a:rPr>
                <a:t> </a:t>
              </a:r>
            </a:p>
          </p:txBody>
        </p:sp>
        <p:graphicFrame>
          <p:nvGraphicFramePr>
            <p:cNvPr id="2052" name="Object 11"/>
            <p:cNvGraphicFramePr>
              <a:graphicFrameLocks noChangeAspect="1"/>
            </p:cNvGraphicFramePr>
            <p:nvPr/>
          </p:nvGraphicFramePr>
          <p:xfrm>
            <a:off x="1680" y="3072"/>
            <a:ext cx="2183" cy="275"/>
          </p:xfrm>
          <a:graphic>
            <a:graphicData uri="http://schemas.openxmlformats.org/presentationml/2006/ole">
              <p:oleObj spid="_x0000_s2052" name="Equation" r:id="rId7" imgW="1917360" imgH="241200" progId="">
                <p:embed/>
              </p:oleObj>
            </a:graphicData>
          </a:graphic>
        </p:graphicFrame>
      </p:grpSp>
      <p:sp>
        <p:nvSpPr>
          <p:cNvPr id="21516" name="Text Box 12"/>
          <p:cNvSpPr txBox="1">
            <a:spLocks noChangeArrowheads="1"/>
          </p:cNvSpPr>
          <p:nvPr/>
        </p:nvSpPr>
        <p:spPr bwMode="auto">
          <a:xfrm>
            <a:off x="304800" y="5045075"/>
            <a:ext cx="8534400" cy="1739900"/>
          </a:xfrm>
          <a:prstGeom prst="rect">
            <a:avLst/>
          </a:prstGeom>
          <a:noFill/>
          <a:ln w="9525">
            <a:noFill/>
            <a:miter lim="800000"/>
            <a:headEnd/>
            <a:tailEnd/>
          </a:ln>
          <a:effectLst/>
        </p:spPr>
        <p:txBody>
          <a:bodyPr>
            <a:spAutoFit/>
          </a:bodyPr>
          <a:lstStyle/>
          <a:p>
            <a:pPr algn="just">
              <a:spcBef>
                <a:spcPct val="50000"/>
              </a:spcBef>
              <a:defRPr/>
            </a:pPr>
            <a:r>
              <a:rPr lang="zh-CN" altLang="en-US" sz="1800">
                <a:latin typeface="宋体" pitchFamily="2" charset="-122"/>
              </a:rPr>
              <a:t>处理效应</a:t>
            </a:r>
            <a:r>
              <a:rPr lang="en-US" altLang="zh-CN" sz="1800">
                <a:latin typeface="宋体" pitchFamily="2" charset="-122"/>
                <a:cs typeface="Times New Roman" pitchFamily="18" charset="0"/>
              </a:rPr>
              <a:t>τ</a:t>
            </a:r>
            <a:r>
              <a:rPr lang="en-US" altLang="zh-CN" sz="1800" baseline="-25000">
                <a:latin typeface="宋体" pitchFamily="2" charset="-122"/>
              </a:rPr>
              <a:t>i</a:t>
            </a:r>
            <a:r>
              <a:rPr lang="zh-CN" altLang="en-US" sz="1800">
                <a:latin typeface="宋体" pitchFamily="2" charset="-122"/>
              </a:rPr>
              <a:t>：可以是固定不变的常数，也可以是随机可变的量， </a:t>
            </a:r>
            <a:r>
              <a:rPr lang="en-US" altLang="zh-CN" sz="1800">
                <a:latin typeface="宋体" pitchFamily="2" charset="-122"/>
                <a:cs typeface="Times New Roman" pitchFamily="18" charset="0"/>
              </a:rPr>
              <a:t>τ</a:t>
            </a:r>
            <a:r>
              <a:rPr lang="en-US" altLang="zh-CN" sz="1800" baseline="-25000">
                <a:latin typeface="宋体" pitchFamily="2" charset="-122"/>
              </a:rPr>
              <a:t>i</a:t>
            </a:r>
            <a:r>
              <a:rPr lang="zh-CN" altLang="en-US" sz="1800">
                <a:latin typeface="宋体" pitchFamily="2" charset="-122"/>
              </a:rPr>
              <a:t>是固定不变的常数时称为</a:t>
            </a:r>
            <a:r>
              <a:rPr lang="zh-CN" altLang="en-US" sz="1800" b="1">
                <a:solidFill>
                  <a:schemeClr val="tx2"/>
                </a:solidFill>
                <a:effectLst>
                  <a:outerShdw blurRad="38100" dist="38100" dir="2700000" algn="tl">
                    <a:srgbClr val="000000"/>
                  </a:outerShdw>
                </a:effectLst>
                <a:latin typeface="宋体" pitchFamily="2" charset="-122"/>
              </a:rPr>
              <a:t>固定效应</a:t>
            </a:r>
            <a:r>
              <a:rPr lang="zh-CN" altLang="en-US" sz="1800">
                <a:latin typeface="宋体" pitchFamily="2" charset="-122"/>
              </a:rPr>
              <a:t>， </a:t>
            </a:r>
            <a:r>
              <a:rPr lang="en-US" altLang="zh-CN" sz="1800">
                <a:latin typeface="宋体" pitchFamily="2" charset="-122"/>
                <a:cs typeface="Times New Roman" pitchFamily="18" charset="0"/>
              </a:rPr>
              <a:t>τ</a:t>
            </a:r>
            <a:r>
              <a:rPr lang="en-US" altLang="zh-CN" sz="1800" baseline="-25000">
                <a:latin typeface="宋体" pitchFamily="2" charset="-122"/>
              </a:rPr>
              <a:t>i</a:t>
            </a:r>
            <a:r>
              <a:rPr lang="zh-CN" altLang="en-US" sz="1800">
                <a:latin typeface="宋体" pitchFamily="2" charset="-122"/>
              </a:rPr>
              <a:t>是随机可变的量时称为</a:t>
            </a:r>
            <a:r>
              <a:rPr lang="zh-CN" altLang="en-US" sz="1800" b="1">
                <a:solidFill>
                  <a:schemeClr val="tx2"/>
                </a:solidFill>
                <a:effectLst>
                  <a:outerShdw blurRad="38100" dist="38100" dir="2700000" algn="tl">
                    <a:srgbClr val="000000"/>
                  </a:outerShdw>
                </a:effectLst>
                <a:latin typeface="宋体" pitchFamily="2" charset="-122"/>
              </a:rPr>
              <a:t>随机效应</a:t>
            </a:r>
          </a:p>
          <a:p>
            <a:pPr algn="just">
              <a:defRPr/>
            </a:pPr>
            <a:r>
              <a:rPr lang="zh-CN" altLang="en-US" sz="1800" b="1">
                <a:solidFill>
                  <a:schemeClr val="tx2"/>
                </a:solidFill>
                <a:effectLst>
                  <a:outerShdw blurRad="38100" dist="38100" dir="2700000" algn="tl">
                    <a:srgbClr val="000000"/>
                  </a:outerShdw>
                </a:effectLst>
                <a:latin typeface="宋体" pitchFamily="2" charset="-122"/>
              </a:rPr>
              <a:t>固定模型</a:t>
            </a:r>
            <a:r>
              <a:rPr lang="zh-CN" altLang="en-US" sz="1800">
                <a:latin typeface="宋体" pitchFamily="2" charset="-122"/>
              </a:rPr>
              <a:t>（模型</a:t>
            </a:r>
            <a:r>
              <a:rPr lang="en-US" altLang="zh-CN" sz="1800">
                <a:latin typeface="宋体" pitchFamily="2" charset="-122"/>
              </a:rPr>
              <a:t>Ⅰ</a:t>
            </a:r>
            <a:r>
              <a:rPr lang="zh-CN" altLang="en-US" sz="1800">
                <a:latin typeface="宋体" pitchFamily="2" charset="-122"/>
              </a:rPr>
              <a:t>）：含有固定效应的模型，比较处理平均数间的差异显著性</a:t>
            </a:r>
          </a:p>
          <a:p>
            <a:pPr algn="just">
              <a:defRPr/>
            </a:pPr>
            <a:r>
              <a:rPr lang="zh-CN" altLang="en-US" sz="1800" b="1">
                <a:solidFill>
                  <a:schemeClr val="tx2"/>
                </a:solidFill>
                <a:effectLst>
                  <a:outerShdw blurRad="38100" dist="38100" dir="2700000" algn="tl">
                    <a:srgbClr val="000000"/>
                  </a:outerShdw>
                </a:effectLst>
                <a:latin typeface="宋体" pitchFamily="2" charset="-122"/>
              </a:rPr>
              <a:t>随机模型</a:t>
            </a:r>
            <a:r>
              <a:rPr lang="zh-CN" altLang="en-US" sz="1800">
                <a:latin typeface="宋体" pitchFamily="2" charset="-122"/>
              </a:rPr>
              <a:t>（模型</a:t>
            </a:r>
            <a:r>
              <a:rPr lang="en-US" altLang="zh-CN" sz="1800">
                <a:latin typeface="宋体" pitchFamily="2" charset="-122"/>
              </a:rPr>
              <a:t>Ⅱ</a:t>
            </a:r>
            <a:r>
              <a:rPr lang="zh-CN" altLang="en-US" sz="1800">
                <a:latin typeface="宋体" pitchFamily="2" charset="-122"/>
              </a:rPr>
              <a:t>）：含有随机效应的模型。了解不同处理的变异情况或估计有关方差，以便作进一步分析</a:t>
            </a:r>
          </a:p>
          <a:p>
            <a:pPr algn="just">
              <a:defRPr/>
            </a:pPr>
            <a:r>
              <a:rPr lang="zh-CN" altLang="en-US" sz="1800" b="1">
                <a:solidFill>
                  <a:schemeClr val="tx2"/>
                </a:solidFill>
                <a:effectLst>
                  <a:outerShdw blurRad="38100" dist="38100" dir="2700000" algn="tl">
                    <a:srgbClr val="000000"/>
                  </a:outerShdw>
                </a:effectLst>
                <a:latin typeface="宋体" pitchFamily="2" charset="-122"/>
              </a:rPr>
              <a:t>混合模型</a:t>
            </a:r>
            <a:r>
              <a:rPr lang="zh-CN" altLang="en-US" sz="1800">
                <a:latin typeface="宋体" pitchFamily="2" charset="-122"/>
              </a:rPr>
              <a:t>（模型</a:t>
            </a:r>
            <a:r>
              <a:rPr lang="en-US" altLang="zh-CN" sz="1800">
                <a:latin typeface="宋体" pitchFamily="2" charset="-122"/>
              </a:rPr>
              <a:t>Ⅲ</a:t>
            </a:r>
            <a:r>
              <a:rPr lang="zh-CN" altLang="en-US" sz="1800">
                <a:latin typeface="宋体" pitchFamily="2" charset="-122"/>
              </a:rPr>
              <a:t>）：可同时有固定效应和随机效应的多因素模型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6"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3" cstate="print"/>
          <a:srcRect l="12000" t="20667" r="14000" b="16667"/>
          <a:stretch>
            <a:fillRect/>
          </a:stretch>
        </p:blipFill>
        <p:spPr bwMode="auto">
          <a:xfrm>
            <a:off x="304800" y="881063"/>
            <a:ext cx="8534400" cy="5421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3" cstate="print"/>
          <a:srcRect l="12000" t="15334" r="14999" b="20667"/>
          <a:stretch>
            <a:fillRect/>
          </a:stretch>
        </p:blipFill>
        <p:spPr bwMode="auto">
          <a:xfrm>
            <a:off x="0" y="346075"/>
            <a:ext cx="9144000" cy="6011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cstate="print"/>
          <a:srcRect l="14786" t="19341" r="16014" b="13986"/>
          <a:stretch>
            <a:fillRect/>
          </a:stretch>
        </p:blipFill>
        <p:spPr bwMode="auto">
          <a:xfrm>
            <a:off x="107950" y="142875"/>
            <a:ext cx="8912225" cy="6440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cstate="print"/>
          <a:srcRect l="14000" t="17999" r="16000" b="19333"/>
          <a:stretch>
            <a:fillRect/>
          </a:stretch>
        </p:blipFill>
        <p:spPr bwMode="auto">
          <a:xfrm>
            <a:off x="304800" y="457200"/>
            <a:ext cx="8610600" cy="578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cstate="print"/>
          <a:srcRect l="14000" t="16667" r="17000" b="25999"/>
          <a:stretch>
            <a:fillRect/>
          </a:stretch>
        </p:blipFill>
        <p:spPr bwMode="auto">
          <a:xfrm>
            <a:off x="228600" y="685800"/>
            <a:ext cx="8610600" cy="5365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矩形 1"/>
          <p:cNvSpPr>
            <a:spLocks noChangeArrowheads="1"/>
          </p:cNvSpPr>
          <p:nvPr/>
        </p:nvSpPr>
        <p:spPr bwMode="auto">
          <a:xfrm>
            <a:off x="142875" y="642938"/>
            <a:ext cx="8643938" cy="2308225"/>
          </a:xfrm>
          <a:prstGeom prst="rect">
            <a:avLst/>
          </a:prstGeom>
          <a:noFill/>
          <a:ln w="9525">
            <a:noFill/>
            <a:miter lim="800000"/>
            <a:headEnd/>
            <a:tailEnd/>
          </a:ln>
        </p:spPr>
        <p:txBody>
          <a:bodyPr>
            <a:spAutoFit/>
          </a:bodyPr>
          <a:lstStyle/>
          <a:p>
            <a:r>
              <a:rPr lang="en-US" altLang="zh-CN" dirty="0"/>
              <a:t>mydata3&lt;-</a:t>
            </a:r>
            <a:r>
              <a:rPr lang="en-US" altLang="zh-CN" dirty="0" err="1"/>
              <a:t>data.frame</a:t>
            </a:r>
            <a:r>
              <a:rPr lang="en-US" altLang="zh-CN" dirty="0"/>
              <a:t>(Y=c(134.0,132.7,130.1,132.8,129.8,126.7,129.0,128.9,132.0,133.2,130.2,129.8,128.7,128.1,127.6,127.8,128.4,129.3,127.3,128.9,129.7,127.3,128.8,129.1),A=</a:t>
            </a:r>
            <a:r>
              <a:rPr lang="en-US" altLang="zh-CN" dirty="0" err="1"/>
              <a:t>gl</a:t>
            </a:r>
            <a:r>
              <a:rPr lang="en-US" altLang="zh-CN" dirty="0"/>
              <a:t>(3,8),B=</a:t>
            </a:r>
            <a:r>
              <a:rPr lang="en-US" altLang="zh-CN" dirty="0" err="1"/>
              <a:t>gl</a:t>
            </a:r>
            <a:r>
              <a:rPr lang="en-US" altLang="zh-CN" dirty="0"/>
              <a:t>(4,2,24))</a:t>
            </a:r>
          </a:p>
          <a:p>
            <a:endParaRPr lang="en-US" altLang="zh-CN" dirty="0"/>
          </a:p>
          <a:p>
            <a:r>
              <a:rPr lang="en-US" altLang="zh-CN" dirty="0"/>
              <a:t>Mymode3&lt;-</a:t>
            </a:r>
            <a:r>
              <a:rPr lang="en-US" altLang="zh-CN" dirty="0" err="1"/>
              <a:t>aov</a:t>
            </a:r>
            <a:r>
              <a:rPr lang="en-US" altLang="zh-CN" dirty="0"/>
              <a:t>(</a:t>
            </a:r>
            <a:r>
              <a:rPr lang="en-US" altLang="zh-CN" dirty="0" err="1"/>
              <a:t>Y~A+B+A:B,data</a:t>
            </a:r>
            <a:r>
              <a:rPr lang="en-US" altLang="zh-CN" dirty="0"/>
              <a:t>=mydata3)</a:t>
            </a:r>
          </a:p>
        </p:txBody>
      </p:sp>
      <p:sp>
        <p:nvSpPr>
          <p:cNvPr id="55299" name="矩形 2"/>
          <p:cNvSpPr>
            <a:spLocks noChangeArrowheads="1"/>
          </p:cNvSpPr>
          <p:nvPr/>
        </p:nvSpPr>
        <p:spPr bwMode="auto">
          <a:xfrm>
            <a:off x="214313" y="3214688"/>
            <a:ext cx="8643937" cy="3046412"/>
          </a:xfrm>
          <a:prstGeom prst="rect">
            <a:avLst/>
          </a:prstGeom>
          <a:noFill/>
          <a:ln w="9525">
            <a:noFill/>
            <a:miter lim="800000"/>
            <a:headEnd/>
            <a:tailEnd/>
          </a:ln>
        </p:spPr>
        <p:txBody>
          <a:bodyPr>
            <a:spAutoFit/>
          </a:bodyPr>
          <a:lstStyle/>
          <a:p>
            <a:r>
              <a:rPr lang="en-US" altLang="zh-CN"/>
              <a:t>&gt; summary(Mymode3)</a:t>
            </a:r>
          </a:p>
          <a:p>
            <a:r>
              <a:rPr lang="en-US" altLang="zh-CN"/>
              <a:t>            Df Sum Sq Mean Sq F value  Pr(&gt;F)   </a:t>
            </a:r>
          </a:p>
          <a:p>
            <a:r>
              <a:rPr lang="en-US" altLang="zh-CN"/>
              <a:t>A            2  14.52   7.262   5.844 0.01690 * </a:t>
            </a:r>
          </a:p>
          <a:p>
            <a:r>
              <a:rPr lang="en-US" altLang="zh-CN"/>
              <a:t>B            3  40.08  13.361  10.753 0.00102 **</a:t>
            </a:r>
          </a:p>
          <a:p>
            <a:r>
              <a:rPr lang="en-US" altLang="zh-CN"/>
              <a:t>A:B          6  22.16   3.694   2.973 0.05117 . </a:t>
            </a:r>
          </a:p>
          <a:p>
            <a:r>
              <a:rPr lang="en-US" altLang="zh-CN"/>
              <a:t>Residuals   12  14.91   1.243                   </a:t>
            </a:r>
          </a:p>
          <a:p>
            <a:r>
              <a:rPr lang="en-US" altLang="zh-CN"/>
              <a:t>---</a:t>
            </a:r>
          </a:p>
          <a:p>
            <a:r>
              <a:rPr lang="en-US" altLang="zh-CN"/>
              <a:t>Signif. codes:  0 ‘***’ 0.001 ‘**’ 0.01 ‘*’ 0.05 ‘.’ 0.1 ‘ ’ 1</a:t>
            </a:r>
          </a:p>
        </p:txBody>
      </p:sp>
      <p:sp>
        <p:nvSpPr>
          <p:cNvPr id="4" name="矩形 3"/>
          <p:cNvSpPr/>
          <p:nvPr/>
        </p:nvSpPr>
        <p:spPr>
          <a:xfrm>
            <a:off x="1763688" y="116632"/>
            <a:ext cx="3608680" cy="646331"/>
          </a:xfrm>
          <a:prstGeom prst="rect">
            <a:avLst/>
          </a:prstGeom>
        </p:spPr>
        <p:txBody>
          <a:bodyPr wrap="none">
            <a:spAutoFit/>
          </a:bodyPr>
          <a:lstStyle/>
          <a:p>
            <a:r>
              <a:rPr lang="zh-CN" altLang="en-US" sz="3600" dirty="0" smtClean="0">
                <a:solidFill>
                  <a:srgbClr val="FFFF00"/>
                </a:solidFill>
              </a:rPr>
              <a:t>例 </a:t>
            </a:r>
            <a:r>
              <a:rPr lang="en-US" altLang="zh-CN" sz="3600" dirty="0" smtClean="0">
                <a:solidFill>
                  <a:srgbClr val="FFFF00"/>
                </a:solidFill>
              </a:rPr>
              <a:t>5.8 R</a:t>
            </a:r>
            <a:r>
              <a:rPr lang="zh-CN" altLang="en-US" sz="3600" dirty="0" smtClean="0">
                <a:solidFill>
                  <a:srgbClr val="FFFF00"/>
                </a:solidFill>
              </a:rPr>
              <a:t>语言实现</a:t>
            </a:r>
            <a:endParaRPr lang="en-US" altLang="zh-CN" sz="3600" dirty="0">
              <a:solidFill>
                <a:srgbClr val="FFFF0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矩形 1"/>
          <p:cNvSpPr>
            <a:spLocks noChangeArrowheads="1"/>
          </p:cNvSpPr>
          <p:nvPr/>
        </p:nvSpPr>
        <p:spPr bwMode="auto">
          <a:xfrm>
            <a:off x="1857375" y="500063"/>
            <a:ext cx="3122613" cy="461962"/>
          </a:xfrm>
          <a:prstGeom prst="rect">
            <a:avLst/>
          </a:prstGeom>
          <a:noFill/>
          <a:ln w="9525">
            <a:noFill/>
            <a:miter lim="800000"/>
            <a:headEnd/>
            <a:tailEnd/>
          </a:ln>
        </p:spPr>
        <p:txBody>
          <a:bodyPr wrap="none">
            <a:spAutoFit/>
          </a:bodyPr>
          <a:lstStyle/>
          <a:p>
            <a:r>
              <a:rPr lang="en-US" altLang="zh-CN" dirty="0" err="1">
                <a:solidFill>
                  <a:srgbClr val="FFFF00"/>
                </a:solidFill>
              </a:rPr>
              <a:t>TukeyHSD</a:t>
            </a:r>
            <a:r>
              <a:rPr lang="en-US" altLang="zh-CN" dirty="0">
                <a:solidFill>
                  <a:srgbClr val="FFFF00"/>
                </a:solidFill>
              </a:rPr>
              <a:t>(Mymode3) </a:t>
            </a:r>
            <a:endParaRPr lang="zh-CN" altLang="en-US" dirty="0">
              <a:solidFill>
                <a:srgbClr val="FFFF00"/>
              </a:solidFill>
            </a:endParaRPr>
          </a:p>
        </p:txBody>
      </p:sp>
      <p:sp>
        <p:nvSpPr>
          <p:cNvPr id="56323" name="矩形 2"/>
          <p:cNvSpPr>
            <a:spLocks noChangeArrowheads="1"/>
          </p:cNvSpPr>
          <p:nvPr/>
        </p:nvSpPr>
        <p:spPr bwMode="auto">
          <a:xfrm>
            <a:off x="785813" y="1214438"/>
            <a:ext cx="6429375" cy="5016500"/>
          </a:xfrm>
          <a:prstGeom prst="rect">
            <a:avLst/>
          </a:prstGeom>
          <a:noFill/>
          <a:ln w="9525">
            <a:noFill/>
            <a:miter lim="800000"/>
            <a:headEnd/>
            <a:tailEnd/>
          </a:ln>
        </p:spPr>
        <p:txBody>
          <a:bodyPr>
            <a:spAutoFit/>
          </a:bodyPr>
          <a:lstStyle/>
          <a:p>
            <a:r>
              <a:rPr lang="en-US" altLang="zh-CN" sz="1600" dirty="0"/>
              <a:t>&gt; </a:t>
            </a:r>
            <a:r>
              <a:rPr lang="en-US" altLang="zh-CN" sz="1600" dirty="0" err="1"/>
              <a:t>TukeyHSD</a:t>
            </a:r>
            <a:r>
              <a:rPr lang="en-US" altLang="zh-CN" sz="1600" dirty="0"/>
              <a:t>(Mymode3) </a:t>
            </a:r>
          </a:p>
          <a:p>
            <a:r>
              <a:rPr lang="en-US" altLang="zh-CN" sz="1600" dirty="0"/>
              <a:t>  </a:t>
            </a:r>
            <a:r>
              <a:rPr lang="en-US" altLang="zh-CN" sz="1600" dirty="0" err="1"/>
              <a:t>Tukey</a:t>
            </a:r>
            <a:r>
              <a:rPr lang="en-US" altLang="zh-CN" sz="1600" dirty="0"/>
              <a:t> multiple comparisons of means</a:t>
            </a:r>
          </a:p>
          <a:p>
            <a:r>
              <a:rPr lang="en-US" altLang="zh-CN" sz="1600" dirty="0"/>
              <a:t>    95% family-wise confidence level</a:t>
            </a:r>
          </a:p>
          <a:p>
            <a:endParaRPr lang="en-US" altLang="zh-CN" sz="1600" dirty="0"/>
          </a:p>
          <a:p>
            <a:r>
              <a:rPr lang="en-US" altLang="zh-CN" sz="1600" dirty="0"/>
              <a:t>Fit: </a:t>
            </a:r>
            <a:r>
              <a:rPr lang="en-US" altLang="zh-CN" sz="1600" dirty="0" err="1"/>
              <a:t>aov</a:t>
            </a:r>
            <a:r>
              <a:rPr lang="en-US" altLang="zh-CN" sz="1600" dirty="0"/>
              <a:t>(formula = Y ~ A + B + A:B, data = mydata3)</a:t>
            </a:r>
          </a:p>
          <a:p>
            <a:endParaRPr lang="en-US" altLang="zh-CN" sz="1600" dirty="0"/>
          </a:p>
          <a:p>
            <a:r>
              <a:rPr lang="en-US" altLang="zh-CN" sz="1600" dirty="0"/>
              <a:t>$A</a:t>
            </a:r>
          </a:p>
          <a:p>
            <a:r>
              <a:rPr lang="en-US" altLang="zh-CN" sz="1600" dirty="0"/>
              <a:t>      diff     </a:t>
            </a:r>
            <a:r>
              <a:rPr lang="en-US" altLang="zh-CN" sz="1600" dirty="0" err="1"/>
              <a:t>lwr</a:t>
            </a:r>
            <a:r>
              <a:rPr lang="en-US" altLang="zh-CN" sz="1600" dirty="0"/>
              <a:t>        </a:t>
            </a:r>
            <a:r>
              <a:rPr lang="en-US" altLang="zh-CN" sz="1600" dirty="0" err="1"/>
              <a:t>upr</a:t>
            </a:r>
            <a:r>
              <a:rPr lang="en-US" altLang="zh-CN" sz="1600" dirty="0"/>
              <a:t>     p </a:t>
            </a:r>
            <a:r>
              <a:rPr lang="en-US" altLang="zh-CN" sz="1600" dirty="0" err="1"/>
              <a:t>adj</a:t>
            </a:r>
            <a:endParaRPr lang="en-US" altLang="zh-CN" sz="1600" dirty="0"/>
          </a:p>
          <a:p>
            <a:r>
              <a:rPr lang="en-US" altLang="zh-CN" sz="1600" dirty="0"/>
              <a:t>2-1 -0.825 -2.3119  0.6619002 0.3341257</a:t>
            </a:r>
          </a:p>
          <a:p>
            <a:r>
              <a:rPr lang="en-US" altLang="zh-CN" sz="1600" dirty="0"/>
              <a:t>3-1 -1.900 -3.3869 -0.4130998 0.0133009</a:t>
            </a:r>
          </a:p>
          <a:p>
            <a:r>
              <a:rPr lang="en-US" altLang="zh-CN" sz="1600" dirty="0"/>
              <a:t>3-2 -1.075 -2.5619  0.4119002 0.1730248</a:t>
            </a:r>
          </a:p>
          <a:p>
            <a:endParaRPr lang="en-US" altLang="zh-CN" sz="1600" dirty="0"/>
          </a:p>
          <a:p>
            <a:r>
              <a:rPr lang="en-US" altLang="zh-CN" sz="1600" dirty="0"/>
              <a:t>$B</a:t>
            </a:r>
          </a:p>
          <a:p>
            <a:r>
              <a:rPr lang="en-US" altLang="zh-CN" sz="1600" dirty="0"/>
              <a:t>         diff       </a:t>
            </a:r>
            <a:r>
              <a:rPr lang="en-US" altLang="zh-CN" sz="1600" dirty="0" err="1"/>
              <a:t>lwr</a:t>
            </a:r>
            <a:r>
              <a:rPr lang="en-US" altLang="zh-CN" sz="1600" dirty="0"/>
              <a:t>        </a:t>
            </a:r>
            <a:r>
              <a:rPr lang="en-US" altLang="zh-CN" sz="1600" dirty="0" err="1"/>
              <a:t>upr</a:t>
            </a:r>
            <a:r>
              <a:rPr lang="en-US" altLang="zh-CN" sz="1600" dirty="0"/>
              <a:t>     p </a:t>
            </a:r>
            <a:r>
              <a:rPr lang="en-US" altLang="zh-CN" sz="1600" dirty="0" err="1"/>
              <a:t>adj</a:t>
            </a:r>
            <a:endParaRPr lang="en-US" altLang="zh-CN" sz="1600" dirty="0"/>
          </a:p>
          <a:p>
            <a:r>
              <a:rPr lang="en-US" altLang="zh-CN" sz="1600" dirty="0"/>
              <a:t>2-1 -1.750000 -3.660660  0.1606595 0.0766206</a:t>
            </a:r>
          </a:p>
          <a:p>
            <a:r>
              <a:rPr lang="en-US" altLang="zh-CN" sz="1600" dirty="0"/>
              <a:t>3-1 -3.216667 -5.127326 -1.3060071 0.0015240</a:t>
            </a:r>
          </a:p>
          <a:p>
            <a:r>
              <a:rPr lang="en-US" altLang="zh-CN" sz="1600" dirty="0"/>
              <a:t>4-1 -3.066667 -4.977326 -1.1560071 0.0022409</a:t>
            </a:r>
          </a:p>
          <a:p>
            <a:r>
              <a:rPr lang="en-US" altLang="zh-CN" sz="1600" dirty="0"/>
              <a:t>3-2 -1.466667 -3.377326  0.4439929 0.1576878</a:t>
            </a:r>
          </a:p>
          <a:p>
            <a:r>
              <a:rPr lang="en-US" altLang="zh-CN" sz="1600" dirty="0"/>
              <a:t>4-2 -1.316667 -3.227326  0.5939929 0.2253740</a:t>
            </a:r>
          </a:p>
          <a:p>
            <a:r>
              <a:rPr lang="en-US" altLang="zh-CN" sz="1600" dirty="0"/>
              <a:t>4-3  0.150000 -1.760660  2.0606595 0.9952953</a:t>
            </a:r>
            <a:endParaRPr lang="zh-CN" altLang="en-US" sz="16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304800" y="228600"/>
            <a:ext cx="7696200" cy="304800"/>
          </a:xfrm>
        </p:spPr>
        <p:txBody>
          <a:bodyPr/>
          <a:lstStyle/>
          <a:p>
            <a:pPr algn="just"/>
            <a:r>
              <a:rPr lang="en-US" altLang="zh-CN" sz="2000" b="1" smtClean="0">
                <a:solidFill>
                  <a:schemeClr val="tx1"/>
                </a:solidFill>
              </a:rPr>
              <a:t>5.3.4  </a:t>
            </a:r>
            <a:r>
              <a:rPr lang="zh-CN" altLang="en-US" sz="2000" b="1" smtClean="0">
                <a:solidFill>
                  <a:schemeClr val="tx1"/>
                </a:solidFill>
              </a:rPr>
              <a:t>因素间的交互效应</a:t>
            </a:r>
            <a:endParaRPr lang="zh-CN" altLang="en-US" sz="2000" smtClean="0">
              <a:solidFill>
                <a:schemeClr val="tx1"/>
              </a:solidFill>
            </a:endParaRPr>
          </a:p>
        </p:txBody>
      </p:sp>
      <p:sp>
        <p:nvSpPr>
          <p:cNvPr id="13316" name="Text Box 4"/>
          <p:cNvSpPr txBox="1">
            <a:spLocks noChangeArrowheads="1"/>
          </p:cNvSpPr>
          <p:nvPr/>
        </p:nvSpPr>
        <p:spPr bwMode="auto">
          <a:xfrm>
            <a:off x="228600" y="533400"/>
            <a:ext cx="8610600" cy="1768475"/>
          </a:xfrm>
          <a:prstGeom prst="rect">
            <a:avLst/>
          </a:prstGeom>
          <a:noFill/>
          <a:ln w="9525">
            <a:noFill/>
            <a:miter lim="800000"/>
            <a:headEnd/>
            <a:tailEnd/>
          </a:ln>
        </p:spPr>
        <p:txBody>
          <a:bodyPr>
            <a:spAutoFit/>
          </a:bodyPr>
          <a:lstStyle/>
          <a:p>
            <a:pPr>
              <a:spcBef>
                <a:spcPct val="50000"/>
              </a:spcBef>
            </a:pPr>
            <a:r>
              <a:rPr lang="zh-CN" altLang="en-US" sz="2000"/>
              <a:t>因素间的交互作用：是它们的水平相互搭配而产生的额外效果，搭配不同，交互作用大小就不同。 </a:t>
            </a:r>
          </a:p>
          <a:p>
            <a:pPr algn="just">
              <a:spcBef>
                <a:spcPct val="50000"/>
              </a:spcBef>
            </a:pPr>
            <a:r>
              <a:rPr lang="zh-CN" altLang="en-US" sz="2000"/>
              <a:t>如果两因素实际存在较大的交互作用，而试验又无重复，则进行方差分析时就无法把交互作用与试验误差分离开来，造成误差平方和增大，加大犯</a:t>
            </a:r>
            <a:r>
              <a:rPr lang="en-US" altLang="zh-CN" sz="2000"/>
              <a:t>Ⅱ</a:t>
            </a:r>
            <a:r>
              <a:rPr lang="zh-CN" altLang="en-US" sz="2000"/>
              <a:t>型错误的概率，可能造成决策上的失误。</a:t>
            </a:r>
          </a:p>
        </p:txBody>
      </p:sp>
      <p:grpSp>
        <p:nvGrpSpPr>
          <p:cNvPr id="2" name="Group 7"/>
          <p:cNvGrpSpPr>
            <a:grpSpLocks/>
          </p:cNvGrpSpPr>
          <p:nvPr/>
        </p:nvGrpSpPr>
        <p:grpSpPr bwMode="auto">
          <a:xfrm>
            <a:off x="457200" y="2743200"/>
            <a:ext cx="8229600" cy="3597275"/>
            <a:chOff x="288" y="1728"/>
            <a:chExt cx="5184" cy="2266"/>
          </a:xfrm>
        </p:grpSpPr>
        <p:sp>
          <p:nvSpPr>
            <p:cNvPr id="13318" name="Text Box 5"/>
            <p:cNvSpPr txBox="1">
              <a:spLocks noChangeArrowheads="1"/>
            </p:cNvSpPr>
            <p:nvPr/>
          </p:nvSpPr>
          <p:spPr bwMode="auto">
            <a:xfrm>
              <a:off x="288" y="1728"/>
              <a:ext cx="5184" cy="2266"/>
            </a:xfrm>
            <a:prstGeom prst="rect">
              <a:avLst/>
            </a:prstGeom>
            <a:noFill/>
            <a:ln w="9525">
              <a:noFill/>
              <a:miter lim="800000"/>
              <a:headEnd/>
              <a:tailEnd/>
            </a:ln>
          </p:spPr>
          <p:txBody>
            <a:bodyPr>
              <a:spAutoFit/>
            </a:bodyPr>
            <a:lstStyle/>
            <a:p>
              <a:pPr algn="just">
                <a:spcBef>
                  <a:spcPct val="50000"/>
                </a:spcBef>
              </a:pPr>
              <a:r>
                <a:rPr lang="zh-CN" altLang="en-US" sz="2000"/>
                <a:t>在进行</a:t>
              </a:r>
              <a:r>
                <a:rPr lang="en-US" altLang="zh-CN" sz="2000" i="1"/>
                <a:t>F</a:t>
              </a:r>
              <a:r>
                <a:rPr lang="zh-CN" altLang="en-US" sz="2000"/>
                <a:t>测验时，首先测验交互作用，以判断它是否存在。</a:t>
              </a:r>
            </a:p>
            <a:p>
              <a:pPr algn="just">
                <a:spcBef>
                  <a:spcPct val="50000"/>
                </a:spcBef>
              </a:pPr>
              <a:r>
                <a:rPr lang="zh-CN" altLang="en-US" sz="2000"/>
                <a:t>若交互作用显著，则进一步考察一个因素在其它因素的不同水平上对性状的影响。</a:t>
              </a:r>
            </a:p>
            <a:p>
              <a:pPr algn="just">
                <a:spcBef>
                  <a:spcPct val="50000"/>
                </a:spcBef>
              </a:pPr>
              <a:r>
                <a:rPr lang="zh-CN" altLang="en-US" sz="2000"/>
                <a:t>若交互作用不显著，表明</a:t>
              </a:r>
              <a:r>
                <a:rPr lang="en-US" altLang="zh-CN" sz="2000" i="1"/>
                <a:t>SS</a:t>
              </a:r>
              <a:r>
                <a:rPr lang="en-US" altLang="zh-CN" sz="2000" i="1" baseline="-30000"/>
                <a:t>AB</a:t>
              </a:r>
              <a:r>
                <a:rPr lang="zh-CN" altLang="en-US" sz="2000"/>
                <a:t>是误差造成的变异量，因而在进行主效应的测验时，可把</a:t>
              </a:r>
              <a:r>
                <a:rPr lang="en-US" altLang="zh-CN" sz="2000" i="1"/>
                <a:t>SS</a:t>
              </a:r>
              <a:r>
                <a:rPr lang="en-US" altLang="zh-CN" sz="2000" i="1" baseline="-30000"/>
                <a:t>AB</a:t>
              </a:r>
              <a:r>
                <a:rPr lang="zh-CN" altLang="en-US" sz="2000"/>
                <a:t>合并到误差平方和</a:t>
              </a:r>
              <a:r>
                <a:rPr lang="en-US" altLang="zh-CN" sz="2000" i="1"/>
                <a:t>SS</a:t>
              </a:r>
              <a:r>
                <a:rPr lang="en-US" altLang="zh-CN" sz="2000" i="1" baseline="-30000"/>
                <a:t>e</a:t>
              </a:r>
              <a:r>
                <a:rPr lang="zh-CN" altLang="en-US" sz="2000"/>
                <a:t>中去，同时自由度也作相应的合并，然后构造一个新的误差均方即：</a:t>
              </a:r>
            </a:p>
            <a:p>
              <a:pPr algn="just">
                <a:spcBef>
                  <a:spcPct val="50000"/>
                </a:spcBef>
              </a:pPr>
              <a:endParaRPr lang="zh-CN" altLang="en-US" sz="2000"/>
            </a:p>
            <a:p>
              <a:pPr algn="just">
                <a:spcBef>
                  <a:spcPct val="50000"/>
                </a:spcBef>
              </a:pPr>
              <a:endParaRPr lang="zh-CN" altLang="en-US" sz="2000">
                <a:latin typeface="宋体" pitchFamily="2" charset="-122"/>
              </a:endParaRPr>
            </a:p>
            <a:p>
              <a:pPr algn="just">
                <a:spcBef>
                  <a:spcPct val="50000"/>
                </a:spcBef>
              </a:pPr>
              <a:r>
                <a:rPr lang="zh-CN" altLang="en-US" sz="2000">
                  <a:latin typeface="宋体" pitchFamily="2" charset="-122"/>
                </a:rPr>
                <a:t>再用</a:t>
              </a:r>
              <a:r>
                <a:rPr lang="en-US" altLang="zh-CN" sz="2000" i="1"/>
                <a:t>MS</a:t>
              </a:r>
              <a:r>
                <a:rPr lang="en-US" altLang="zh-CN" sz="2000" i="1" baseline="-30000"/>
                <a:t>e</a:t>
              </a:r>
              <a:r>
                <a:rPr lang="en-US" altLang="zh-CN" sz="2000"/>
                <a:t>′</a:t>
              </a:r>
              <a:r>
                <a:rPr lang="zh-CN" altLang="en-US" sz="2000">
                  <a:latin typeface="宋体" pitchFamily="2" charset="-122"/>
                </a:rPr>
                <a:t>代替</a:t>
              </a:r>
              <a:r>
                <a:rPr lang="en-US" altLang="zh-CN" sz="2000" i="1"/>
                <a:t>MS</a:t>
              </a:r>
              <a:r>
                <a:rPr lang="en-US" altLang="zh-CN" sz="2000" i="1" baseline="-30000"/>
                <a:t>e</a:t>
              </a:r>
              <a:r>
                <a:rPr lang="zh-CN" altLang="en-US" sz="2000">
                  <a:latin typeface="宋体" pitchFamily="2" charset="-122"/>
                </a:rPr>
                <a:t>构造成</a:t>
              </a:r>
              <a:r>
                <a:rPr lang="en-US" altLang="zh-CN" sz="2000" i="1">
                  <a:latin typeface="宋体" pitchFamily="2" charset="-122"/>
                </a:rPr>
                <a:t>F</a:t>
              </a:r>
              <a:r>
                <a:rPr lang="zh-CN" altLang="en-US" sz="2000">
                  <a:latin typeface="宋体" pitchFamily="2" charset="-122"/>
                </a:rPr>
                <a:t>统计量，进行差异显著性测验。</a:t>
              </a:r>
            </a:p>
          </p:txBody>
        </p:sp>
        <p:graphicFrame>
          <p:nvGraphicFramePr>
            <p:cNvPr id="13314" name="Object 2"/>
            <p:cNvGraphicFramePr>
              <a:graphicFrameLocks noChangeAspect="1"/>
            </p:cNvGraphicFramePr>
            <p:nvPr/>
          </p:nvGraphicFramePr>
          <p:xfrm>
            <a:off x="1584" y="3216"/>
            <a:ext cx="2640" cy="303"/>
          </p:xfrm>
          <a:graphic>
            <a:graphicData uri="http://schemas.openxmlformats.org/presentationml/2006/ole">
              <p:oleObj spid="_x0000_s13314" name="Equation" r:id="rId4" imgW="1993680" imgH="228600" progId="">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04800" y="381000"/>
            <a:ext cx="7772400" cy="533400"/>
          </a:xfrm>
        </p:spPr>
        <p:txBody>
          <a:bodyPr/>
          <a:lstStyle/>
          <a:p>
            <a:pPr algn="l" eaLnBrk="1" hangingPunct="1"/>
            <a:r>
              <a:rPr lang="en-US" altLang="zh-CN" sz="2000" b="1" smtClean="0">
                <a:solidFill>
                  <a:schemeClr val="tx1"/>
                </a:solidFill>
              </a:rPr>
              <a:t>5.4  </a:t>
            </a:r>
            <a:r>
              <a:rPr lang="zh-CN" altLang="en-US" sz="2000" b="1" smtClean="0">
                <a:solidFill>
                  <a:schemeClr val="tx1"/>
                </a:solidFill>
              </a:rPr>
              <a:t>系统分组资料的方差分析</a:t>
            </a:r>
            <a:r>
              <a:rPr lang="zh-CN" altLang="en-US" sz="2000" smtClean="0">
                <a:solidFill>
                  <a:schemeClr val="tx1"/>
                </a:solidFill>
              </a:rPr>
              <a:t/>
            </a:r>
            <a:br>
              <a:rPr lang="zh-CN" altLang="en-US" sz="2000" smtClean="0">
                <a:solidFill>
                  <a:schemeClr val="tx1"/>
                </a:solidFill>
              </a:rPr>
            </a:br>
            <a:r>
              <a:rPr lang="en-US" altLang="zh-CN" sz="2000" b="1" smtClean="0">
                <a:solidFill>
                  <a:schemeClr val="tx1"/>
                </a:solidFill>
              </a:rPr>
              <a:t>5.4.1  </a:t>
            </a:r>
            <a:r>
              <a:rPr lang="zh-CN" altLang="en-US" sz="2000" b="1" smtClean="0">
                <a:solidFill>
                  <a:schemeClr val="tx1"/>
                </a:solidFill>
                <a:latin typeface="宋体" pitchFamily="2" charset="-122"/>
              </a:rPr>
              <a:t>系统分组的设计</a:t>
            </a:r>
            <a:r>
              <a:rPr lang="zh-CN" altLang="en-US" sz="2000" smtClean="0">
                <a:solidFill>
                  <a:schemeClr val="tx1"/>
                </a:solidFill>
              </a:rPr>
              <a:t> </a:t>
            </a:r>
          </a:p>
        </p:txBody>
      </p:sp>
      <p:sp>
        <p:nvSpPr>
          <p:cNvPr id="57347" name="Text Box 4"/>
          <p:cNvSpPr txBox="1">
            <a:spLocks noChangeArrowheads="1"/>
          </p:cNvSpPr>
          <p:nvPr/>
        </p:nvSpPr>
        <p:spPr bwMode="auto">
          <a:xfrm>
            <a:off x="304800" y="990600"/>
            <a:ext cx="8839200" cy="1066800"/>
          </a:xfrm>
          <a:prstGeom prst="rect">
            <a:avLst/>
          </a:prstGeom>
          <a:noFill/>
          <a:ln w="9525">
            <a:noFill/>
            <a:miter lim="800000"/>
            <a:headEnd/>
            <a:tailEnd/>
          </a:ln>
        </p:spPr>
        <p:txBody>
          <a:bodyPr>
            <a:spAutoFit/>
          </a:bodyPr>
          <a:lstStyle/>
          <a:p>
            <a:pPr>
              <a:spcBef>
                <a:spcPct val="10000"/>
              </a:spcBef>
            </a:pPr>
            <a:r>
              <a:rPr lang="zh-CN" altLang="en-US" sz="2000">
                <a:latin typeface="宋体" pitchFamily="2" charset="-122"/>
              </a:rPr>
              <a:t>按照下面分组方式进行的试验，称为两因素系统分组的试验</a:t>
            </a:r>
          </a:p>
          <a:p>
            <a:pPr>
              <a:spcBef>
                <a:spcPct val="10000"/>
              </a:spcBef>
            </a:pPr>
            <a:r>
              <a:rPr lang="zh-CN" altLang="en-US" sz="2000">
                <a:latin typeface="宋体" pitchFamily="2" charset="-122"/>
              </a:rPr>
              <a:t>   </a:t>
            </a:r>
            <a:r>
              <a:rPr lang="en-US" altLang="zh-CN" sz="2000">
                <a:latin typeface="宋体" pitchFamily="2" charset="-122"/>
              </a:rPr>
              <a:t>1</a:t>
            </a:r>
            <a:r>
              <a:rPr lang="zh-CN" altLang="en-US" sz="2000">
                <a:latin typeface="宋体" pitchFamily="2" charset="-122"/>
              </a:rPr>
              <a:t>、将</a:t>
            </a:r>
            <a:r>
              <a:rPr lang="en-US" altLang="zh-CN" sz="2000" i="1"/>
              <a:t>A</a:t>
            </a:r>
            <a:r>
              <a:rPr lang="zh-CN" altLang="en-US" sz="2000">
                <a:latin typeface="宋体" pitchFamily="2" charset="-122"/>
              </a:rPr>
              <a:t>因素分成个水平</a:t>
            </a:r>
            <a:r>
              <a:rPr lang="en-US" altLang="zh-CN" sz="2000" i="1"/>
              <a:t>A</a:t>
            </a:r>
            <a:r>
              <a:rPr lang="en-US" altLang="zh-CN" sz="2000" i="1" baseline="-30000"/>
              <a:t>1</a:t>
            </a:r>
            <a:r>
              <a:rPr lang="zh-CN" altLang="en-US" sz="2000" i="1">
                <a:latin typeface="宋体" pitchFamily="2" charset="-122"/>
              </a:rPr>
              <a:t>，</a:t>
            </a:r>
            <a:r>
              <a:rPr lang="en-US" altLang="zh-CN" sz="2000" i="1"/>
              <a:t>A</a:t>
            </a:r>
            <a:r>
              <a:rPr lang="en-US" altLang="zh-CN" sz="2000" i="1" baseline="-30000"/>
              <a:t>2</a:t>
            </a:r>
            <a:r>
              <a:rPr lang="zh-CN" altLang="en-US" sz="2000" i="1">
                <a:latin typeface="宋体" pitchFamily="2" charset="-122"/>
              </a:rPr>
              <a:t>，</a:t>
            </a:r>
            <a:r>
              <a:rPr lang="en-US" altLang="zh-CN" sz="2000" i="1"/>
              <a:t>…</a:t>
            </a:r>
            <a:r>
              <a:rPr lang="zh-CN" altLang="en-US" sz="2000" i="1">
                <a:latin typeface="宋体" pitchFamily="2" charset="-122"/>
              </a:rPr>
              <a:t>，</a:t>
            </a:r>
            <a:r>
              <a:rPr lang="en-US" altLang="zh-CN" sz="2000" i="1"/>
              <a:t>A</a:t>
            </a:r>
            <a:r>
              <a:rPr lang="en-US" altLang="zh-CN" sz="2000" i="1" baseline="-30000"/>
              <a:t>l</a:t>
            </a:r>
            <a:r>
              <a:rPr lang="zh-CN" altLang="en-US" sz="2000" i="1">
                <a:latin typeface="宋体" pitchFamily="2" charset="-122"/>
              </a:rPr>
              <a:t>，</a:t>
            </a:r>
          </a:p>
          <a:p>
            <a:pPr>
              <a:spcBef>
                <a:spcPct val="10000"/>
              </a:spcBef>
            </a:pPr>
            <a:r>
              <a:rPr lang="zh-CN" altLang="en-US" sz="2000">
                <a:latin typeface="宋体" pitchFamily="2" charset="-122"/>
              </a:rPr>
              <a:t>   </a:t>
            </a:r>
            <a:r>
              <a:rPr lang="en-US" altLang="zh-CN" sz="2000">
                <a:latin typeface="宋体" pitchFamily="2" charset="-122"/>
              </a:rPr>
              <a:t>2</a:t>
            </a:r>
            <a:r>
              <a:rPr lang="zh-CN" altLang="en-US" sz="2000">
                <a:latin typeface="宋体" pitchFamily="2" charset="-122"/>
              </a:rPr>
              <a:t>、在水平</a:t>
            </a:r>
            <a:r>
              <a:rPr lang="en-US" altLang="zh-CN" sz="2000" i="1"/>
              <a:t>A</a:t>
            </a:r>
            <a:r>
              <a:rPr lang="en-US" altLang="zh-CN" sz="2000" i="1" baseline="-30000"/>
              <a:t>i</a:t>
            </a:r>
            <a:r>
              <a:rPr lang="zh-CN" altLang="en-US" sz="2000">
                <a:latin typeface="宋体" pitchFamily="2" charset="-122"/>
              </a:rPr>
              <a:t>下安排</a:t>
            </a:r>
            <a:r>
              <a:rPr lang="en-US" altLang="zh-CN" sz="2000" i="1"/>
              <a:t>B</a:t>
            </a:r>
            <a:r>
              <a:rPr lang="zh-CN" altLang="en-US" sz="2000">
                <a:latin typeface="宋体" pitchFamily="2" charset="-122"/>
              </a:rPr>
              <a:t>因素的</a:t>
            </a:r>
            <a:r>
              <a:rPr lang="en-US" altLang="zh-CN" sz="2000" i="1"/>
              <a:t>m</a:t>
            </a:r>
            <a:r>
              <a:rPr lang="en-US" altLang="zh-CN" sz="2000" i="1" baseline="-30000"/>
              <a:t>i</a:t>
            </a:r>
            <a:r>
              <a:rPr lang="zh-CN" altLang="en-US" sz="2000">
                <a:latin typeface="宋体" pitchFamily="2" charset="-122"/>
              </a:rPr>
              <a:t>个水平</a:t>
            </a:r>
            <a:r>
              <a:rPr lang="en-US" altLang="zh-CN" sz="2000" i="1"/>
              <a:t>B</a:t>
            </a:r>
            <a:r>
              <a:rPr lang="en-US" altLang="zh-CN" sz="2000" i="1" baseline="-30000"/>
              <a:t>1</a:t>
            </a:r>
            <a:r>
              <a:rPr lang="zh-CN" altLang="en-US" sz="2000" i="1">
                <a:latin typeface="宋体" pitchFamily="2" charset="-122"/>
              </a:rPr>
              <a:t>，</a:t>
            </a:r>
            <a:r>
              <a:rPr lang="en-US" altLang="zh-CN" sz="2000" i="1"/>
              <a:t>B</a:t>
            </a:r>
            <a:r>
              <a:rPr lang="en-US" altLang="zh-CN" sz="2000" i="1" baseline="-30000"/>
              <a:t>2</a:t>
            </a:r>
            <a:r>
              <a:rPr lang="zh-CN" altLang="en-US" sz="2000" i="1">
                <a:latin typeface="宋体" pitchFamily="2" charset="-122"/>
              </a:rPr>
              <a:t>，</a:t>
            </a:r>
            <a:r>
              <a:rPr lang="en-US" altLang="zh-CN" sz="2000" i="1"/>
              <a:t>…</a:t>
            </a:r>
            <a:r>
              <a:rPr lang="zh-CN" altLang="en-US" sz="2000" i="1">
                <a:latin typeface="宋体" pitchFamily="2" charset="-122"/>
              </a:rPr>
              <a:t>，</a:t>
            </a:r>
            <a:r>
              <a:rPr lang="en-US" altLang="zh-CN" sz="2000" i="1"/>
              <a:t>Bm</a:t>
            </a:r>
            <a:r>
              <a:rPr lang="en-US" altLang="zh-CN" sz="2000" i="1" baseline="-30000"/>
              <a:t>i</a:t>
            </a:r>
            <a:r>
              <a:rPr lang="zh-CN" altLang="en-US" sz="2000">
                <a:latin typeface="宋体" pitchFamily="2" charset="-122"/>
              </a:rPr>
              <a:t>。</a:t>
            </a:r>
          </a:p>
        </p:txBody>
      </p:sp>
      <p:sp>
        <p:nvSpPr>
          <p:cNvPr id="47110" name="Rectangle 6"/>
          <p:cNvSpPr>
            <a:spLocks noChangeArrowheads="1"/>
          </p:cNvSpPr>
          <p:nvPr/>
        </p:nvSpPr>
        <p:spPr bwMode="auto">
          <a:xfrm>
            <a:off x="304800" y="3565525"/>
            <a:ext cx="8839200" cy="3292475"/>
          </a:xfrm>
          <a:prstGeom prst="rect">
            <a:avLst/>
          </a:prstGeom>
          <a:noFill/>
          <a:ln w="9525">
            <a:noFill/>
            <a:miter lim="800000"/>
            <a:headEnd/>
            <a:tailEnd/>
          </a:ln>
          <a:effectLst/>
        </p:spPr>
        <p:txBody>
          <a:bodyPr>
            <a:spAutoFit/>
          </a:bodyPr>
          <a:lstStyle/>
          <a:p>
            <a:pPr>
              <a:spcBef>
                <a:spcPct val="50000"/>
              </a:spcBef>
              <a:defRPr/>
            </a:pPr>
            <a:r>
              <a:rPr lang="zh-CN" altLang="en-US" sz="2000" b="1">
                <a:solidFill>
                  <a:schemeClr val="tx2"/>
                </a:solidFill>
                <a:effectLst>
                  <a:outerShdw blurRad="38100" dist="38100" dir="2700000" algn="tl">
                    <a:srgbClr val="000000"/>
                  </a:outerShdw>
                </a:effectLst>
                <a:latin typeface="宋体" pitchFamily="2" charset="-122"/>
              </a:rPr>
              <a:t>注意：</a:t>
            </a:r>
          </a:p>
          <a:p>
            <a:pPr>
              <a:spcBef>
                <a:spcPct val="50000"/>
              </a:spcBef>
              <a:defRPr/>
            </a:pPr>
            <a:r>
              <a:rPr lang="zh-CN" altLang="en-US" sz="2000">
                <a:latin typeface="宋体" pitchFamily="2" charset="-122"/>
              </a:rPr>
              <a:t>   </a:t>
            </a:r>
            <a:r>
              <a:rPr lang="en-US" altLang="zh-CN" sz="2000">
                <a:latin typeface="宋体" pitchFamily="2" charset="-122"/>
              </a:rPr>
              <a:t>1</a:t>
            </a:r>
            <a:r>
              <a:rPr lang="zh-CN" altLang="en-US" sz="2000">
                <a:latin typeface="宋体" pitchFamily="2" charset="-122"/>
              </a:rPr>
              <a:t>、</a:t>
            </a:r>
            <a:r>
              <a:rPr lang="zh-CN" altLang="en-US" sz="2000"/>
              <a:t> </a:t>
            </a:r>
            <a:r>
              <a:rPr lang="en-US" altLang="zh-CN" sz="2000" i="1"/>
              <a:t>A</a:t>
            </a:r>
            <a:r>
              <a:rPr lang="zh-CN" altLang="en-US" sz="2000" i="1">
                <a:latin typeface="宋体" pitchFamily="2" charset="-122"/>
              </a:rPr>
              <a:t>、</a:t>
            </a:r>
            <a:r>
              <a:rPr lang="en-US" altLang="zh-CN" sz="2000" i="1"/>
              <a:t>B</a:t>
            </a:r>
            <a:r>
              <a:rPr lang="zh-CN" altLang="en-US" sz="2000">
                <a:latin typeface="宋体" pitchFamily="2" charset="-122"/>
              </a:rPr>
              <a:t>处于不平等地位</a:t>
            </a:r>
            <a:r>
              <a:rPr lang="en-US" altLang="zh-CN" sz="2000"/>
              <a:t>, </a:t>
            </a:r>
            <a:r>
              <a:rPr lang="zh-CN" altLang="en-US" sz="2000">
                <a:latin typeface="宋体" pitchFamily="2" charset="-122"/>
              </a:rPr>
              <a:t>是先安排</a:t>
            </a:r>
            <a:r>
              <a:rPr lang="en-US" altLang="zh-CN" sz="2000" i="1"/>
              <a:t>A</a:t>
            </a:r>
            <a:r>
              <a:rPr lang="zh-CN" altLang="en-US" sz="2000">
                <a:latin typeface="宋体" pitchFamily="2" charset="-122"/>
              </a:rPr>
              <a:t>，再在</a:t>
            </a:r>
            <a:r>
              <a:rPr lang="en-US" altLang="zh-CN" sz="2000" i="1"/>
              <a:t>A</a:t>
            </a:r>
            <a:r>
              <a:rPr lang="zh-CN" altLang="en-US" sz="2000">
                <a:latin typeface="宋体" pitchFamily="2" charset="-122"/>
              </a:rPr>
              <a:t>的各水平下安排</a:t>
            </a:r>
            <a:r>
              <a:rPr lang="en-US" altLang="zh-CN" sz="2000" i="1"/>
              <a:t>B</a:t>
            </a:r>
            <a:endParaRPr lang="en-US" altLang="zh-CN" sz="2000">
              <a:latin typeface="宋体" pitchFamily="2" charset="-122"/>
            </a:endParaRPr>
          </a:p>
          <a:p>
            <a:pPr>
              <a:spcBef>
                <a:spcPct val="50000"/>
              </a:spcBef>
              <a:defRPr/>
            </a:pPr>
            <a:r>
              <a:rPr lang="en-US" altLang="zh-CN" sz="2000">
                <a:latin typeface="宋体" pitchFamily="2" charset="-122"/>
              </a:rPr>
              <a:t>   2</a:t>
            </a:r>
            <a:r>
              <a:rPr lang="zh-CN" altLang="en-US" sz="2000">
                <a:latin typeface="宋体" pitchFamily="2" charset="-122"/>
              </a:rPr>
              <a:t>、先安排的因素称为</a:t>
            </a:r>
            <a:r>
              <a:rPr lang="zh-CN" altLang="en-US" sz="2000" b="1">
                <a:solidFill>
                  <a:schemeClr val="tx2"/>
                </a:solidFill>
                <a:effectLst>
                  <a:outerShdw blurRad="38100" dist="38100" dir="2700000" algn="tl">
                    <a:srgbClr val="000000"/>
                  </a:outerShdw>
                </a:effectLst>
                <a:latin typeface="宋体" pitchFamily="2" charset="-122"/>
              </a:rPr>
              <a:t>主要因素</a:t>
            </a:r>
            <a:r>
              <a:rPr lang="zh-CN" altLang="en-US" sz="2000">
                <a:latin typeface="宋体" pitchFamily="2" charset="-122"/>
              </a:rPr>
              <a:t>或一级因素，把</a:t>
            </a:r>
            <a:r>
              <a:rPr lang="en-US" altLang="zh-CN" sz="2000" i="1"/>
              <a:t>A</a:t>
            </a:r>
            <a:r>
              <a:rPr lang="en-US" altLang="zh-CN" sz="2000" i="1" baseline="-30000"/>
              <a:t>i</a:t>
            </a:r>
            <a:r>
              <a:rPr lang="zh-CN" altLang="en-US" sz="2000">
                <a:latin typeface="宋体" pitchFamily="2" charset="-122"/>
              </a:rPr>
              <a:t>下的样本称为一级样本。</a:t>
            </a:r>
          </a:p>
          <a:p>
            <a:pPr>
              <a:spcBef>
                <a:spcPct val="50000"/>
              </a:spcBef>
              <a:defRPr/>
            </a:pPr>
            <a:r>
              <a:rPr lang="zh-CN" altLang="en-US" sz="2000">
                <a:latin typeface="宋体" pitchFamily="2" charset="-122"/>
              </a:rPr>
              <a:t>   </a:t>
            </a:r>
            <a:r>
              <a:rPr lang="en-US" altLang="zh-CN" sz="2000">
                <a:latin typeface="宋体" pitchFamily="2" charset="-122"/>
              </a:rPr>
              <a:t>3</a:t>
            </a:r>
            <a:r>
              <a:rPr lang="zh-CN" altLang="en-US" sz="2000">
                <a:latin typeface="宋体" pitchFamily="2" charset="-122"/>
              </a:rPr>
              <a:t>、后安排的因素称为</a:t>
            </a:r>
            <a:r>
              <a:rPr lang="zh-CN" altLang="en-US" sz="2000" b="1">
                <a:solidFill>
                  <a:schemeClr val="tx2"/>
                </a:solidFill>
                <a:effectLst>
                  <a:outerShdw blurRad="38100" dist="38100" dir="2700000" algn="tl">
                    <a:srgbClr val="000000"/>
                  </a:outerShdw>
                </a:effectLst>
                <a:latin typeface="宋体" pitchFamily="2" charset="-122"/>
              </a:rPr>
              <a:t>次要因素</a:t>
            </a:r>
            <a:r>
              <a:rPr lang="zh-CN" altLang="en-US" sz="2000">
                <a:latin typeface="宋体" pitchFamily="2" charset="-122"/>
              </a:rPr>
              <a:t>或二级因素，</a:t>
            </a:r>
            <a:r>
              <a:rPr lang="en-US" altLang="zh-CN" sz="2000" i="1"/>
              <a:t>A</a:t>
            </a:r>
            <a:r>
              <a:rPr lang="en-US" altLang="zh-CN" sz="2000" i="1" baseline="-30000"/>
              <a:t>i</a:t>
            </a:r>
            <a:r>
              <a:rPr lang="en-US" altLang="zh-CN" sz="2000" i="1"/>
              <a:t>B</a:t>
            </a:r>
            <a:r>
              <a:rPr lang="en-US" altLang="zh-CN" sz="2000" i="1" baseline="-30000"/>
              <a:t>ij</a:t>
            </a:r>
            <a:r>
              <a:rPr lang="zh-CN" altLang="en-US" sz="2000">
                <a:latin typeface="宋体" pitchFamily="2" charset="-122"/>
              </a:rPr>
              <a:t>下的样本称为二级样本或次级样本。</a:t>
            </a:r>
          </a:p>
          <a:p>
            <a:pPr>
              <a:spcBef>
                <a:spcPct val="50000"/>
              </a:spcBef>
              <a:defRPr/>
            </a:pPr>
            <a:r>
              <a:rPr lang="zh-CN" altLang="en-US" sz="2000">
                <a:latin typeface="宋体" pitchFamily="2" charset="-122"/>
              </a:rPr>
              <a:t>   </a:t>
            </a:r>
            <a:r>
              <a:rPr lang="en-US" altLang="zh-CN" sz="2000">
                <a:latin typeface="宋体" pitchFamily="2" charset="-122"/>
              </a:rPr>
              <a:t>4</a:t>
            </a:r>
            <a:r>
              <a:rPr lang="zh-CN" altLang="en-US" sz="2000">
                <a:latin typeface="宋体" pitchFamily="2" charset="-122"/>
              </a:rPr>
              <a:t>、在水平组合</a:t>
            </a:r>
            <a:r>
              <a:rPr lang="en-US" altLang="zh-CN" sz="2000" i="1"/>
              <a:t>A</a:t>
            </a:r>
            <a:r>
              <a:rPr lang="en-US" altLang="zh-CN" sz="2000" i="1" baseline="-30000"/>
              <a:t>i</a:t>
            </a:r>
            <a:r>
              <a:rPr lang="en-US" altLang="zh-CN" sz="2000" i="1"/>
              <a:t>B</a:t>
            </a:r>
            <a:r>
              <a:rPr lang="en-US" altLang="zh-CN" sz="2000" i="1" baseline="-30000"/>
              <a:t>ij</a:t>
            </a:r>
            <a:r>
              <a:rPr lang="zh-CN" altLang="en-US" sz="2000">
                <a:latin typeface="宋体" pitchFamily="2" charset="-122"/>
              </a:rPr>
              <a:t>下设置的</a:t>
            </a:r>
            <a:r>
              <a:rPr lang="en-US" altLang="zh-CN" sz="2000" i="1"/>
              <a:t>n</a:t>
            </a:r>
            <a:r>
              <a:rPr lang="en-US" altLang="zh-CN" sz="2000" i="1" baseline="-30000"/>
              <a:t>ij</a:t>
            </a:r>
            <a:r>
              <a:rPr lang="zh-CN" altLang="en-US" sz="2000">
                <a:latin typeface="宋体" pitchFamily="2" charset="-122"/>
              </a:rPr>
              <a:t>次重复试验，当</a:t>
            </a:r>
            <a:r>
              <a:rPr lang="en-US" altLang="zh-CN" sz="2000" i="1"/>
              <a:t>n</a:t>
            </a:r>
            <a:r>
              <a:rPr lang="en-US" altLang="zh-CN" sz="2000" i="1" baseline="-30000"/>
              <a:t>ij</a:t>
            </a:r>
            <a:r>
              <a:rPr lang="zh-CN" altLang="en-US" sz="2000">
                <a:latin typeface="宋体" pitchFamily="2" charset="-122"/>
              </a:rPr>
              <a:t>＝</a:t>
            </a:r>
            <a:r>
              <a:rPr lang="en-US" altLang="zh-CN" sz="2000" i="1"/>
              <a:t>n</a:t>
            </a:r>
            <a:r>
              <a:rPr lang="zh-CN" altLang="en-US" sz="2000">
                <a:latin typeface="宋体" pitchFamily="2" charset="-122"/>
              </a:rPr>
              <a:t>时，就是次级样本容量相等的情形；当</a:t>
            </a:r>
            <a:r>
              <a:rPr lang="en-US" altLang="zh-CN" sz="2000" i="1"/>
              <a:t>n</a:t>
            </a:r>
            <a:r>
              <a:rPr lang="en-US" altLang="zh-CN" sz="2000" i="1" baseline="-30000"/>
              <a:t>ij</a:t>
            </a:r>
            <a:r>
              <a:rPr lang="en-US" altLang="zh-CN" sz="2000">
                <a:latin typeface="宋体" pitchFamily="2" charset="-122"/>
              </a:rPr>
              <a:t>≠</a:t>
            </a:r>
            <a:r>
              <a:rPr lang="en-US" altLang="zh-CN" sz="2000" i="1"/>
              <a:t>n</a:t>
            </a:r>
            <a:r>
              <a:rPr lang="zh-CN" altLang="en-US" sz="2000">
                <a:latin typeface="宋体" pitchFamily="2" charset="-122"/>
              </a:rPr>
              <a:t>时，就是次级样本容量不相等的情形</a:t>
            </a:r>
          </a:p>
          <a:p>
            <a:pPr>
              <a:spcBef>
                <a:spcPct val="50000"/>
              </a:spcBef>
              <a:defRPr/>
            </a:pPr>
            <a:r>
              <a:rPr lang="zh-CN" altLang="en-US" sz="2000">
                <a:latin typeface="宋体" pitchFamily="2" charset="-122"/>
              </a:rPr>
              <a:t>在水产科学中，常见的系统分组是家系分组。</a:t>
            </a:r>
          </a:p>
        </p:txBody>
      </p:sp>
      <p:pic>
        <p:nvPicPr>
          <p:cNvPr id="47111" name="Picture 7"/>
          <p:cNvPicPr>
            <a:picLocks noChangeAspect="1" noChangeArrowheads="1"/>
          </p:cNvPicPr>
          <p:nvPr/>
        </p:nvPicPr>
        <p:blipFill>
          <a:blip r:embed="rId3" cstate="print"/>
          <a:srcRect l="20000" t="52667" r="21001" b="28667"/>
          <a:stretch>
            <a:fillRect/>
          </a:stretch>
        </p:blipFill>
        <p:spPr bwMode="auto">
          <a:xfrm>
            <a:off x="1143000" y="2057400"/>
            <a:ext cx="7239000" cy="1717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71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7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0"/>
            <a:ext cx="7772400" cy="304800"/>
          </a:xfrm>
        </p:spPr>
        <p:txBody>
          <a:bodyPr/>
          <a:lstStyle/>
          <a:p>
            <a:pPr algn="l" eaLnBrk="1" hangingPunct="1"/>
            <a:r>
              <a:rPr lang="en-US" altLang="zh-CN" sz="2000" b="1" smtClean="0">
                <a:solidFill>
                  <a:schemeClr val="tx1"/>
                </a:solidFill>
              </a:rPr>
              <a:t>5.4.2  </a:t>
            </a:r>
            <a:r>
              <a:rPr lang="zh-CN" altLang="en-US" sz="2000" b="1" smtClean="0">
                <a:solidFill>
                  <a:schemeClr val="tx1"/>
                </a:solidFill>
                <a:latin typeface="宋体" pitchFamily="2" charset="-122"/>
              </a:rPr>
              <a:t>系统分组资料的分析方法</a:t>
            </a:r>
            <a:r>
              <a:rPr lang="zh-CN" altLang="en-US" sz="2000" smtClean="0">
                <a:solidFill>
                  <a:schemeClr val="tx1"/>
                </a:solidFill>
              </a:rPr>
              <a:t> </a:t>
            </a:r>
          </a:p>
        </p:txBody>
      </p:sp>
      <p:sp>
        <p:nvSpPr>
          <p:cNvPr id="58371" name="Text Box 4"/>
          <p:cNvSpPr txBox="1">
            <a:spLocks noChangeArrowheads="1"/>
          </p:cNvSpPr>
          <p:nvPr/>
        </p:nvSpPr>
        <p:spPr bwMode="auto">
          <a:xfrm>
            <a:off x="228600" y="381000"/>
            <a:ext cx="8610600" cy="1006475"/>
          </a:xfrm>
          <a:prstGeom prst="rect">
            <a:avLst/>
          </a:prstGeom>
          <a:noFill/>
          <a:ln w="9525">
            <a:noFill/>
            <a:miter lim="800000"/>
            <a:headEnd/>
            <a:tailEnd/>
          </a:ln>
        </p:spPr>
        <p:txBody>
          <a:bodyPr>
            <a:spAutoFit/>
          </a:bodyPr>
          <a:lstStyle/>
          <a:p>
            <a:pPr algn="just">
              <a:spcBef>
                <a:spcPct val="50000"/>
              </a:spcBef>
            </a:pPr>
            <a:r>
              <a:rPr lang="zh-CN" altLang="en-US" sz="2000">
                <a:latin typeface="宋体" pitchFamily="2" charset="-122"/>
              </a:rPr>
              <a:t>设按系统分组方法进行了关于</a:t>
            </a:r>
            <a:r>
              <a:rPr lang="en-US" altLang="zh-CN" sz="2000" i="1">
                <a:latin typeface="宋体" pitchFamily="2" charset="-122"/>
              </a:rPr>
              <a:t>A</a:t>
            </a:r>
            <a:r>
              <a:rPr lang="zh-CN" altLang="en-US" sz="2000" i="1">
                <a:latin typeface="宋体" pitchFamily="2" charset="-122"/>
              </a:rPr>
              <a:t>、</a:t>
            </a:r>
            <a:r>
              <a:rPr lang="en-US" altLang="zh-CN" sz="2000" i="1">
                <a:latin typeface="宋体" pitchFamily="2" charset="-122"/>
              </a:rPr>
              <a:t>B</a:t>
            </a:r>
            <a:r>
              <a:rPr lang="zh-CN" altLang="en-US" sz="2000">
                <a:latin typeface="宋体" pitchFamily="2" charset="-122"/>
              </a:rPr>
              <a:t>两因素的试验，在水平</a:t>
            </a:r>
            <a:r>
              <a:rPr lang="en-US" altLang="zh-CN" sz="2000" i="1">
                <a:latin typeface="宋体" pitchFamily="2" charset="-122"/>
              </a:rPr>
              <a:t>A</a:t>
            </a:r>
            <a:r>
              <a:rPr lang="en-US" altLang="zh-CN" sz="2000" i="1" baseline="-30000">
                <a:latin typeface="宋体" pitchFamily="2" charset="-122"/>
              </a:rPr>
              <a:t>i</a:t>
            </a:r>
            <a:r>
              <a:rPr lang="zh-CN" altLang="en-US" sz="2000">
                <a:latin typeface="宋体" pitchFamily="2" charset="-122"/>
              </a:rPr>
              <a:t>下观测了</a:t>
            </a:r>
            <a:r>
              <a:rPr lang="en-US" altLang="zh-CN" sz="2000" i="1"/>
              <a:t>n</a:t>
            </a:r>
            <a:r>
              <a:rPr lang="en-US" altLang="zh-CN" sz="2000" i="1" baseline="-30000"/>
              <a:t>i</a:t>
            </a:r>
            <a:r>
              <a:rPr lang="zh-CN" altLang="en-US" sz="2000">
                <a:latin typeface="宋体" pitchFamily="2" charset="-122"/>
              </a:rPr>
              <a:t>（一级样本容量）次，水平组合</a:t>
            </a:r>
            <a:r>
              <a:rPr lang="en-US" altLang="zh-CN" sz="2000" i="1">
                <a:latin typeface="宋体" pitchFamily="2" charset="-122"/>
              </a:rPr>
              <a:t>A</a:t>
            </a:r>
            <a:r>
              <a:rPr lang="en-US" altLang="zh-CN" sz="2000" i="1" baseline="-30000">
                <a:latin typeface="宋体" pitchFamily="2" charset="-122"/>
              </a:rPr>
              <a:t>i</a:t>
            </a:r>
            <a:r>
              <a:rPr lang="en-US" altLang="zh-CN" sz="2000" i="1">
                <a:latin typeface="宋体" pitchFamily="2" charset="-122"/>
              </a:rPr>
              <a:t>B</a:t>
            </a:r>
            <a:r>
              <a:rPr lang="en-US" altLang="zh-CN" sz="2000" i="1" baseline="-30000">
                <a:latin typeface="宋体" pitchFamily="2" charset="-122"/>
              </a:rPr>
              <a:t>ij</a:t>
            </a:r>
            <a:r>
              <a:rPr lang="zh-CN" altLang="en-US" sz="2000">
                <a:latin typeface="宋体" pitchFamily="2" charset="-122"/>
              </a:rPr>
              <a:t>观测了</a:t>
            </a:r>
            <a:r>
              <a:rPr lang="en-US" altLang="zh-CN" sz="2000" i="1"/>
              <a:t>n</a:t>
            </a:r>
            <a:r>
              <a:rPr lang="en-US" altLang="zh-CN" sz="2000" i="1" baseline="-30000"/>
              <a:t>i</a:t>
            </a:r>
            <a:r>
              <a:rPr lang="en-US" altLang="zh-CN" sz="2000" baseline="-30000"/>
              <a:t>j</a:t>
            </a:r>
            <a:r>
              <a:rPr lang="zh-CN" altLang="en-US" sz="2000">
                <a:latin typeface="宋体" pitchFamily="2" charset="-122"/>
              </a:rPr>
              <a:t>（二级样本容量）次，其结果列于下表。</a:t>
            </a:r>
            <a:endParaRPr lang="zh-CN" altLang="en-US" sz="2000"/>
          </a:p>
        </p:txBody>
      </p:sp>
      <p:pic>
        <p:nvPicPr>
          <p:cNvPr id="48133" name="Picture 5"/>
          <p:cNvPicPr>
            <a:picLocks noChangeAspect="1" noChangeArrowheads="1"/>
          </p:cNvPicPr>
          <p:nvPr/>
        </p:nvPicPr>
        <p:blipFill>
          <a:blip r:embed="rId3" cstate="print"/>
          <a:srcRect l="11000" t="2000" r="11000" b="20667"/>
          <a:stretch>
            <a:fillRect/>
          </a:stretch>
        </p:blipFill>
        <p:spPr bwMode="auto">
          <a:xfrm>
            <a:off x="838200" y="1417638"/>
            <a:ext cx="7315200" cy="54403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8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228600" y="228600"/>
            <a:ext cx="5943600" cy="457200"/>
          </a:xfrm>
          <a:prstGeom prst="rect">
            <a:avLst/>
          </a:prstGeom>
          <a:noFill/>
          <a:ln w="9525">
            <a:noFill/>
            <a:miter lim="800000"/>
            <a:headEnd/>
            <a:tailEnd/>
          </a:ln>
        </p:spPr>
        <p:txBody>
          <a:bodyPr>
            <a:spAutoFit/>
          </a:bodyPr>
          <a:lstStyle/>
          <a:p>
            <a:pPr>
              <a:spcBef>
                <a:spcPct val="50000"/>
              </a:spcBef>
            </a:pPr>
            <a:r>
              <a:rPr lang="en-US" altLang="zh-CN" b="1"/>
              <a:t>5.1.2.2  </a:t>
            </a:r>
            <a:r>
              <a:rPr lang="zh-CN" altLang="en-US" b="1">
                <a:latin typeface="宋体" pitchFamily="2" charset="-122"/>
              </a:rPr>
              <a:t>平方和与自由度的剖分</a:t>
            </a:r>
            <a:r>
              <a:rPr lang="zh-CN" altLang="en-US"/>
              <a:t> </a:t>
            </a:r>
          </a:p>
        </p:txBody>
      </p:sp>
      <p:graphicFrame>
        <p:nvGraphicFramePr>
          <p:cNvPr id="3074" name="Object 3"/>
          <p:cNvGraphicFramePr>
            <a:graphicFrameLocks noChangeAspect="1"/>
          </p:cNvGraphicFramePr>
          <p:nvPr/>
        </p:nvGraphicFramePr>
        <p:xfrm>
          <a:off x="144463" y="685800"/>
          <a:ext cx="9031287" cy="6134100"/>
        </p:xfrm>
        <a:graphic>
          <a:graphicData uri="http://schemas.openxmlformats.org/presentationml/2006/ole">
            <p:oleObj spid="_x0000_s3074" name="Equation" r:id="rId4" imgW="5460840" imgH="3708360" progId="">
              <p:embed/>
            </p:oleObj>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26"/>
          <p:cNvSpPr>
            <a:spLocks noChangeArrowheads="1"/>
          </p:cNvSpPr>
          <p:nvPr/>
        </p:nvSpPr>
        <p:spPr bwMode="auto">
          <a:xfrm>
            <a:off x="457200" y="228600"/>
            <a:ext cx="8305800" cy="1803400"/>
          </a:xfrm>
          <a:prstGeom prst="rect">
            <a:avLst/>
          </a:prstGeom>
          <a:noFill/>
          <a:ln w="9525">
            <a:noFill/>
            <a:miter lim="800000"/>
            <a:headEnd/>
            <a:tailEnd/>
          </a:ln>
        </p:spPr>
        <p:txBody>
          <a:bodyPr>
            <a:spAutoFit/>
          </a:bodyPr>
          <a:lstStyle/>
          <a:p>
            <a:pPr>
              <a:spcBef>
                <a:spcPct val="10000"/>
              </a:spcBef>
            </a:pPr>
            <a:r>
              <a:rPr lang="zh-CN" altLang="en-US" sz="2000">
                <a:latin typeface="宋体" pitchFamily="2" charset="-122"/>
              </a:rPr>
              <a:t>假定试验结果即观测值的 </a:t>
            </a:r>
            <a:r>
              <a:rPr lang="en-US" altLang="zh-CN" sz="2000" i="1">
                <a:latin typeface="宋体" pitchFamily="2" charset="-122"/>
              </a:rPr>
              <a:t>x</a:t>
            </a:r>
            <a:r>
              <a:rPr lang="en-US" altLang="zh-CN" sz="2000" i="1" baseline="-30000">
                <a:latin typeface="宋体" pitchFamily="2" charset="-122"/>
              </a:rPr>
              <a:t>ijk</a:t>
            </a:r>
            <a:r>
              <a:rPr lang="zh-CN" altLang="en-US" sz="2000">
                <a:latin typeface="宋体" pitchFamily="2" charset="-122"/>
              </a:rPr>
              <a:t>的数学模型为：</a:t>
            </a:r>
            <a:endParaRPr lang="zh-CN" altLang="en-US" sz="2000"/>
          </a:p>
          <a:p>
            <a:pPr>
              <a:spcBef>
                <a:spcPct val="10000"/>
              </a:spcBef>
            </a:pPr>
            <a:r>
              <a:rPr lang="zh-CN" altLang="en-US" sz="2000" i="1"/>
              <a:t>            </a:t>
            </a:r>
            <a:r>
              <a:rPr lang="en-US" altLang="zh-CN" i="1"/>
              <a:t>x</a:t>
            </a:r>
            <a:r>
              <a:rPr lang="en-US" altLang="zh-CN" i="1" baseline="-30000"/>
              <a:t>ijk</a:t>
            </a:r>
            <a:r>
              <a:rPr lang="en-US" altLang="zh-CN" i="1"/>
              <a:t>=µ</a:t>
            </a:r>
            <a:r>
              <a:rPr lang="en-US" altLang="zh-CN"/>
              <a:t>+</a:t>
            </a:r>
            <a:r>
              <a:rPr lang="en-US" altLang="zh-CN" i="1"/>
              <a:t>τ</a:t>
            </a:r>
            <a:r>
              <a:rPr lang="en-US" altLang="zh-CN" i="1" baseline="-30000"/>
              <a:t>i</a:t>
            </a:r>
            <a:r>
              <a:rPr lang="en-US" altLang="zh-CN"/>
              <a:t>+</a:t>
            </a:r>
            <a:r>
              <a:rPr lang="en-US" altLang="zh-CN" i="1"/>
              <a:t>β</a:t>
            </a:r>
            <a:r>
              <a:rPr lang="en-US" altLang="zh-CN" i="1" baseline="-30000"/>
              <a:t>j</a:t>
            </a:r>
            <a:r>
              <a:rPr lang="zh-CN" altLang="en-US" i="1" baseline="-30000"/>
              <a:t>（</a:t>
            </a:r>
            <a:r>
              <a:rPr lang="en-US" altLang="zh-CN" i="1" baseline="-30000"/>
              <a:t>I</a:t>
            </a:r>
            <a:r>
              <a:rPr lang="zh-CN" altLang="en-US" i="1" baseline="-30000"/>
              <a:t>）</a:t>
            </a:r>
            <a:r>
              <a:rPr lang="en-US" altLang="zh-CN"/>
              <a:t>+</a:t>
            </a:r>
            <a:r>
              <a:rPr lang="en-US" altLang="zh-CN" i="1"/>
              <a:t>ε</a:t>
            </a:r>
            <a:r>
              <a:rPr lang="en-US" altLang="zh-CN" i="1" baseline="-30000"/>
              <a:t>ijk</a:t>
            </a:r>
            <a:r>
              <a:rPr lang="en-US" altLang="zh-CN" sz="2000"/>
              <a:t> </a:t>
            </a:r>
          </a:p>
          <a:p>
            <a:pPr>
              <a:spcBef>
                <a:spcPct val="10000"/>
              </a:spcBef>
            </a:pPr>
            <a:r>
              <a:rPr lang="en-US" altLang="zh-CN" sz="2000" i="1"/>
              <a:t>µ</a:t>
            </a:r>
            <a:r>
              <a:rPr lang="en-US" altLang="zh-CN" sz="2000" i="1">
                <a:latin typeface="宋体" pitchFamily="2" charset="-122"/>
              </a:rPr>
              <a:t> </a:t>
            </a:r>
            <a:r>
              <a:rPr lang="zh-CN" altLang="en-US" sz="2000">
                <a:latin typeface="宋体" pitchFamily="2" charset="-122"/>
              </a:rPr>
              <a:t>是总体总平均数，</a:t>
            </a:r>
            <a:r>
              <a:rPr lang="en-US" altLang="zh-CN" sz="2000" i="1"/>
              <a:t>τ</a:t>
            </a:r>
            <a:r>
              <a:rPr lang="en-US" altLang="zh-CN" sz="2000" i="1" baseline="-30000"/>
              <a:t>i</a:t>
            </a:r>
            <a:r>
              <a:rPr lang="zh-CN" altLang="en-US" sz="2000">
                <a:latin typeface="宋体" pitchFamily="2" charset="-122"/>
              </a:rPr>
              <a:t>是水平</a:t>
            </a:r>
            <a:r>
              <a:rPr lang="en-US" altLang="zh-CN" sz="2000" i="1">
                <a:latin typeface="宋体" pitchFamily="2" charset="-122"/>
              </a:rPr>
              <a:t>A</a:t>
            </a:r>
            <a:r>
              <a:rPr lang="en-US" altLang="zh-CN" sz="2000" i="1" baseline="-30000">
                <a:latin typeface="宋体" pitchFamily="2" charset="-122"/>
              </a:rPr>
              <a:t>i</a:t>
            </a:r>
            <a:r>
              <a:rPr lang="zh-CN" altLang="en-US" sz="2000">
                <a:latin typeface="宋体" pitchFamily="2" charset="-122"/>
              </a:rPr>
              <a:t>的效应</a:t>
            </a:r>
          </a:p>
          <a:p>
            <a:pPr>
              <a:spcBef>
                <a:spcPct val="10000"/>
              </a:spcBef>
            </a:pPr>
            <a:r>
              <a:rPr lang="en-US" altLang="zh-CN" sz="2000" i="1"/>
              <a:t>β</a:t>
            </a:r>
            <a:r>
              <a:rPr lang="en-US" altLang="zh-CN" sz="2000" i="1" baseline="-30000"/>
              <a:t>j</a:t>
            </a:r>
            <a:r>
              <a:rPr lang="zh-CN" altLang="en-US" sz="2000" i="1" baseline="-30000"/>
              <a:t>（</a:t>
            </a:r>
            <a:r>
              <a:rPr lang="en-US" altLang="zh-CN" sz="2000" i="1" baseline="-30000"/>
              <a:t>I</a:t>
            </a:r>
            <a:r>
              <a:rPr lang="zh-CN" altLang="en-US" sz="2000" i="1" baseline="-30000"/>
              <a:t>）</a:t>
            </a:r>
            <a:r>
              <a:rPr lang="zh-CN" altLang="en-US" sz="2000">
                <a:latin typeface="宋体" pitchFamily="2" charset="-122"/>
                <a:cs typeface="Times New Roman" pitchFamily="18" charset="0"/>
              </a:rPr>
              <a:t>表示水平</a:t>
            </a:r>
            <a:r>
              <a:rPr lang="en-US" altLang="zh-CN" sz="2000" i="1">
                <a:latin typeface="宋体" pitchFamily="2" charset="-122"/>
                <a:cs typeface="Times New Roman" pitchFamily="18" charset="0"/>
              </a:rPr>
              <a:t>A</a:t>
            </a:r>
            <a:r>
              <a:rPr lang="en-US" altLang="zh-CN" sz="2000" i="1" baseline="-30000">
                <a:latin typeface="宋体" pitchFamily="2" charset="-122"/>
                <a:cs typeface="Times New Roman" pitchFamily="18" charset="0"/>
              </a:rPr>
              <a:t>i</a:t>
            </a:r>
            <a:r>
              <a:rPr lang="zh-CN" altLang="en-US" sz="2000">
                <a:latin typeface="宋体" pitchFamily="2" charset="-122"/>
                <a:cs typeface="Times New Roman" pitchFamily="18" charset="0"/>
              </a:rPr>
              <a:t>下水平</a:t>
            </a:r>
            <a:r>
              <a:rPr lang="en-US" altLang="zh-CN" sz="2000" i="1">
                <a:latin typeface="宋体" pitchFamily="2" charset="-122"/>
                <a:cs typeface="Times New Roman" pitchFamily="18" charset="0"/>
              </a:rPr>
              <a:t>B</a:t>
            </a:r>
            <a:r>
              <a:rPr lang="en-US" altLang="zh-CN" sz="2000" i="1" baseline="-30000">
                <a:latin typeface="宋体" pitchFamily="2" charset="-122"/>
                <a:cs typeface="Times New Roman" pitchFamily="18" charset="0"/>
              </a:rPr>
              <a:t>j</a:t>
            </a:r>
            <a:r>
              <a:rPr lang="zh-CN" altLang="en-US" sz="2000">
                <a:latin typeface="宋体" pitchFamily="2" charset="-122"/>
                <a:cs typeface="Times New Roman" pitchFamily="18" charset="0"/>
              </a:rPr>
              <a:t>的效应</a:t>
            </a:r>
            <a:endParaRPr lang="zh-CN" altLang="en-US" sz="2000"/>
          </a:p>
          <a:p>
            <a:pPr>
              <a:spcBef>
                <a:spcPct val="10000"/>
              </a:spcBef>
            </a:pPr>
            <a:r>
              <a:rPr lang="en-US" altLang="zh-CN" sz="2000" i="1"/>
              <a:t>ε</a:t>
            </a:r>
            <a:r>
              <a:rPr lang="en-US" altLang="zh-CN" sz="2000" i="1" baseline="-30000"/>
              <a:t>ijk</a:t>
            </a:r>
            <a:r>
              <a:rPr lang="zh-CN" altLang="en-US" sz="2000">
                <a:latin typeface="宋体" pitchFamily="2" charset="-122"/>
              </a:rPr>
              <a:t>是随机误差，假定相互独立，且服从正态分布</a:t>
            </a:r>
            <a:r>
              <a:rPr lang="en-US" altLang="zh-CN" sz="2000" i="1">
                <a:latin typeface="宋体" pitchFamily="2" charset="-122"/>
              </a:rPr>
              <a:t>N</a:t>
            </a:r>
            <a:r>
              <a:rPr lang="zh-CN" altLang="en-US" sz="2000">
                <a:latin typeface="宋体" pitchFamily="2" charset="-122"/>
              </a:rPr>
              <a:t>（</a:t>
            </a:r>
            <a:r>
              <a:rPr lang="en-US" altLang="zh-CN" sz="2000">
                <a:latin typeface="宋体" pitchFamily="2" charset="-122"/>
              </a:rPr>
              <a:t>0,</a:t>
            </a:r>
            <a:r>
              <a:rPr lang="en-US" altLang="zh-CN" sz="2000" i="1">
                <a:latin typeface="宋体" pitchFamily="2" charset="-122"/>
              </a:rPr>
              <a:t>σ</a:t>
            </a:r>
            <a:r>
              <a:rPr lang="en-US" altLang="zh-CN" sz="2000" i="1" baseline="30000">
                <a:latin typeface="宋体" pitchFamily="2" charset="-122"/>
              </a:rPr>
              <a:t>2</a:t>
            </a:r>
            <a:r>
              <a:rPr lang="zh-CN" altLang="en-US" sz="2000">
                <a:latin typeface="宋体" pitchFamily="2" charset="-122"/>
              </a:rPr>
              <a:t>）</a:t>
            </a:r>
          </a:p>
        </p:txBody>
      </p:sp>
      <p:sp>
        <p:nvSpPr>
          <p:cNvPr id="14340" name="Rectangle 1029"/>
          <p:cNvSpPr>
            <a:spLocks noChangeArrowheads="1"/>
          </p:cNvSpPr>
          <p:nvPr/>
        </p:nvSpPr>
        <p:spPr bwMode="auto">
          <a:xfrm>
            <a:off x="2767013" y="2238375"/>
            <a:ext cx="9144000" cy="0"/>
          </a:xfrm>
          <a:prstGeom prst="rect">
            <a:avLst/>
          </a:prstGeom>
          <a:noFill/>
          <a:ln w="9525">
            <a:noFill/>
            <a:miter lim="800000"/>
            <a:headEnd/>
            <a:tailEnd/>
          </a:ln>
        </p:spPr>
        <p:txBody>
          <a:bodyPr>
            <a:spAutoFit/>
          </a:bodyPr>
          <a:lstStyle/>
          <a:p>
            <a:endParaRPr lang="zh-CN" altLang="en-US"/>
          </a:p>
        </p:txBody>
      </p:sp>
      <p:grpSp>
        <p:nvGrpSpPr>
          <p:cNvPr id="2" name="Group 1030"/>
          <p:cNvGrpSpPr>
            <a:grpSpLocks/>
          </p:cNvGrpSpPr>
          <p:nvPr/>
        </p:nvGrpSpPr>
        <p:grpSpPr bwMode="auto">
          <a:xfrm>
            <a:off x="304800" y="2133600"/>
            <a:ext cx="7162800" cy="4498975"/>
            <a:chOff x="192" y="1344"/>
            <a:chExt cx="4512" cy="2834"/>
          </a:xfrm>
        </p:grpSpPr>
        <p:sp>
          <p:nvSpPr>
            <p:cNvPr id="14342" name="Text Box 1027"/>
            <p:cNvSpPr txBox="1">
              <a:spLocks noChangeArrowheads="1"/>
            </p:cNvSpPr>
            <p:nvPr/>
          </p:nvSpPr>
          <p:spPr bwMode="auto">
            <a:xfrm>
              <a:off x="192" y="1344"/>
              <a:ext cx="3840" cy="250"/>
            </a:xfrm>
            <a:prstGeom prst="rect">
              <a:avLst/>
            </a:prstGeom>
            <a:noFill/>
            <a:ln w="9525">
              <a:noFill/>
              <a:miter lim="800000"/>
              <a:headEnd/>
              <a:tailEnd/>
            </a:ln>
          </p:spPr>
          <p:txBody>
            <a:bodyPr>
              <a:spAutoFit/>
            </a:bodyPr>
            <a:lstStyle/>
            <a:p>
              <a:pPr>
                <a:spcBef>
                  <a:spcPct val="50000"/>
                </a:spcBef>
              </a:pPr>
              <a:r>
                <a:rPr lang="zh-CN" altLang="en-US" sz="2000">
                  <a:latin typeface="宋体" pitchFamily="2" charset="-122"/>
                </a:rPr>
                <a:t>根据总平方和</a:t>
              </a:r>
              <a:r>
                <a:rPr lang="en-US" altLang="zh-CN" sz="2000" i="1">
                  <a:latin typeface="宋体" pitchFamily="2" charset="-122"/>
                </a:rPr>
                <a:t>SS</a:t>
              </a:r>
              <a:r>
                <a:rPr lang="en-US" altLang="zh-CN" sz="2000" i="1" baseline="-30000">
                  <a:latin typeface="宋体" pitchFamily="2" charset="-122"/>
                </a:rPr>
                <a:t>T</a:t>
              </a:r>
              <a:r>
                <a:rPr lang="zh-CN" altLang="en-US" sz="2000">
                  <a:latin typeface="宋体" pitchFamily="2" charset="-122"/>
                </a:rPr>
                <a:t>的可分可加性原理，有</a:t>
              </a:r>
              <a:r>
                <a:rPr lang="zh-CN" altLang="en-US" sz="2000"/>
                <a:t> </a:t>
              </a:r>
            </a:p>
          </p:txBody>
        </p:sp>
        <p:graphicFrame>
          <p:nvGraphicFramePr>
            <p:cNvPr id="14338" name="Object 1028"/>
            <p:cNvGraphicFramePr>
              <a:graphicFrameLocks noChangeAspect="1"/>
            </p:cNvGraphicFramePr>
            <p:nvPr/>
          </p:nvGraphicFramePr>
          <p:xfrm>
            <a:off x="912" y="1677"/>
            <a:ext cx="3792" cy="2501"/>
          </p:xfrm>
          <a:graphic>
            <a:graphicData uri="http://schemas.openxmlformats.org/presentationml/2006/ole">
              <p:oleObj spid="_x0000_s14338" name="Equation" r:id="rId4" imgW="3314520" imgH="2184120" progId="">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1026"/>
          <p:cNvSpPr txBox="1">
            <a:spLocks noChangeArrowheads="1"/>
          </p:cNvSpPr>
          <p:nvPr/>
        </p:nvSpPr>
        <p:spPr bwMode="auto">
          <a:xfrm>
            <a:off x="304800" y="228600"/>
            <a:ext cx="6553200" cy="396875"/>
          </a:xfrm>
          <a:prstGeom prst="rect">
            <a:avLst/>
          </a:prstGeom>
          <a:noFill/>
          <a:ln w="9525">
            <a:noFill/>
            <a:miter lim="800000"/>
            <a:headEnd/>
            <a:tailEnd/>
          </a:ln>
        </p:spPr>
        <p:txBody>
          <a:bodyPr>
            <a:spAutoFit/>
          </a:bodyPr>
          <a:lstStyle/>
          <a:p>
            <a:pPr>
              <a:spcBef>
                <a:spcPct val="50000"/>
              </a:spcBef>
            </a:pPr>
            <a:r>
              <a:rPr lang="zh-CN" altLang="en-US" sz="2000">
                <a:latin typeface="宋体" pitchFamily="2" charset="-122"/>
              </a:rPr>
              <a:t>根据总自由度的可分可加性原理，有</a:t>
            </a:r>
            <a:r>
              <a:rPr lang="zh-CN" altLang="en-US" sz="2000"/>
              <a:t> </a:t>
            </a:r>
          </a:p>
        </p:txBody>
      </p:sp>
      <p:graphicFrame>
        <p:nvGraphicFramePr>
          <p:cNvPr id="15362" name="Object 1028"/>
          <p:cNvGraphicFramePr>
            <a:graphicFrameLocks noChangeAspect="1"/>
          </p:cNvGraphicFramePr>
          <p:nvPr/>
        </p:nvGraphicFramePr>
        <p:xfrm>
          <a:off x="1219200" y="685800"/>
          <a:ext cx="5486400" cy="2581275"/>
        </p:xfrm>
        <a:graphic>
          <a:graphicData uri="http://schemas.openxmlformats.org/presentationml/2006/ole">
            <p:oleObj spid="_x0000_s15362" name="Equation" r:id="rId4" imgW="3454200" imgH="1625400" progId="">
              <p:embed/>
            </p:oleObj>
          </a:graphicData>
        </a:graphic>
      </p:graphicFrame>
      <p:sp>
        <p:nvSpPr>
          <p:cNvPr id="50181" name="Text Box 1029"/>
          <p:cNvSpPr txBox="1">
            <a:spLocks noChangeArrowheads="1"/>
          </p:cNvSpPr>
          <p:nvPr/>
        </p:nvSpPr>
        <p:spPr bwMode="auto">
          <a:xfrm>
            <a:off x="228600" y="3352800"/>
            <a:ext cx="8915400" cy="3197225"/>
          </a:xfrm>
          <a:prstGeom prst="rect">
            <a:avLst/>
          </a:prstGeom>
          <a:noFill/>
          <a:ln w="9525">
            <a:noFill/>
            <a:miter lim="800000"/>
            <a:headEnd/>
            <a:tailEnd/>
          </a:ln>
        </p:spPr>
        <p:txBody>
          <a:bodyPr>
            <a:spAutoFit/>
          </a:bodyPr>
          <a:lstStyle/>
          <a:p>
            <a:pPr algn="just">
              <a:spcBef>
                <a:spcPct val="20000"/>
              </a:spcBef>
            </a:pPr>
            <a:r>
              <a:rPr lang="zh-CN" altLang="en-US" sz="2000"/>
              <a:t>进一步求各平方和的平均值即均方，有</a:t>
            </a:r>
          </a:p>
          <a:p>
            <a:pPr algn="ctr">
              <a:spcBef>
                <a:spcPct val="20000"/>
              </a:spcBef>
            </a:pPr>
            <a:r>
              <a:rPr lang="en-US" altLang="zh-CN" sz="2000" i="1"/>
              <a:t>MS</a:t>
            </a:r>
            <a:r>
              <a:rPr lang="en-US" altLang="zh-CN" sz="2000" i="1" baseline="-30000"/>
              <a:t>T</a:t>
            </a:r>
            <a:r>
              <a:rPr lang="zh-CN" altLang="en-US" sz="2000"/>
              <a:t>＝</a:t>
            </a:r>
            <a:r>
              <a:rPr lang="en-US" altLang="zh-CN" sz="2000" i="1"/>
              <a:t>SS</a:t>
            </a:r>
            <a:r>
              <a:rPr lang="en-US" altLang="zh-CN" sz="2000" i="1" baseline="-30000"/>
              <a:t>T</a:t>
            </a:r>
            <a:r>
              <a:rPr lang="en-US" altLang="zh-CN" sz="2000"/>
              <a:t>/</a:t>
            </a:r>
            <a:r>
              <a:rPr lang="en-US" altLang="zh-CN" sz="2000" i="1"/>
              <a:t>df</a:t>
            </a:r>
            <a:r>
              <a:rPr lang="en-US" altLang="zh-CN" sz="2000" i="1" baseline="-30000"/>
              <a:t>T</a:t>
            </a:r>
            <a:r>
              <a:rPr lang="zh-CN" altLang="en-US" sz="2000"/>
              <a:t>，</a:t>
            </a:r>
            <a:r>
              <a:rPr lang="en-US" altLang="zh-CN" sz="2000" i="1"/>
              <a:t>MS</a:t>
            </a:r>
            <a:r>
              <a:rPr lang="en-US" altLang="zh-CN" sz="2000" i="1" baseline="-30000"/>
              <a:t>A</a:t>
            </a:r>
            <a:r>
              <a:rPr lang="zh-CN" altLang="en-US" sz="2000"/>
              <a:t>＝</a:t>
            </a:r>
            <a:r>
              <a:rPr lang="en-US" altLang="zh-CN" sz="2000" i="1"/>
              <a:t>SS</a:t>
            </a:r>
            <a:r>
              <a:rPr lang="en-US" altLang="zh-CN" sz="2000" i="1" baseline="-30000"/>
              <a:t>A</a:t>
            </a:r>
            <a:r>
              <a:rPr lang="en-US" altLang="zh-CN" sz="2000"/>
              <a:t>/</a:t>
            </a:r>
            <a:r>
              <a:rPr lang="en-US" altLang="zh-CN" sz="2000" i="1"/>
              <a:t>df</a:t>
            </a:r>
            <a:r>
              <a:rPr lang="en-US" altLang="zh-CN" sz="2000" i="1" baseline="-30000"/>
              <a:t>A</a:t>
            </a:r>
            <a:r>
              <a:rPr lang="zh-CN" altLang="en-US" sz="2000"/>
              <a:t>，</a:t>
            </a:r>
            <a:r>
              <a:rPr lang="en-US" altLang="zh-CN" sz="2000" i="1"/>
              <a:t>MS</a:t>
            </a:r>
            <a:r>
              <a:rPr lang="en-US" altLang="zh-CN" sz="2000" i="1" baseline="-30000"/>
              <a:t>B(A)</a:t>
            </a:r>
            <a:r>
              <a:rPr lang="zh-CN" altLang="en-US" sz="2000"/>
              <a:t>＝</a:t>
            </a:r>
            <a:r>
              <a:rPr lang="en-US" altLang="zh-CN" sz="2000" i="1"/>
              <a:t>SS</a:t>
            </a:r>
            <a:r>
              <a:rPr lang="en-US" altLang="zh-CN" sz="2000" i="1" baseline="-30000"/>
              <a:t>B(A)</a:t>
            </a:r>
            <a:r>
              <a:rPr lang="en-US" altLang="zh-CN" sz="2000"/>
              <a:t>/</a:t>
            </a:r>
            <a:r>
              <a:rPr lang="en-US" altLang="zh-CN" sz="2000" i="1"/>
              <a:t>df</a:t>
            </a:r>
            <a:r>
              <a:rPr lang="en-US" altLang="zh-CN" sz="2000" i="1" baseline="-30000"/>
              <a:t>B(A)</a:t>
            </a:r>
            <a:r>
              <a:rPr lang="zh-CN" altLang="en-US" sz="2000"/>
              <a:t>，</a:t>
            </a:r>
            <a:r>
              <a:rPr lang="en-US" altLang="zh-CN" sz="2000" i="1"/>
              <a:t>MS</a:t>
            </a:r>
            <a:r>
              <a:rPr lang="en-US" altLang="zh-CN" sz="2000" i="1" baseline="-30000"/>
              <a:t>e</a:t>
            </a:r>
            <a:r>
              <a:rPr lang="zh-CN" altLang="en-US" sz="2000"/>
              <a:t>＝</a:t>
            </a:r>
            <a:r>
              <a:rPr lang="en-US" altLang="zh-CN" sz="2000" i="1"/>
              <a:t>SS</a:t>
            </a:r>
            <a:r>
              <a:rPr lang="en-US" altLang="zh-CN" sz="2000" i="1" baseline="-30000"/>
              <a:t>e</a:t>
            </a:r>
            <a:r>
              <a:rPr lang="en-US" altLang="zh-CN" sz="2000"/>
              <a:t>/</a:t>
            </a:r>
            <a:r>
              <a:rPr lang="en-US" altLang="zh-CN" sz="2000" i="1"/>
              <a:t>df</a:t>
            </a:r>
            <a:r>
              <a:rPr lang="en-US" altLang="zh-CN" sz="2000" i="1" baseline="-30000"/>
              <a:t>e</a:t>
            </a:r>
            <a:endParaRPr lang="en-US" altLang="zh-CN" sz="2000"/>
          </a:p>
          <a:p>
            <a:pPr algn="just">
              <a:spcBef>
                <a:spcPct val="20000"/>
              </a:spcBef>
            </a:pPr>
            <a:r>
              <a:rPr lang="zh-CN" altLang="en-US" sz="2000"/>
              <a:t>考虑均方比值有</a:t>
            </a:r>
          </a:p>
          <a:p>
            <a:pPr algn="ctr">
              <a:spcBef>
                <a:spcPct val="20000"/>
              </a:spcBef>
            </a:pPr>
            <a:r>
              <a:rPr lang="zh-CN" altLang="en-US" sz="2000" i="1"/>
              <a:t> </a:t>
            </a:r>
            <a:r>
              <a:rPr lang="en-US" altLang="zh-CN" sz="2000" i="1"/>
              <a:t>F</a:t>
            </a:r>
            <a:r>
              <a:rPr lang="en-US" altLang="zh-CN" sz="2000" i="1" baseline="-30000"/>
              <a:t>A</a:t>
            </a:r>
            <a:r>
              <a:rPr lang="zh-CN" altLang="en-US" sz="2000"/>
              <a:t>＝</a:t>
            </a:r>
            <a:r>
              <a:rPr lang="en-US" altLang="zh-CN" sz="2000" i="1"/>
              <a:t>MS</a:t>
            </a:r>
            <a:r>
              <a:rPr lang="en-US" altLang="zh-CN" sz="2000" i="1" baseline="-30000"/>
              <a:t>A</a:t>
            </a:r>
            <a:r>
              <a:rPr lang="en-US" altLang="zh-CN" sz="2000"/>
              <a:t>/</a:t>
            </a:r>
            <a:r>
              <a:rPr lang="en-US" altLang="zh-CN" sz="2000" i="1"/>
              <a:t>MS</a:t>
            </a:r>
            <a:r>
              <a:rPr lang="en-US" altLang="zh-CN" sz="2000" i="1" baseline="-30000"/>
              <a:t>B(A)</a:t>
            </a:r>
            <a:r>
              <a:rPr lang="zh-CN" altLang="en-US" sz="2000"/>
              <a:t>～</a:t>
            </a:r>
            <a:r>
              <a:rPr lang="en-US" altLang="zh-CN" sz="2000" i="1"/>
              <a:t>F</a:t>
            </a:r>
            <a:r>
              <a:rPr lang="zh-CN" altLang="en-US" sz="2000"/>
              <a:t>（</a:t>
            </a:r>
            <a:r>
              <a:rPr lang="en-US" altLang="zh-CN" sz="2000" i="1"/>
              <a:t>df</a:t>
            </a:r>
            <a:r>
              <a:rPr lang="en-US" altLang="zh-CN" sz="2000" i="1" baseline="-30000"/>
              <a:t>A</a:t>
            </a:r>
            <a:r>
              <a:rPr lang="zh-CN" altLang="en-US" sz="2000" i="1"/>
              <a:t>，</a:t>
            </a:r>
            <a:r>
              <a:rPr lang="en-US" altLang="zh-CN" sz="2000" i="1"/>
              <a:t>df</a:t>
            </a:r>
            <a:r>
              <a:rPr lang="en-US" altLang="zh-CN" sz="2000" i="1" baseline="-30000"/>
              <a:t>B(A)</a:t>
            </a:r>
            <a:r>
              <a:rPr lang="zh-CN" altLang="en-US" sz="2000"/>
              <a:t>）</a:t>
            </a:r>
            <a:r>
              <a:rPr lang="zh-CN" altLang="en-US" sz="2000">
                <a:latin typeface="宋体" pitchFamily="2" charset="-122"/>
              </a:rPr>
              <a:t>    </a:t>
            </a:r>
            <a:r>
              <a:rPr lang="en-US" altLang="zh-CN" sz="2000" i="1"/>
              <a:t>F</a:t>
            </a:r>
            <a:r>
              <a:rPr lang="en-US" altLang="zh-CN" sz="2000" i="1" baseline="-30000"/>
              <a:t>B</a:t>
            </a:r>
            <a:r>
              <a:rPr lang="zh-CN" altLang="en-US" sz="2000"/>
              <a:t>＝</a:t>
            </a:r>
            <a:r>
              <a:rPr lang="en-US" altLang="zh-CN" sz="2000" i="1"/>
              <a:t>MS</a:t>
            </a:r>
            <a:r>
              <a:rPr lang="en-US" altLang="zh-CN" sz="2000" i="1" baseline="-30000"/>
              <a:t>B(A)</a:t>
            </a:r>
            <a:r>
              <a:rPr lang="en-US" altLang="zh-CN" sz="2000"/>
              <a:t>/</a:t>
            </a:r>
            <a:r>
              <a:rPr lang="en-US" altLang="zh-CN" sz="2000" i="1"/>
              <a:t>MS</a:t>
            </a:r>
            <a:r>
              <a:rPr lang="en-US" altLang="zh-CN" sz="2000" i="1" baseline="-30000"/>
              <a:t>e</a:t>
            </a:r>
            <a:r>
              <a:rPr lang="zh-CN" altLang="en-US" sz="2000"/>
              <a:t>～</a:t>
            </a:r>
            <a:r>
              <a:rPr lang="en-US" altLang="zh-CN" sz="2000" i="1"/>
              <a:t>F</a:t>
            </a:r>
            <a:r>
              <a:rPr lang="zh-CN" altLang="en-US" sz="2000"/>
              <a:t>（</a:t>
            </a:r>
            <a:r>
              <a:rPr lang="en-US" altLang="zh-CN" sz="2000" i="1"/>
              <a:t>df</a:t>
            </a:r>
            <a:r>
              <a:rPr lang="en-US" altLang="zh-CN" sz="2000" i="1" baseline="-30000"/>
              <a:t>B(A)</a:t>
            </a:r>
            <a:r>
              <a:rPr lang="zh-CN" altLang="en-US" sz="2000" i="1"/>
              <a:t>，</a:t>
            </a:r>
            <a:r>
              <a:rPr lang="en-US" altLang="zh-CN" sz="2000" i="1"/>
              <a:t>df</a:t>
            </a:r>
            <a:r>
              <a:rPr lang="en-US" altLang="zh-CN" sz="2000" i="1" baseline="-30000"/>
              <a:t>e</a:t>
            </a:r>
            <a:r>
              <a:rPr lang="zh-CN" altLang="en-US" sz="2000"/>
              <a:t>）</a:t>
            </a:r>
          </a:p>
          <a:p>
            <a:pPr algn="just">
              <a:spcBef>
                <a:spcPct val="20000"/>
              </a:spcBef>
            </a:pPr>
            <a:r>
              <a:rPr lang="zh-CN" altLang="en-US" sz="2000">
                <a:latin typeface="宋体" pitchFamily="2" charset="-122"/>
              </a:rPr>
              <a:t>    若</a:t>
            </a:r>
            <a:r>
              <a:rPr lang="en-US" altLang="zh-CN" sz="2000" i="1"/>
              <a:t>F</a:t>
            </a:r>
            <a:r>
              <a:rPr lang="en-US" altLang="zh-CN" sz="2000" i="1" baseline="-30000"/>
              <a:t>A</a:t>
            </a:r>
            <a:r>
              <a:rPr lang="en-US" altLang="zh-CN" sz="2000"/>
              <a:t>&gt;</a:t>
            </a:r>
            <a:r>
              <a:rPr lang="en-US" altLang="zh-CN" sz="2000" i="1"/>
              <a:t>F</a:t>
            </a:r>
            <a:r>
              <a:rPr lang="en-US" altLang="zh-CN" sz="2000" i="1" baseline="-30000">
                <a:latin typeface="宋体" pitchFamily="2" charset="-122"/>
              </a:rPr>
              <a:t>α</a:t>
            </a:r>
            <a:r>
              <a:rPr lang="zh-CN" altLang="en-US" sz="2000"/>
              <a:t>（</a:t>
            </a:r>
            <a:r>
              <a:rPr lang="en-US" altLang="zh-CN" sz="2000" i="1"/>
              <a:t>df</a:t>
            </a:r>
            <a:r>
              <a:rPr lang="en-US" altLang="zh-CN" sz="2000" i="1" baseline="-30000"/>
              <a:t>A</a:t>
            </a:r>
            <a:r>
              <a:rPr lang="zh-CN" altLang="en-US" sz="2000" i="1"/>
              <a:t>，</a:t>
            </a:r>
            <a:r>
              <a:rPr lang="en-US" altLang="zh-CN" sz="2000" i="1"/>
              <a:t>df</a:t>
            </a:r>
            <a:r>
              <a:rPr lang="en-US" altLang="zh-CN" sz="2000" i="1" baseline="-30000"/>
              <a:t>B(A)</a:t>
            </a:r>
            <a:r>
              <a:rPr lang="zh-CN" altLang="en-US" sz="2000"/>
              <a:t>）</a:t>
            </a:r>
            <a:r>
              <a:rPr lang="zh-CN" altLang="en-US" sz="2000">
                <a:latin typeface="宋体" pitchFamily="2" charset="-122"/>
              </a:rPr>
              <a:t>，则拒绝</a:t>
            </a:r>
            <a:r>
              <a:rPr lang="en-US" altLang="zh-CN" sz="2000" i="1"/>
              <a:t>A</a:t>
            </a:r>
            <a:r>
              <a:rPr lang="zh-CN" altLang="en-US" sz="2000"/>
              <a:t>因素的无效假设</a:t>
            </a:r>
            <a:r>
              <a:rPr lang="en-US" altLang="zh-CN" sz="2000" i="1"/>
              <a:t>H</a:t>
            </a:r>
            <a:r>
              <a:rPr lang="en-US" altLang="zh-CN" sz="2000" i="1" baseline="-30000"/>
              <a:t>0</a:t>
            </a:r>
            <a:r>
              <a:rPr lang="zh-CN" altLang="en-US" sz="2000"/>
              <a:t>，表明</a:t>
            </a:r>
            <a:r>
              <a:rPr lang="en-US" altLang="zh-CN" sz="2000" i="1"/>
              <a:t>A</a:t>
            </a:r>
            <a:r>
              <a:rPr lang="zh-CN" altLang="en-US" sz="2000"/>
              <a:t>因素的个水平均数差异显著或极显著，否则差异不显著；</a:t>
            </a:r>
          </a:p>
          <a:p>
            <a:pPr algn="just">
              <a:spcBef>
                <a:spcPct val="20000"/>
              </a:spcBef>
            </a:pPr>
            <a:r>
              <a:rPr lang="zh-CN" altLang="en-US" sz="2000"/>
              <a:t>       若</a:t>
            </a:r>
            <a:r>
              <a:rPr lang="en-US" altLang="zh-CN" sz="2000" i="1"/>
              <a:t>F</a:t>
            </a:r>
            <a:r>
              <a:rPr lang="en-US" altLang="zh-CN" sz="2000" i="1" baseline="-30000"/>
              <a:t>B</a:t>
            </a:r>
            <a:r>
              <a:rPr lang="en-US" altLang="zh-CN" sz="2000"/>
              <a:t>&gt;</a:t>
            </a:r>
            <a:r>
              <a:rPr lang="en-US" altLang="zh-CN" sz="2000" i="1"/>
              <a:t>F</a:t>
            </a:r>
            <a:r>
              <a:rPr lang="en-US" altLang="zh-CN" sz="2000" i="1" baseline="-30000">
                <a:latin typeface="宋体" pitchFamily="2" charset="-122"/>
              </a:rPr>
              <a:t>α</a:t>
            </a:r>
            <a:r>
              <a:rPr lang="zh-CN" altLang="en-US" sz="2000"/>
              <a:t>（</a:t>
            </a:r>
            <a:r>
              <a:rPr lang="en-US" altLang="zh-CN" sz="2000" i="1"/>
              <a:t>df</a:t>
            </a:r>
            <a:r>
              <a:rPr lang="en-US" altLang="zh-CN" sz="2000" i="1" baseline="-30000"/>
              <a:t>B(A)</a:t>
            </a:r>
            <a:r>
              <a:rPr lang="zh-CN" altLang="en-US" sz="2000" i="1"/>
              <a:t>，</a:t>
            </a:r>
            <a:r>
              <a:rPr lang="en-US" altLang="zh-CN" sz="2000" i="1"/>
              <a:t>df</a:t>
            </a:r>
            <a:r>
              <a:rPr lang="en-US" altLang="zh-CN" sz="2000" i="1" baseline="-30000"/>
              <a:t>e</a:t>
            </a:r>
            <a:r>
              <a:rPr lang="zh-CN" altLang="en-US" sz="2000"/>
              <a:t>），则拒绝</a:t>
            </a:r>
            <a:r>
              <a:rPr lang="en-US" altLang="zh-CN" sz="2000" i="1"/>
              <a:t>B</a:t>
            </a:r>
            <a:r>
              <a:rPr lang="zh-CN" altLang="en-US" sz="2000"/>
              <a:t>因素的无效假设</a:t>
            </a:r>
            <a:r>
              <a:rPr lang="en-US" altLang="zh-CN" sz="2000" i="1"/>
              <a:t>H</a:t>
            </a:r>
            <a:r>
              <a:rPr lang="en-US" altLang="zh-CN" sz="2000" i="1" baseline="-30000"/>
              <a:t>0</a:t>
            </a:r>
            <a:r>
              <a:rPr lang="zh-CN" altLang="en-US" sz="2000"/>
              <a:t>，表明</a:t>
            </a:r>
            <a:r>
              <a:rPr lang="en-US" altLang="zh-CN" sz="2000" i="1"/>
              <a:t>A</a:t>
            </a:r>
            <a:r>
              <a:rPr lang="en-US" altLang="zh-CN" sz="2000" i="1" baseline="-30000"/>
              <a:t>i</a:t>
            </a:r>
            <a:r>
              <a:rPr lang="zh-CN" altLang="en-US" sz="2000"/>
              <a:t>内</a:t>
            </a:r>
            <a:r>
              <a:rPr lang="en-US" altLang="zh-CN" sz="2000" i="1"/>
              <a:t>B</a:t>
            </a:r>
            <a:r>
              <a:rPr lang="zh-CN" altLang="en-US" sz="2000"/>
              <a:t>因素的</a:t>
            </a:r>
            <a:r>
              <a:rPr lang="en-US" altLang="zh-CN" sz="2000" i="1"/>
              <a:t>m</a:t>
            </a:r>
            <a:r>
              <a:rPr lang="en-US" altLang="zh-CN" sz="2000" i="1" baseline="-30000"/>
              <a:t>i</a:t>
            </a:r>
            <a:r>
              <a:rPr lang="zh-CN" altLang="en-US" sz="2000"/>
              <a:t>个水平均数间差异显著或极显著，否则差异不显著。</a:t>
            </a:r>
          </a:p>
          <a:p>
            <a:pPr algn="just">
              <a:spcBef>
                <a:spcPct val="20000"/>
              </a:spcBef>
            </a:pPr>
            <a:r>
              <a:rPr lang="zh-CN" altLang="en-US" sz="2000"/>
              <a:t>      最后把分析结果列入方差分析表。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0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026"/>
          <p:cNvPicPr>
            <a:picLocks noChangeAspect="1" noChangeArrowheads="1"/>
          </p:cNvPicPr>
          <p:nvPr/>
        </p:nvPicPr>
        <p:blipFill>
          <a:blip r:embed="rId3" cstate="print"/>
          <a:srcRect l="13000" t="24667" r="14999" b="12666"/>
          <a:stretch>
            <a:fillRect/>
          </a:stretch>
        </p:blipFill>
        <p:spPr bwMode="auto">
          <a:xfrm>
            <a:off x="228600" y="228600"/>
            <a:ext cx="86868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027"/>
          <p:cNvPicPr>
            <a:picLocks noChangeAspect="1" noChangeArrowheads="1"/>
          </p:cNvPicPr>
          <p:nvPr/>
        </p:nvPicPr>
        <p:blipFill>
          <a:blip r:embed="rId3" cstate="print"/>
          <a:srcRect l="14000" t="6000" r="10750" b="21265"/>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1026"/>
          <p:cNvPicPr>
            <a:picLocks noChangeAspect="1" noChangeArrowheads="1"/>
          </p:cNvPicPr>
          <p:nvPr/>
        </p:nvPicPr>
        <p:blipFill>
          <a:blip r:embed="rId3" cstate="print"/>
          <a:srcRect l="2000" t="6000" r="27000" b="20667"/>
          <a:stretch>
            <a:fillRect/>
          </a:stretch>
        </p:blipFill>
        <p:spPr bwMode="auto">
          <a:xfrm>
            <a:off x="179388" y="0"/>
            <a:ext cx="8964612" cy="694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026"/>
          <p:cNvPicPr>
            <a:picLocks noChangeAspect="1" noChangeArrowheads="1"/>
          </p:cNvPicPr>
          <p:nvPr/>
        </p:nvPicPr>
        <p:blipFill>
          <a:blip r:embed="rId3" cstate="print"/>
          <a:srcRect l="2000" t="10001" r="28999" b="58000"/>
          <a:stretch>
            <a:fillRect/>
          </a:stretch>
        </p:blipFill>
        <p:spPr bwMode="auto">
          <a:xfrm>
            <a:off x="0" y="0"/>
            <a:ext cx="9144000" cy="2895600"/>
          </a:xfrm>
          <a:prstGeom prst="rect">
            <a:avLst/>
          </a:prstGeom>
          <a:noFill/>
          <a:ln w="9525">
            <a:noFill/>
            <a:miter lim="800000"/>
            <a:headEnd/>
            <a:tailEnd/>
          </a:ln>
        </p:spPr>
      </p:pic>
      <p:pic>
        <p:nvPicPr>
          <p:cNvPr id="54276" name="Picture 1028"/>
          <p:cNvPicPr>
            <a:picLocks noChangeAspect="1" noChangeArrowheads="1"/>
          </p:cNvPicPr>
          <p:nvPr/>
        </p:nvPicPr>
        <p:blipFill>
          <a:blip r:embed="rId4" cstate="print"/>
          <a:srcRect l="12000" t="22000" r="14000" b="28667"/>
          <a:stretch>
            <a:fillRect/>
          </a:stretch>
        </p:blipFill>
        <p:spPr bwMode="auto">
          <a:xfrm>
            <a:off x="0" y="2895600"/>
            <a:ext cx="9144000" cy="3962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4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026"/>
          <p:cNvPicPr>
            <a:picLocks noChangeAspect="1" noChangeArrowheads="1"/>
          </p:cNvPicPr>
          <p:nvPr/>
        </p:nvPicPr>
        <p:blipFill>
          <a:blip r:embed="rId3" cstate="print"/>
          <a:srcRect t="7333" r="999" b="8667"/>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228600" y="304800"/>
            <a:ext cx="7772400" cy="533400"/>
          </a:xfrm>
        </p:spPr>
        <p:txBody>
          <a:bodyPr/>
          <a:lstStyle/>
          <a:p>
            <a:pPr algn="l" eaLnBrk="1" hangingPunct="1"/>
            <a:r>
              <a:rPr lang="en-US" altLang="zh-CN" sz="2000" b="1" smtClean="0">
                <a:solidFill>
                  <a:schemeClr val="tx1"/>
                </a:solidFill>
              </a:rPr>
              <a:t>5.5 </a:t>
            </a:r>
            <a:r>
              <a:rPr lang="zh-CN" altLang="en-US" sz="2000" b="1" smtClean="0">
                <a:solidFill>
                  <a:schemeClr val="tx1"/>
                </a:solidFill>
              </a:rPr>
              <a:t>方差分析的基本假定及数据转换</a:t>
            </a:r>
            <a:r>
              <a:rPr lang="zh-CN" altLang="en-US" sz="2000" smtClean="0">
                <a:solidFill>
                  <a:schemeClr val="tx1"/>
                </a:solidFill>
              </a:rPr>
              <a:t/>
            </a:r>
            <a:br>
              <a:rPr lang="zh-CN" altLang="en-US" sz="2000" smtClean="0">
                <a:solidFill>
                  <a:schemeClr val="tx1"/>
                </a:solidFill>
              </a:rPr>
            </a:br>
            <a:r>
              <a:rPr lang="en-US" altLang="zh-CN" sz="2000" b="1" smtClean="0">
                <a:solidFill>
                  <a:schemeClr val="tx1"/>
                </a:solidFill>
              </a:rPr>
              <a:t>5.5.1 </a:t>
            </a:r>
            <a:r>
              <a:rPr lang="zh-CN" altLang="en-US" sz="2000" b="1" smtClean="0">
                <a:solidFill>
                  <a:schemeClr val="tx1"/>
                </a:solidFill>
              </a:rPr>
              <a:t>基本假定</a:t>
            </a:r>
            <a:endParaRPr lang="zh-CN" altLang="en-US" sz="2000" smtClean="0">
              <a:solidFill>
                <a:schemeClr val="tx1"/>
              </a:solidFill>
            </a:endParaRPr>
          </a:p>
        </p:txBody>
      </p:sp>
      <p:sp>
        <p:nvSpPr>
          <p:cNvPr id="16388" name="Text Box 4"/>
          <p:cNvSpPr txBox="1">
            <a:spLocks noChangeArrowheads="1"/>
          </p:cNvSpPr>
          <p:nvPr/>
        </p:nvSpPr>
        <p:spPr bwMode="auto">
          <a:xfrm>
            <a:off x="381000" y="914400"/>
            <a:ext cx="8382000" cy="762000"/>
          </a:xfrm>
          <a:prstGeom prst="rect">
            <a:avLst/>
          </a:prstGeom>
          <a:noFill/>
          <a:ln w="9525">
            <a:noFill/>
            <a:miter lim="800000"/>
            <a:headEnd/>
            <a:tailEnd/>
          </a:ln>
        </p:spPr>
        <p:txBody>
          <a:bodyPr>
            <a:spAutoFit/>
          </a:bodyPr>
          <a:lstStyle/>
          <a:p>
            <a:pPr>
              <a:spcBef>
                <a:spcPct val="20000"/>
              </a:spcBef>
            </a:pPr>
            <a:r>
              <a:rPr lang="zh-CN" altLang="en-US" sz="2000" dirty="0">
                <a:latin typeface="宋体" pitchFamily="2" charset="-122"/>
              </a:rPr>
              <a:t>方差分析是建立基本假定基础上的。</a:t>
            </a:r>
          </a:p>
          <a:p>
            <a:pPr>
              <a:spcBef>
                <a:spcPct val="20000"/>
              </a:spcBef>
            </a:pPr>
            <a:r>
              <a:rPr lang="zh-CN" altLang="en-US" sz="2000" dirty="0">
                <a:latin typeface="宋体" pitchFamily="2" charset="-122"/>
              </a:rPr>
              <a:t>基本假定就是对试验结果或观测值的数学性质和结构预先作出科学规定</a:t>
            </a:r>
            <a:r>
              <a:rPr lang="zh-CN" altLang="en-US" sz="2000" dirty="0"/>
              <a:t> </a:t>
            </a:r>
          </a:p>
        </p:txBody>
      </p:sp>
      <p:graphicFrame>
        <p:nvGraphicFramePr>
          <p:cNvPr id="16386" name="Object 5"/>
          <p:cNvGraphicFramePr>
            <a:graphicFrameLocks noChangeAspect="1"/>
          </p:cNvGraphicFramePr>
          <p:nvPr/>
        </p:nvGraphicFramePr>
        <p:xfrm>
          <a:off x="4191000" y="1600200"/>
          <a:ext cx="1676400" cy="858838"/>
        </p:xfrm>
        <a:graphic>
          <a:graphicData uri="http://schemas.openxmlformats.org/presentationml/2006/ole">
            <p:oleObj spid="_x0000_s16386" name="Equation" r:id="rId4" imgW="1041120" imgH="533160" progId="">
              <p:embed/>
            </p:oleObj>
          </a:graphicData>
        </a:graphic>
      </p:graphicFrame>
      <p:sp>
        <p:nvSpPr>
          <p:cNvPr id="60422" name="Text Box 6"/>
          <p:cNvSpPr txBox="1">
            <a:spLocks noChangeArrowheads="1"/>
          </p:cNvSpPr>
          <p:nvPr/>
        </p:nvSpPr>
        <p:spPr bwMode="auto">
          <a:xfrm>
            <a:off x="381000" y="2378075"/>
            <a:ext cx="8763000" cy="4479925"/>
          </a:xfrm>
          <a:prstGeom prst="rect">
            <a:avLst/>
          </a:prstGeom>
          <a:noFill/>
          <a:ln w="9525">
            <a:noFill/>
            <a:miter lim="800000"/>
            <a:headEnd/>
            <a:tailEnd/>
          </a:ln>
          <a:effectLst/>
        </p:spPr>
        <p:txBody>
          <a:bodyPr>
            <a:spAutoFit/>
          </a:bodyPr>
          <a:lstStyle/>
          <a:p>
            <a:pPr algn="just">
              <a:spcBef>
                <a:spcPct val="10000"/>
              </a:spcBef>
              <a:defRPr/>
            </a:pPr>
            <a:r>
              <a:rPr lang="zh-CN" altLang="en-US" sz="2000" dirty="0">
                <a:latin typeface="宋体" pitchFamily="2" charset="-122"/>
              </a:rPr>
              <a:t>该数学模型有如下三点重要性质：</a:t>
            </a:r>
            <a:endParaRPr lang="zh-CN" altLang="en-US" sz="2000" dirty="0"/>
          </a:p>
          <a:p>
            <a:pPr algn="just">
              <a:spcBef>
                <a:spcPct val="10000"/>
              </a:spcBef>
              <a:defRPr/>
            </a:pPr>
            <a:r>
              <a:rPr lang="zh-CN" altLang="en-US" sz="2000" dirty="0">
                <a:latin typeface="宋体" pitchFamily="2" charset="-122"/>
              </a:rPr>
              <a:t>① </a:t>
            </a:r>
            <a:r>
              <a:rPr lang="zh-CN" altLang="en-US" sz="2000" dirty="0">
                <a:solidFill>
                  <a:schemeClr val="tx2"/>
                </a:solidFill>
                <a:effectLst>
                  <a:outerShdw blurRad="38100" dist="38100" dir="2700000" algn="tl">
                    <a:srgbClr val="000000"/>
                  </a:outerShdw>
                </a:effectLst>
                <a:latin typeface="宋体" pitchFamily="2" charset="-122"/>
              </a:rPr>
              <a:t>线性可加性</a:t>
            </a:r>
            <a:r>
              <a:rPr lang="zh-CN" altLang="en-US" sz="2000" dirty="0">
                <a:latin typeface="宋体" pitchFamily="2" charset="-122"/>
              </a:rPr>
              <a:t>（</a:t>
            </a:r>
            <a:r>
              <a:rPr lang="en-US" altLang="zh-CN" sz="2000" dirty="0" err="1"/>
              <a:t>additivity</a:t>
            </a:r>
            <a:r>
              <a:rPr lang="zh-CN" altLang="en-US" sz="2000" dirty="0">
                <a:latin typeface="宋体" pitchFamily="2" charset="-122"/>
              </a:rPr>
              <a:t>）：模型中线性分量处理效应</a:t>
            </a:r>
            <a:r>
              <a:rPr lang="en-US" altLang="zh-CN" sz="2000" dirty="0" err="1"/>
              <a:t>τ</a:t>
            </a:r>
            <a:r>
              <a:rPr lang="en-US" altLang="zh-CN" sz="2000" baseline="-30000" dirty="0" err="1"/>
              <a:t>i</a:t>
            </a:r>
            <a:r>
              <a:rPr lang="zh-CN" altLang="en-US" sz="2000" dirty="0">
                <a:latin typeface="宋体" pitchFamily="2" charset="-122"/>
              </a:rPr>
              <a:t>和误差效应</a:t>
            </a:r>
            <a:r>
              <a:rPr lang="en-US" altLang="zh-CN" sz="2000" dirty="0" err="1"/>
              <a:t>ε</a:t>
            </a:r>
            <a:r>
              <a:rPr lang="en-US" altLang="zh-CN" sz="2000" baseline="-30000" dirty="0" err="1"/>
              <a:t>ij</a:t>
            </a:r>
            <a:r>
              <a:rPr lang="zh-CN" altLang="en-US" sz="2000" dirty="0">
                <a:latin typeface="宋体" pitchFamily="2" charset="-122"/>
              </a:rPr>
              <a:t>的关系是相加性关系。有这一假定，不同的效应才能分解，平方和与自由度的可分可加原理才能成立，处理效应是否比误差效应显著才能作出判断。</a:t>
            </a:r>
            <a:endParaRPr lang="zh-CN" altLang="en-US" sz="2000" dirty="0"/>
          </a:p>
          <a:p>
            <a:pPr algn="just">
              <a:spcBef>
                <a:spcPct val="10000"/>
              </a:spcBef>
              <a:defRPr/>
            </a:pPr>
            <a:r>
              <a:rPr lang="zh-CN" altLang="en-US" sz="2000" dirty="0">
                <a:latin typeface="宋体" pitchFamily="2" charset="-122"/>
              </a:rPr>
              <a:t>② </a:t>
            </a:r>
            <a:r>
              <a:rPr lang="zh-CN" altLang="en-US" sz="2000" dirty="0">
                <a:solidFill>
                  <a:schemeClr val="tx2"/>
                </a:solidFill>
                <a:effectLst>
                  <a:outerShdw blurRad="38100" dist="38100" dir="2700000" algn="tl">
                    <a:srgbClr val="000000"/>
                  </a:outerShdw>
                </a:effectLst>
                <a:latin typeface="宋体" pitchFamily="2" charset="-122"/>
              </a:rPr>
              <a:t>正态性</a:t>
            </a:r>
            <a:r>
              <a:rPr lang="zh-CN" altLang="en-US" sz="2000" dirty="0">
                <a:latin typeface="宋体" pitchFamily="2" charset="-122"/>
              </a:rPr>
              <a:t>（</a:t>
            </a:r>
            <a:r>
              <a:rPr lang="en-US" altLang="zh-CN" sz="2000" dirty="0"/>
              <a:t>normality</a:t>
            </a:r>
            <a:r>
              <a:rPr lang="zh-CN" altLang="en-US" sz="2000" dirty="0">
                <a:latin typeface="宋体" pitchFamily="2" charset="-122"/>
              </a:rPr>
              <a:t>）：所有试验误差</a:t>
            </a:r>
            <a:r>
              <a:rPr lang="en-US" altLang="zh-CN" sz="2000" dirty="0" err="1"/>
              <a:t>ε</a:t>
            </a:r>
            <a:r>
              <a:rPr lang="en-US" altLang="zh-CN" sz="2000" baseline="-30000" dirty="0" err="1"/>
              <a:t>ij</a:t>
            </a:r>
            <a:r>
              <a:rPr lang="zh-CN" altLang="en-US" sz="2000" dirty="0">
                <a:latin typeface="宋体" pitchFamily="2" charset="-122"/>
              </a:rPr>
              <a:t>相互独立</a:t>
            </a:r>
            <a:r>
              <a:rPr lang="en-US" altLang="zh-CN" sz="2000" dirty="0">
                <a:latin typeface="宋体" pitchFamily="2" charset="-122"/>
              </a:rPr>
              <a:t>,</a:t>
            </a:r>
            <a:r>
              <a:rPr lang="zh-CN" altLang="en-US" sz="2000" dirty="0">
                <a:latin typeface="宋体" pitchFamily="2" charset="-122"/>
              </a:rPr>
              <a:t>且服从正态分布</a:t>
            </a:r>
            <a:r>
              <a:rPr lang="en-US" altLang="zh-CN" sz="2000" dirty="0"/>
              <a:t>N(0,σ</a:t>
            </a:r>
            <a:r>
              <a:rPr lang="en-US" altLang="zh-CN" sz="2000" baseline="30000" dirty="0"/>
              <a:t>2</a:t>
            </a:r>
            <a:r>
              <a:rPr lang="en-US" altLang="zh-CN" sz="2000" dirty="0"/>
              <a:t>)</a:t>
            </a:r>
            <a:r>
              <a:rPr lang="zh-CN" altLang="en-US" sz="2000" dirty="0">
                <a:latin typeface="宋体" pitchFamily="2" charset="-122"/>
              </a:rPr>
              <a:t>。如试验误差之间存在某种关联，可通过随机化或数据转换的方法破坏。</a:t>
            </a:r>
            <a:endParaRPr lang="zh-CN" altLang="en-US" sz="2000" dirty="0"/>
          </a:p>
          <a:p>
            <a:pPr algn="just">
              <a:spcBef>
                <a:spcPct val="10000"/>
              </a:spcBef>
              <a:defRPr/>
            </a:pPr>
            <a:r>
              <a:rPr lang="zh-CN" altLang="en-US" sz="2000" dirty="0">
                <a:latin typeface="宋体" pitchFamily="2" charset="-122"/>
              </a:rPr>
              <a:t>③ </a:t>
            </a:r>
            <a:r>
              <a:rPr lang="zh-CN" altLang="en-US" sz="2000" dirty="0">
                <a:solidFill>
                  <a:schemeClr val="tx2"/>
                </a:solidFill>
                <a:effectLst>
                  <a:outerShdw blurRad="38100" dist="38100" dir="2700000" algn="tl">
                    <a:srgbClr val="000000"/>
                  </a:outerShdw>
                </a:effectLst>
                <a:latin typeface="宋体" pitchFamily="2" charset="-122"/>
              </a:rPr>
              <a:t>同质性</a:t>
            </a:r>
            <a:r>
              <a:rPr lang="zh-CN" altLang="en-US" sz="2000" dirty="0">
                <a:latin typeface="宋体" pitchFamily="2" charset="-122"/>
              </a:rPr>
              <a:t>（</a:t>
            </a:r>
            <a:r>
              <a:rPr lang="en-US" altLang="zh-CN" sz="2000" dirty="0"/>
              <a:t>homogeneity</a:t>
            </a:r>
            <a:r>
              <a:rPr lang="zh-CN" altLang="en-US" sz="2000" dirty="0">
                <a:latin typeface="宋体" pitchFamily="2" charset="-122"/>
              </a:rPr>
              <a:t>）：所有试验误差</a:t>
            </a:r>
            <a:r>
              <a:rPr lang="en-US" altLang="zh-CN" sz="2000" dirty="0" err="1"/>
              <a:t>ε</a:t>
            </a:r>
            <a:r>
              <a:rPr lang="en-US" altLang="zh-CN" sz="2000" baseline="-30000" dirty="0" err="1"/>
              <a:t>ij</a:t>
            </a:r>
            <a:r>
              <a:rPr lang="zh-CN" altLang="en-US" sz="2000" dirty="0">
                <a:latin typeface="宋体" pitchFamily="2" charset="-122"/>
              </a:rPr>
              <a:t>都有共同的方差，即各处理的方差相等。有了这一假定，才能在方差分析中将各处理的试验误差方差合并成一个共同的试验误差方差。若</a:t>
            </a:r>
            <a:r>
              <a:rPr lang="en-US" altLang="zh-CN" sz="2000" dirty="0" err="1"/>
              <a:t>ε</a:t>
            </a:r>
            <a:r>
              <a:rPr lang="en-US" altLang="zh-CN" sz="2000" baseline="-30000" dirty="0" err="1"/>
              <a:t>ij</a:t>
            </a:r>
            <a:r>
              <a:rPr lang="zh-CN" altLang="en-US" sz="2000" dirty="0">
                <a:latin typeface="宋体" pitchFamily="2" charset="-122"/>
              </a:rPr>
              <a:t>是异质的（），则在</a:t>
            </a:r>
            <a:r>
              <a:rPr lang="en-US" altLang="zh-CN" sz="2000" i="1" dirty="0"/>
              <a:t>F</a:t>
            </a:r>
            <a:r>
              <a:rPr lang="zh-CN" altLang="en-US" sz="2000" dirty="0">
                <a:latin typeface="宋体" pitchFamily="2" charset="-122"/>
              </a:rPr>
              <a:t>测验中会使得某些处理效应得不到正确反映。若经测验，误差方差是异质的，可进行数据转换（</a:t>
            </a:r>
            <a:r>
              <a:rPr lang="en-US" altLang="zh-CN" sz="2000" dirty="0"/>
              <a:t>transformation of</a:t>
            </a:r>
            <a:r>
              <a:rPr lang="en-US" altLang="zh-CN" sz="2000" dirty="0">
                <a:latin typeface="宋体" pitchFamily="2" charset="-122"/>
              </a:rPr>
              <a:t> </a:t>
            </a:r>
            <a:r>
              <a:rPr lang="en-US" altLang="zh-CN" sz="2000" dirty="0"/>
              <a:t>data</a:t>
            </a:r>
            <a:r>
              <a:rPr lang="zh-CN" altLang="en-US" sz="2000" dirty="0">
                <a:latin typeface="宋体" pitchFamily="2" charset="-122"/>
              </a:rPr>
              <a:t>），使之达到同质的目的。再则，在试验设计时，尽量做到各处理等重复。可以证明，这样可减少因方差不同质而带来对统计结论的影响。</a:t>
            </a:r>
            <a:endParaRPr lang="zh-CN" altLang="en-US" sz="2000" dirty="0"/>
          </a:p>
          <a:p>
            <a:pPr>
              <a:spcBef>
                <a:spcPct val="10000"/>
              </a:spcBef>
              <a:defRPr/>
            </a:pPr>
            <a:r>
              <a:rPr lang="zh-CN" altLang="en-US" sz="2000" dirty="0">
                <a:latin typeface="宋体" pitchFamily="2" charset="-122"/>
              </a:rPr>
              <a:t>       以上三点性质也是方差分析的三个基本假定。</a:t>
            </a:r>
            <a:r>
              <a:rPr lang="zh-CN" altLang="en-US" sz="2000" dirty="0"/>
              <a:t>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228600" y="304800"/>
            <a:ext cx="7772400" cy="304800"/>
          </a:xfrm>
        </p:spPr>
        <p:txBody>
          <a:bodyPr/>
          <a:lstStyle/>
          <a:p>
            <a:pPr algn="l" eaLnBrk="1" hangingPunct="1"/>
            <a:r>
              <a:rPr lang="en-US" altLang="zh-CN" sz="2000" b="1" smtClean="0">
                <a:solidFill>
                  <a:schemeClr val="tx1"/>
                </a:solidFill>
              </a:rPr>
              <a:t>5.5.2  </a:t>
            </a:r>
            <a:r>
              <a:rPr lang="zh-CN" altLang="en-US" sz="2000" b="1" smtClean="0">
                <a:solidFill>
                  <a:schemeClr val="tx1"/>
                </a:solidFill>
                <a:latin typeface="宋体" pitchFamily="2" charset="-122"/>
              </a:rPr>
              <a:t>数据转换</a:t>
            </a:r>
            <a:r>
              <a:rPr lang="zh-CN" altLang="en-US" sz="2000" b="1" smtClean="0">
                <a:solidFill>
                  <a:schemeClr val="tx1"/>
                </a:solidFill>
              </a:rPr>
              <a:t> </a:t>
            </a:r>
          </a:p>
        </p:txBody>
      </p:sp>
      <p:grpSp>
        <p:nvGrpSpPr>
          <p:cNvPr id="17413" name="Group 7"/>
          <p:cNvGrpSpPr>
            <a:grpSpLocks/>
          </p:cNvGrpSpPr>
          <p:nvPr/>
        </p:nvGrpSpPr>
        <p:grpSpPr bwMode="auto">
          <a:xfrm>
            <a:off x="381000" y="838200"/>
            <a:ext cx="8382000" cy="5121275"/>
            <a:chOff x="240" y="528"/>
            <a:chExt cx="5280" cy="3226"/>
          </a:xfrm>
        </p:grpSpPr>
        <p:sp>
          <p:nvSpPr>
            <p:cNvPr id="61444" name="Text Box 4"/>
            <p:cNvSpPr txBox="1">
              <a:spLocks noChangeArrowheads="1"/>
            </p:cNvSpPr>
            <p:nvPr/>
          </p:nvSpPr>
          <p:spPr bwMode="auto">
            <a:xfrm>
              <a:off x="240" y="528"/>
              <a:ext cx="5280" cy="3226"/>
            </a:xfrm>
            <a:prstGeom prst="rect">
              <a:avLst/>
            </a:prstGeom>
            <a:noFill/>
            <a:ln w="9525">
              <a:noFill/>
              <a:miter lim="800000"/>
              <a:headEnd/>
              <a:tailEnd/>
            </a:ln>
            <a:effectLst/>
          </p:spPr>
          <p:txBody>
            <a:bodyPr>
              <a:spAutoFit/>
            </a:bodyPr>
            <a:lstStyle/>
            <a:p>
              <a:pPr algn="just">
                <a:spcBef>
                  <a:spcPct val="50000"/>
                </a:spcBef>
                <a:defRPr/>
              </a:pPr>
              <a:r>
                <a:rPr lang="zh-CN" altLang="en-US" sz="2000">
                  <a:latin typeface="宋体" pitchFamily="2" charset="-122"/>
                </a:rPr>
                <a:t>目的主要是满足误差方差同质性的假定，同时也对可加性和正态性的要求得到较好的满足。</a:t>
              </a:r>
              <a:endParaRPr lang="zh-CN" altLang="en-US" sz="2000"/>
            </a:p>
            <a:p>
              <a:pPr algn="just">
                <a:spcBef>
                  <a:spcPct val="50000"/>
                </a:spcBef>
                <a:defRPr/>
              </a:pPr>
              <a:r>
                <a:rPr lang="zh-CN" altLang="en-US" sz="2000">
                  <a:latin typeface="宋体" pitchFamily="2" charset="-122"/>
                </a:rPr>
                <a:t>常用的数据转换方法如下：</a:t>
              </a:r>
              <a:endParaRPr lang="zh-CN" altLang="en-US" sz="2000"/>
            </a:p>
            <a:p>
              <a:pPr algn="just">
                <a:spcBef>
                  <a:spcPct val="50000"/>
                </a:spcBef>
                <a:defRPr/>
              </a:pPr>
              <a:r>
                <a:rPr lang="zh-CN" altLang="en-US" sz="2000">
                  <a:latin typeface="宋体" pitchFamily="2" charset="-122"/>
                </a:rPr>
                <a:t>① </a:t>
              </a:r>
              <a:r>
                <a:rPr lang="zh-CN" altLang="en-US" sz="2000">
                  <a:solidFill>
                    <a:schemeClr val="accent1"/>
                  </a:solidFill>
                  <a:effectLst>
                    <a:outerShdw blurRad="38100" dist="38100" dir="2700000" algn="tl">
                      <a:srgbClr val="000000"/>
                    </a:outerShdw>
                  </a:effectLst>
                  <a:latin typeface="宋体" pitchFamily="2" charset="-122"/>
                </a:rPr>
                <a:t>平方根转换</a:t>
              </a:r>
              <a:r>
                <a:rPr lang="zh-CN" altLang="en-US" sz="2000">
                  <a:latin typeface="宋体" pitchFamily="2" charset="-122"/>
                </a:rPr>
                <a:t>（</a:t>
              </a:r>
              <a:r>
                <a:rPr lang="en-US" altLang="zh-CN" sz="2000"/>
                <a:t>square</a:t>
              </a:r>
              <a:r>
                <a:rPr lang="en-US" altLang="zh-CN" sz="2000">
                  <a:latin typeface="宋体" pitchFamily="2" charset="-122"/>
                </a:rPr>
                <a:t> </a:t>
              </a:r>
              <a:r>
                <a:rPr lang="en-US" altLang="zh-CN" sz="2000"/>
                <a:t>root</a:t>
              </a:r>
              <a:r>
                <a:rPr lang="en-US" altLang="zh-CN" sz="2000">
                  <a:latin typeface="宋体" pitchFamily="2" charset="-122"/>
                </a:rPr>
                <a:t> </a:t>
              </a:r>
              <a:r>
                <a:rPr lang="en-US" altLang="zh-CN" sz="2000"/>
                <a:t>transformation</a:t>
              </a:r>
              <a:r>
                <a:rPr lang="zh-CN" altLang="en-US" sz="2000">
                  <a:latin typeface="宋体" pitchFamily="2" charset="-122"/>
                </a:rPr>
                <a:t>）：适合于各组方差与平均数间有某种比例关系的计数资料，尤其适合于泊松（</a:t>
              </a:r>
              <a:r>
                <a:rPr lang="en-US" altLang="zh-CN" sz="2000">
                  <a:latin typeface="宋体" pitchFamily="2" charset="-122"/>
                </a:rPr>
                <a:t>Poisson</a:t>
              </a:r>
              <a:r>
                <a:rPr lang="zh-CN" altLang="en-US" sz="2000">
                  <a:latin typeface="宋体" pitchFamily="2" charset="-122"/>
                </a:rPr>
                <a:t>）分布资料。也有利于使资料获得可加性和正态性的满足。</a:t>
              </a:r>
              <a:endParaRPr lang="zh-CN" altLang="en-US" sz="2000"/>
            </a:p>
            <a:p>
              <a:pPr algn="just">
                <a:spcBef>
                  <a:spcPct val="50000"/>
                </a:spcBef>
                <a:defRPr/>
              </a:pPr>
              <a:r>
                <a:rPr lang="zh-CN" altLang="en-US" sz="2000"/>
                <a:t>② </a:t>
              </a:r>
              <a:r>
                <a:rPr lang="zh-CN" altLang="en-US" sz="2000">
                  <a:solidFill>
                    <a:schemeClr val="accent1"/>
                  </a:solidFill>
                  <a:effectLst>
                    <a:outerShdw blurRad="38100" dist="38100" dir="2700000" algn="tl">
                      <a:srgbClr val="000000"/>
                    </a:outerShdw>
                  </a:effectLst>
                  <a:latin typeface="宋体" pitchFamily="2" charset="-122"/>
                </a:rPr>
                <a:t>反正弦转换</a:t>
              </a:r>
              <a:r>
                <a:rPr lang="zh-CN" altLang="en-US" sz="2000"/>
                <a:t>（</a:t>
              </a:r>
              <a:r>
                <a:rPr lang="en-US" altLang="zh-CN" sz="2000"/>
                <a:t>arcsine</a:t>
              </a:r>
              <a:r>
                <a:rPr lang="en-US" altLang="zh-CN" sz="2000">
                  <a:latin typeface="宋体" pitchFamily="2" charset="-122"/>
                </a:rPr>
                <a:t> </a:t>
              </a:r>
              <a:r>
                <a:rPr lang="en-US" altLang="zh-CN" sz="2000"/>
                <a:t>transformation</a:t>
              </a:r>
              <a:r>
                <a:rPr lang="zh-CN" altLang="en-US" sz="2000"/>
                <a:t>）：适合于发病率、成活率等服从二项分布的资料。方法是求样本百分数</a:t>
              </a:r>
              <a:r>
                <a:rPr lang="en-US" altLang="zh-CN" sz="2000"/>
                <a:t>p</a:t>
              </a:r>
              <a:r>
                <a:rPr lang="zh-CN" altLang="en-US" sz="2000"/>
                <a:t>平方根的反正弦值                    ，转换的数据是以度为单位的角度值。</a:t>
              </a:r>
            </a:p>
            <a:p>
              <a:pPr algn="just">
                <a:spcBef>
                  <a:spcPct val="50000"/>
                </a:spcBef>
                <a:defRPr/>
              </a:pPr>
              <a:r>
                <a:rPr lang="zh-CN" altLang="en-US" sz="2000">
                  <a:latin typeface="宋体" pitchFamily="2" charset="-122"/>
                </a:rPr>
                <a:t>③ </a:t>
              </a:r>
              <a:r>
                <a:rPr lang="zh-CN" altLang="en-US" sz="2000">
                  <a:solidFill>
                    <a:schemeClr val="accent1"/>
                  </a:solidFill>
                  <a:effectLst>
                    <a:outerShdw blurRad="38100" dist="38100" dir="2700000" algn="tl">
                      <a:srgbClr val="000000"/>
                    </a:outerShdw>
                  </a:effectLst>
                  <a:latin typeface="宋体" pitchFamily="2" charset="-122"/>
                </a:rPr>
                <a:t>对数转换</a:t>
              </a:r>
              <a:r>
                <a:rPr lang="zh-CN" altLang="en-US" sz="2000">
                  <a:latin typeface="宋体" pitchFamily="2" charset="-122"/>
                </a:rPr>
                <a:t>（</a:t>
              </a:r>
              <a:r>
                <a:rPr lang="en-US" altLang="zh-CN" sz="2000"/>
                <a:t>logarithmic</a:t>
              </a:r>
              <a:r>
                <a:rPr lang="en-US" altLang="zh-CN" sz="2000">
                  <a:latin typeface="宋体" pitchFamily="2" charset="-122"/>
                </a:rPr>
                <a:t> </a:t>
              </a:r>
              <a:r>
                <a:rPr lang="en-US" altLang="zh-CN" sz="2000"/>
                <a:t>transformation</a:t>
              </a:r>
              <a:r>
                <a:rPr lang="zh-CN" altLang="en-US" sz="2000">
                  <a:latin typeface="宋体" pitchFamily="2" charset="-122"/>
                </a:rPr>
                <a:t>）：适应于服从对数正态分布的资料或观测值的变异幅度很大的资料。方法是取原</a:t>
              </a:r>
              <a:r>
                <a:rPr lang="zh-CN" altLang="en-US" sz="2000"/>
                <a:t>数据的对数值</a:t>
              </a:r>
              <a:r>
                <a:rPr lang="en-US" altLang="zh-CN" sz="2000"/>
                <a:t>lgx</a:t>
              </a:r>
              <a:r>
                <a:rPr lang="zh-CN" altLang="en-US" sz="2000"/>
                <a:t>或。若样本中有</a:t>
              </a:r>
              <a:r>
                <a:rPr lang="en-US" altLang="zh-CN" sz="2000"/>
                <a:t>0</a:t>
              </a:r>
              <a:r>
                <a:rPr lang="zh-CN" altLang="en-US" sz="2000"/>
                <a:t>的观测值，则采用                                    转换。</a:t>
              </a:r>
            </a:p>
            <a:p>
              <a:pPr algn="just">
                <a:spcBef>
                  <a:spcPct val="50000"/>
                </a:spcBef>
                <a:defRPr/>
              </a:pPr>
              <a:r>
                <a:rPr lang="zh-CN" altLang="en-US" sz="2000">
                  <a:solidFill>
                    <a:schemeClr val="accent1"/>
                  </a:solidFill>
                  <a:effectLst>
                    <a:outerShdw blurRad="38100" dist="38100" dir="2700000" algn="tl">
                      <a:srgbClr val="000000"/>
                    </a:outerShdw>
                  </a:effectLst>
                  <a:latin typeface="宋体" pitchFamily="2" charset="-122"/>
                </a:rPr>
                <a:t>注意：</a:t>
              </a:r>
              <a:r>
                <a:rPr lang="zh-CN" altLang="en-US" sz="2000"/>
                <a:t>在对转换数据进行方差分析后</a:t>
              </a:r>
              <a:r>
                <a:rPr lang="en-US" altLang="zh-CN" sz="2000">
                  <a:cs typeface="Times New Roman" pitchFamily="18" charset="0"/>
                </a:rPr>
                <a:t>, </a:t>
              </a:r>
              <a:r>
                <a:rPr lang="zh-CN" altLang="en-US" sz="2000"/>
                <a:t>解释分析结果时，应还原成原观测值的尺度。</a:t>
              </a:r>
            </a:p>
          </p:txBody>
        </p:sp>
        <p:graphicFrame>
          <p:nvGraphicFramePr>
            <p:cNvPr id="17410" name="Object 5"/>
            <p:cNvGraphicFramePr>
              <a:graphicFrameLocks noChangeAspect="1"/>
            </p:cNvGraphicFramePr>
            <p:nvPr/>
          </p:nvGraphicFramePr>
          <p:xfrm>
            <a:off x="4416" y="2208"/>
            <a:ext cx="768" cy="246"/>
          </p:xfrm>
          <a:graphic>
            <a:graphicData uri="http://schemas.openxmlformats.org/presentationml/2006/ole">
              <p:oleObj spid="_x0000_s17410" name="Equation" r:id="rId4" imgW="571320" imgH="253800" progId="">
                <p:embed/>
              </p:oleObj>
            </a:graphicData>
          </a:graphic>
        </p:graphicFrame>
        <p:graphicFrame>
          <p:nvGraphicFramePr>
            <p:cNvPr id="17411" name="Object 6"/>
            <p:cNvGraphicFramePr>
              <a:graphicFrameLocks noChangeAspect="1"/>
            </p:cNvGraphicFramePr>
            <p:nvPr/>
          </p:nvGraphicFramePr>
          <p:xfrm>
            <a:off x="2304" y="3072"/>
            <a:ext cx="1344" cy="269"/>
          </p:xfrm>
          <a:graphic>
            <a:graphicData uri="http://schemas.openxmlformats.org/presentationml/2006/ole">
              <p:oleObj spid="_x0000_s17411" name="Equation" r:id="rId5" imgW="1396800" imgH="279360" progId="">
                <p:embed/>
              </p:oleObj>
            </a:graphicData>
          </a:graphic>
        </p:graphicFrame>
      </p:gr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3" cstate="print"/>
          <a:srcRect l="11998" t="40636" r="16014" b="21986"/>
          <a:stretch>
            <a:fillRect/>
          </a:stretch>
        </p:blipFill>
        <p:spPr bwMode="auto">
          <a:xfrm>
            <a:off x="358775" y="-3175"/>
            <a:ext cx="8532813" cy="3324225"/>
          </a:xfrm>
          <a:prstGeom prst="rect">
            <a:avLst/>
          </a:prstGeom>
          <a:noFill/>
          <a:ln w="9525">
            <a:noFill/>
            <a:miter lim="800000"/>
            <a:headEnd/>
            <a:tailEnd/>
          </a:ln>
        </p:spPr>
      </p:pic>
      <p:pic>
        <p:nvPicPr>
          <p:cNvPr id="62467" name="Picture 3"/>
          <p:cNvPicPr>
            <a:picLocks noChangeAspect="1" noChangeArrowheads="1"/>
          </p:cNvPicPr>
          <p:nvPr/>
        </p:nvPicPr>
        <p:blipFill>
          <a:blip r:embed="rId4" cstate="print"/>
          <a:srcRect l="15022" t="26019" r="16014" b="31311"/>
          <a:stretch>
            <a:fillRect/>
          </a:stretch>
        </p:blipFill>
        <p:spPr bwMode="auto">
          <a:xfrm>
            <a:off x="358775" y="3219450"/>
            <a:ext cx="8529638" cy="36401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24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3" name="Group 2"/>
          <p:cNvGrpSpPr>
            <a:grpSpLocks/>
          </p:cNvGrpSpPr>
          <p:nvPr/>
        </p:nvGrpSpPr>
        <p:grpSpPr bwMode="auto">
          <a:xfrm>
            <a:off x="381000" y="381000"/>
            <a:ext cx="8229600" cy="3292475"/>
            <a:chOff x="240" y="240"/>
            <a:chExt cx="5184" cy="2074"/>
          </a:xfrm>
        </p:grpSpPr>
        <p:sp>
          <p:nvSpPr>
            <p:cNvPr id="23555" name="Text Box 3"/>
            <p:cNvSpPr txBox="1">
              <a:spLocks noChangeArrowheads="1"/>
            </p:cNvSpPr>
            <p:nvPr/>
          </p:nvSpPr>
          <p:spPr bwMode="auto">
            <a:xfrm>
              <a:off x="240" y="240"/>
              <a:ext cx="5184" cy="2074"/>
            </a:xfrm>
            <a:prstGeom prst="rect">
              <a:avLst/>
            </a:prstGeom>
            <a:noFill/>
            <a:ln w="9525">
              <a:noFill/>
              <a:miter lim="800000"/>
              <a:headEnd/>
              <a:tailEnd/>
            </a:ln>
            <a:effectLst/>
          </p:spPr>
          <p:txBody>
            <a:bodyPr>
              <a:spAutoFit/>
            </a:bodyPr>
            <a:lstStyle/>
            <a:p>
              <a:pPr>
                <a:spcBef>
                  <a:spcPct val="50000"/>
                </a:spcBef>
                <a:defRPr/>
              </a:pPr>
              <a:r>
                <a:rPr lang="en-US" altLang="zh-CN" sz="2000" b="1" i="1" dirty="0">
                  <a:solidFill>
                    <a:schemeClr val="hlink"/>
                  </a:solidFill>
                  <a:effectLst>
                    <a:outerShdw blurRad="38100" dist="38100" dir="2700000" algn="tl">
                      <a:srgbClr val="000000"/>
                    </a:outerShdw>
                  </a:effectLst>
                </a:rPr>
                <a:t>SS</a:t>
              </a:r>
              <a:r>
                <a:rPr lang="en-US" altLang="zh-CN" sz="2000" b="1" i="1" baseline="-30000" dirty="0">
                  <a:solidFill>
                    <a:schemeClr val="hlink"/>
                  </a:solidFill>
                  <a:effectLst>
                    <a:outerShdw blurRad="38100" dist="38100" dir="2700000" algn="tl">
                      <a:srgbClr val="000000"/>
                    </a:outerShdw>
                  </a:effectLst>
                </a:rPr>
                <a:t>T </a:t>
              </a:r>
              <a:r>
                <a:rPr lang="en-US" altLang="zh-CN" sz="2000" b="1" dirty="0">
                  <a:solidFill>
                    <a:schemeClr val="hlink"/>
                  </a:solidFill>
                  <a:effectLst>
                    <a:outerShdw blurRad="38100" dist="38100" dir="2700000" algn="tl">
                      <a:srgbClr val="000000"/>
                    </a:outerShdw>
                  </a:effectLst>
                  <a:latin typeface="宋体" pitchFamily="2" charset="-122"/>
                </a:rPr>
                <a:t>:</a:t>
              </a:r>
              <a:r>
                <a:rPr lang="zh-CN" altLang="en-US" sz="2000" b="1" dirty="0">
                  <a:solidFill>
                    <a:schemeClr val="hlink"/>
                  </a:solidFill>
                  <a:effectLst>
                    <a:outerShdw blurRad="38100" dist="38100" dir="2700000" algn="tl">
                      <a:srgbClr val="000000"/>
                    </a:outerShdw>
                  </a:effectLst>
                  <a:latin typeface="宋体" pitchFamily="2" charset="-122"/>
                </a:rPr>
                <a:t>总平方和（</a:t>
              </a:r>
              <a:r>
                <a:rPr lang="en-US" altLang="zh-CN" sz="2000" b="1" dirty="0">
                  <a:solidFill>
                    <a:schemeClr val="hlink"/>
                  </a:solidFill>
                  <a:effectLst>
                    <a:outerShdw blurRad="38100" dist="38100" dir="2700000" algn="tl">
                      <a:srgbClr val="000000"/>
                    </a:outerShdw>
                  </a:effectLst>
                </a:rPr>
                <a:t>total sum of square</a:t>
              </a:r>
              <a:r>
                <a:rPr lang="zh-CN" altLang="en-US" sz="2000" b="1" dirty="0">
                  <a:solidFill>
                    <a:schemeClr val="hlink"/>
                  </a:solidFill>
                  <a:effectLst>
                    <a:outerShdw blurRad="38100" dist="38100" dir="2700000" algn="tl">
                      <a:srgbClr val="000000"/>
                    </a:outerShdw>
                  </a:effectLst>
                  <a:latin typeface="宋体" pitchFamily="2" charset="-122"/>
                </a:rPr>
                <a:t>）</a:t>
              </a:r>
              <a:r>
                <a:rPr lang="en-US" altLang="zh-CN" sz="2000" dirty="0">
                  <a:latin typeface="宋体" pitchFamily="2" charset="-122"/>
                </a:rPr>
                <a:t>,</a:t>
              </a:r>
              <a:r>
                <a:rPr lang="zh-CN" altLang="en-US" sz="2000" dirty="0">
                  <a:latin typeface="宋体" pitchFamily="2" charset="-122"/>
                </a:rPr>
                <a:t>是各样本观测值</a:t>
              </a:r>
              <a:r>
                <a:rPr lang="en-US" altLang="zh-CN" sz="2000" i="1" dirty="0" err="1"/>
                <a:t>x</a:t>
              </a:r>
              <a:r>
                <a:rPr lang="en-US" altLang="zh-CN" sz="2000" i="1" baseline="-30000" dirty="0" err="1"/>
                <a:t>ij</a:t>
              </a:r>
              <a:r>
                <a:rPr lang="zh-CN" altLang="en-US" sz="2000" dirty="0">
                  <a:latin typeface="宋体" pitchFamily="2" charset="-122"/>
                </a:rPr>
                <a:t>与总平均数   的离差平方和，即反映全部样本观测值总变异的平方和</a:t>
              </a:r>
            </a:p>
            <a:p>
              <a:pPr>
                <a:spcBef>
                  <a:spcPct val="50000"/>
                </a:spcBef>
                <a:defRPr/>
              </a:pPr>
              <a:r>
                <a:rPr lang="en-US" altLang="zh-CN" sz="2000" b="1" dirty="0" err="1">
                  <a:solidFill>
                    <a:schemeClr val="hlink"/>
                  </a:solidFill>
                  <a:effectLst>
                    <a:outerShdw blurRad="38100" dist="38100" dir="2700000" algn="tl">
                      <a:srgbClr val="000000"/>
                    </a:outerShdw>
                  </a:effectLst>
                </a:rPr>
                <a:t>SSt</a:t>
              </a:r>
              <a:r>
                <a:rPr lang="en-US" altLang="zh-CN" sz="2000" b="1" dirty="0">
                  <a:solidFill>
                    <a:schemeClr val="hlink"/>
                  </a:solidFill>
                  <a:effectLst>
                    <a:outerShdw blurRad="38100" dist="38100" dir="2700000" algn="tl">
                      <a:srgbClr val="000000"/>
                    </a:outerShdw>
                  </a:effectLst>
                </a:rPr>
                <a:t> :</a:t>
              </a:r>
              <a:r>
                <a:rPr lang="zh-CN" altLang="en-US" sz="2000" b="1" dirty="0">
                  <a:solidFill>
                    <a:schemeClr val="hlink"/>
                  </a:solidFill>
                  <a:effectLst>
                    <a:outerShdw blurRad="38100" dist="38100" dir="2700000" algn="tl">
                      <a:srgbClr val="000000"/>
                    </a:outerShdw>
                  </a:effectLst>
                </a:rPr>
                <a:t>处理平方和（</a:t>
              </a:r>
              <a:r>
                <a:rPr lang="en-US" altLang="zh-CN" sz="2000" b="1" dirty="0">
                  <a:solidFill>
                    <a:schemeClr val="hlink"/>
                  </a:solidFill>
                  <a:effectLst>
                    <a:outerShdw blurRad="38100" dist="38100" dir="2700000" algn="tl">
                      <a:srgbClr val="000000"/>
                    </a:outerShdw>
                  </a:effectLst>
                </a:rPr>
                <a:t>treatment sum of square</a:t>
              </a:r>
              <a:r>
                <a:rPr lang="zh-CN" altLang="en-US" sz="2000" b="1" dirty="0">
                  <a:solidFill>
                    <a:schemeClr val="hlink"/>
                  </a:solidFill>
                  <a:effectLst>
                    <a:outerShdw blurRad="38100" dist="38100" dir="2700000" algn="tl">
                      <a:srgbClr val="000000"/>
                    </a:outerShdw>
                  </a:effectLst>
                </a:rPr>
                <a:t>） 或组间平方和</a:t>
              </a:r>
              <a:r>
                <a:rPr lang="zh-CN" altLang="en-US" sz="2000" dirty="0">
                  <a:latin typeface="宋体" pitchFamily="2" charset="-122"/>
                </a:rPr>
                <a:t>，是处理平均数   与总平均数    的离差平方和，它反映了处理间变异的平方和</a:t>
              </a:r>
            </a:p>
            <a:p>
              <a:pPr>
                <a:spcBef>
                  <a:spcPct val="50000"/>
                </a:spcBef>
                <a:defRPr/>
              </a:pPr>
              <a:r>
                <a:rPr lang="en-US" altLang="zh-CN" sz="2000" b="1" dirty="0" err="1">
                  <a:solidFill>
                    <a:schemeClr val="hlink"/>
                  </a:solidFill>
                  <a:effectLst>
                    <a:outerShdw blurRad="38100" dist="38100" dir="2700000" algn="tl">
                      <a:srgbClr val="000000"/>
                    </a:outerShdw>
                  </a:effectLst>
                </a:rPr>
                <a:t>SSe</a:t>
              </a:r>
              <a:r>
                <a:rPr lang="en-US" altLang="zh-CN" sz="2000" b="1" dirty="0">
                  <a:solidFill>
                    <a:schemeClr val="hlink"/>
                  </a:solidFill>
                  <a:effectLst>
                    <a:outerShdw blurRad="38100" dist="38100" dir="2700000" algn="tl">
                      <a:srgbClr val="000000"/>
                    </a:outerShdw>
                  </a:effectLst>
                </a:rPr>
                <a:t> :</a:t>
              </a:r>
              <a:r>
                <a:rPr lang="zh-CN" altLang="en-US" sz="2000" b="1" dirty="0">
                  <a:solidFill>
                    <a:schemeClr val="hlink"/>
                  </a:solidFill>
                  <a:effectLst>
                    <a:outerShdw blurRad="38100" dist="38100" dir="2700000" algn="tl">
                      <a:srgbClr val="000000"/>
                    </a:outerShdw>
                  </a:effectLst>
                </a:rPr>
                <a:t>误差平方和（</a:t>
              </a:r>
              <a:r>
                <a:rPr lang="en-US" altLang="zh-CN" sz="2000" b="1" dirty="0">
                  <a:solidFill>
                    <a:schemeClr val="hlink"/>
                  </a:solidFill>
                  <a:effectLst>
                    <a:outerShdw blurRad="38100" dist="38100" dir="2700000" algn="tl">
                      <a:srgbClr val="000000"/>
                    </a:outerShdw>
                  </a:effectLst>
                </a:rPr>
                <a:t>error sum of square</a:t>
              </a:r>
              <a:r>
                <a:rPr lang="zh-CN" altLang="en-US" sz="2000" b="1" dirty="0">
                  <a:solidFill>
                    <a:schemeClr val="hlink"/>
                  </a:solidFill>
                  <a:effectLst>
                    <a:outerShdw blurRad="38100" dist="38100" dir="2700000" algn="tl">
                      <a:srgbClr val="000000"/>
                    </a:outerShdw>
                  </a:effectLst>
                </a:rPr>
                <a:t>）、处理内平方和或组内平方和</a:t>
              </a:r>
              <a:r>
                <a:rPr lang="zh-CN" altLang="en-US" sz="2000" dirty="0">
                  <a:latin typeface="宋体" pitchFamily="2" charset="-122"/>
                </a:rPr>
                <a:t>，是样本观测值</a:t>
              </a:r>
              <a:r>
                <a:rPr lang="en-US" altLang="zh-CN" sz="2000" i="1" dirty="0" err="1"/>
                <a:t>x</a:t>
              </a:r>
              <a:r>
                <a:rPr lang="en-US" altLang="zh-CN" sz="2000" i="1" baseline="-30000" dirty="0" err="1"/>
                <a:t>ij</a:t>
              </a:r>
              <a:r>
                <a:rPr lang="zh-CN" altLang="en-US" sz="2000" dirty="0">
                  <a:latin typeface="宋体" pitchFamily="2" charset="-122"/>
                </a:rPr>
                <a:t>与处理平均数   的离差平方和，它反映了处理内变异（即误差引起的变异）的平方和</a:t>
              </a:r>
            </a:p>
            <a:p>
              <a:pPr>
                <a:spcBef>
                  <a:spcPct val="50000"/>
                </a:spcBef>
                <a:defRPr/>
              </a:pPr>
              <a:r>
                <a:rPr lang="zh-CN" altLang="en-US" sz="2000" b="1" dirty="0">
                  <a:solidFill>
                    <a:schemeClr val="tx2"/>
                  </a:solidFill>
                  <a:latin typeface="宋体" pitchFamily="2" charset="-122"/>
                </a:rPr>
                <a:t>总平方和</a:t>
              </a:r>
              <a:r>
                <a:rPr lang="en-US" altLang="zh-CN" sz="2000" b="1" i="1" dirty="0">
                  <a:solidFill>
                    <a:schemeClr val="tx2"/>
                  </a:solidFill>
                  <a:latin typeface="宋体" pitchFamily="2" charset="-122"/>
                </a:rPr>
                <a:t>SS</a:t>
              </a:r>
              <a:r>
                <a:rPr lang="en-US" altLang="zh-CN" sz="2000" b="1" i="1" baseline="-30000" dirty="0">
                  <a:solidFill>
                    <a:schemeClr val="tx2"/>
                  </a:solidFill>
                  <a:latin typeface="宋体" pitchFamily="2" charset="-122"/>
                </a:rPr>
                <a:t>T</a:t>
              </a:r>
              <a:r>
                <a:rPr lang="zh-CN" altLang="en-US" sz="2000" b="1" dirty="0">
                  <a:solidFill>
                    <a:schemeClr val="tx2"/>
                  </a:solidFill>
                  <a:latin typeface="宋体" pitchFamily="2" charset="-122"/>
                </a:rPr>
                <a:t>是可分的，剖分为</a:t>
              </a:r>
              <a:r>
                <a:rPr lang="en-US" altLang="zh-CN" sz="2000" b="1" i="1" dirty="0" err="1">
                  <a:solidFill>
                    <a:schemeClr val="tx2"/>
                  </a:solidFill>
                  <a:latin typeface="宋体" pitchFamily="2" charset="-122"/>
                </a:rPr>
                <a:t>SS</a:t>
              </a:r>
              <a:r>
                <a:rPr lang="en-US" altLang="zh-CN" sz="2000" b="1" i="1" baseline="-30000" dirty="0" err="1">
                  <a:solidFill>
                    <a:schemeClr val="tx2"/>
                  </a:solidFill>
                  <a:latin typeface="宋体" pitchFamily="2" charset="-122"/>
                </a:rPr>
                <a:t>t</a:t>
              </a:r>
              <a:r>
                <a:rPr lang="zh-CN" altLang="en-US" sz="2000" b="1" dirty="0">
                  <a:solidFill>
                    <a:schemeClr val="tx2"/>
                  </a:solidFill>
                  <a:latin typeface="宋体" pitchFamily="2" charset="-122"/>
                </a:rPr>
                <a:t>和</a:t>
              </a:r>
              <a:r>
                <a:rPr lang="en-US" altLang="zh-CN" sz="2000" b="1" i="1" dirty="0" err="1">
                  <a:solidFill>
                    <a:schemeClr val="tx2"/>
                  </a:solidFill>
                  <a:latin typeface="宋体" pitchFamily="2" charset="-122"/>
                </a:rPr>
                <a:t>SS</a:t>
              </a:r>
              <a:r>
                <a:rPr lang="en-US" altLang="zh-CN" sz="2000" b="1" i="1" baseline="-30000" dirty="0" err="1">
                  <a:solidFill>
                    <a:schemeClr val="tx2"/>
                  </a:solidFill>
                  <a:latin typeface="宋体" pitchFamily="2" charset="-122"/>
                </a:rPr>
                <a:t>e</a:t>
              </a:r>
              <a:r>
                <a:rPr lang="zh-CN" altLang="en-US" sz="2000" b="1" dirty="0">
                  <a:solidFill>
                    <a:schemeClr val="tx2"/>
                  </a:solidFill>
                  <a:latin typeface="宋体" pitchFamily="2" charset="-122"/>
                </a:rPr>
                <a:t>，且</a:t>
              </a:r>
              <a:r>
                <a:rPr lang="en-US" altLang="zh-CN" sz="2000" b="1" i="1" dirty="0" err="1">
                  <a:solidFill>
                    <a:schemeClr val="tx2"/>
                  </a:solidFill>
                  <a:latin typeface="宋体" pitchFamily="2" charset="-122"/>
                </a:rPr>
                <a:t>SS</a:t>
              </a:r>
              <a:r>
                <a:rPr lang="en-US" altLang="zh-CN" sz="2000" b="1" i="1" baseline="-30000" dirty="0" err="1">
                  <a:solidFill>
                    <a:schemeClr val="tx2"/>
                  </a:solidFill>
                  <a:latin typeface="宋体" pitchFamily="2" charset="-122"/>
                </a:rPr>
                <a:t>t</a:t>
              </a:r>
              <a:r>
                <a:rPr lang="zh-CN" altLang="en-US" sz="2000" b="1" dirty="0">
                  <a:solidFill>
                    <a:schemeClr val="tx2"/>
                  </a:solidFill>
                  <a:latin typeface="宋体" pitchFamily="2" charset="-122"/>
                </a:rPr>
                <a:t>和</a:t>
              </a:r>
              <a:r>
                <a:rPr lang="en-US" altLang="zh-CN" sz="2000" b="1" i="1" dirty="0" err="1">
                  <a:solidFill>
                    <a:schemeClr val="tx2"/>
                  </a:solidFill>
                  <a:latin typeface="宋体" pitchFamily="2" charset="-122"/>
                </a:rPr>
                <a:t>SS</a:t>
              </a:r>
              <a:r>
                <a:rPr lang="en-US" altLang="zh-CN" sz="2000" b="1" i="1" baseline="-30000" dirty="0" err="1">
                  <a:solidFill>
                    <a:schemeClr val="tx2"/>
                  </a:solidFill>
                  <a:latin typeface="宋体" pitchFamily="2" charset="-122"/>
                </a:rPr>
                <a:t>e</a:t>
              </a:r>
              <a:r>
                <a:rPr lang="zh-CN" altLang="en-US" sz="2000" b="1" dirty="0">
                  <a:solidFill>
                    <a:schemeClr val="tx2"/>
                  </a:solidFill>
                  <a:latin typeface="宋体" pitchFamily="2" charset="-122"/>
                </a:rPr>
                <a:t>是可加的。这种性质称之为总平方和</a:t>
              </a:r>
              <a:r>
                <a:rPr lang="en-US" altLang="zh-CN" sz="2000" b="1" i="1" dirty="0">
                  <a:solidFill>
                    <a:schemeClr val="tx2"/>
                  </a:solidFill>
                  <a:latin typeface="宋体" pitchFamily="2" charset="-122"/>
                </a:rPr>
                <a:t>SS</a:t>
              </a:r>
              <a:r>
                <a:rPr lang="en-US" altLang="zh-CN" sz="2000" b="1" i="1" baseline="-30000" dirty="0">
                  <a:solidFill>
                    <a:schemeClr val="tx2"/>
                  </a:solidFill>
                  <a:latin typeface="宋体" pitchFamily="2" charset="-122"/>
                </a:rPr>
                <a:t>T</a:t>
              </a:r>
              <a:r>
                <a:rPr lang="zh-CN" altLang="en-US" sz="2000" b="1" dirty="0">
                  <a:solidFill>
                    <a:schemeClr val="tx2"/>
                  </a:solidFill>
                  <a:latin typeface="宋体" pitchFamily="2" charset="-122"/>
                </a:rPr>
                <a:t>的可分可加性原理。</a:t>
              </a:r>
            </a:p>
          </p:txBody>
        </p:sp>
        <p:graphicFrame>
          <p:nvGraphicFramePr>
            <p:cNvPr id="4099" name="Object 4"/>
            <p:cNvGraphicFramePr>
              <a:graphicFrameLocks noChangeAspect="1"/>
            </p:cNvGraphicFramePr>
            <p:nvPr/>
          </p:nvGraphicFramePr>
          <p:xfrm>
            <a:off x="5040" y="240"/>
            <a:ext cx="170" cy="255"/>
          </p:xfrm>
          <a:graphic>
            <a:graphicData uri="http://schemas.openxmlformats.org/presentationml/2006/ole">
              <p:oleObj spid="_x0000_s4099" name="Equation" r:id="rId4" imgW="152280" imgH="228600" progId="">
                <p:embed/>
              </p:oleObj>
            </a:graphicData>
          </a:graphic>
        </p:graphicFrame>
        <p:graphicFrame>
          <p:nvGraphicFramePr>
            <p:cNvPr id="4100" name="Object 5"/>
            <p:cNvGraphicFramePr>
              <a:graphicFrameLocks noChangeAspect="1"/>
            </p:cNvGraphicFramePr>
            <p:nvPr/>
          </p:nvGraphicFramePr>
          <p:xfrm>
            <a:off x="624" y="912"/>
            <a:ext cx="188" cy="260"/>
          </p:xfrm>
          <a:graphic>
            <a:graphicData uri="http://schemas.openxmlformats.org/presentationml/2006/ole">
              <p:oleObj spid="_x0000_s4100" name="Equation" r:id="rId5" imgW="164880" imgH="228600" progId="">
                <p:embed/>
              </p:oleObj>
            </a:graphicData>
          </a:graphic>
        </p:graphicFrame>
        <p:graphicFrame>
          <p:nvGraphicFramePr>
            <p:cNvPr id="4101" name="Object 6"/>
            <p:cNvGraphicFramePr>
              <a:graphicFrameLocks noChangeAspect="1"/>
            </p:cNvGraphicFramePr>
            <p:nvPr/>
          </p:nvGraphicFramePr>
          <p:xfrm>
            <a:off x="1728" y="912"/>
            <a:ext cx="170" cy="255"/>
          </p:xfrm>
          <a:graphic>
            <a:graphicData uri="http://schemas.openxmlformats.org/presentationml/2006/ole">
              <p:oleObj spid="_x0000_s4101" name="Equation" r:id="rId6" imgW="152280" imgH="228600" progId="">
                <p:embed/>
              </p:oleObj>
            </a:graphicData>
          </a:graphic>
        </p:graphicFrame>
        <p:graphicFrame>
          <p:nvGraphicFramePr>
            <p:cNvPr id="4102" name="Object 7"/>
            <p:cNvGraphicFramePr>
              <a:graphicFrameLocks noChangeAspect="1"/>
            </p:cNvGraphicFramePr>
            <p:nvPr/>
          </p:nvGraphicFramePr>
          <p:xfrm>
            <a:off x="2352" y="1392"/>
            <a:ext cx="188" cy="260"/>
          </p:xfrm>
          <a:graphic>
            <a:graphicData uri="http://schemas.openxmlformats.org/presentationml/2006/ole">
              <p:oleObj spid="_x0000_s4102" name="Equation" r:id="rId7" imgW="164880" imgH="228600" progId="">
                <p:embed/>
              </p:oleObj>
            </a:graphicData>
          </a:graphic>
        </p:graphicFrame>
      </p:grpSp>
      <p:graphicFrame>
        <p:nvGraphicFramePr>
          <p:cNvPr id="23560" name="Object 8"/>
          <p:cNvGraphicFramePr>
            <a:graphicFrameLocks noChangeAspect="1"/>
          </p:cNvGraphicFramePr>
          <p:nvPr/>
        </p:nvGraphicFramePr>
        <p:xfrm>
          <a:off x="228600" y="3733800"/>
          <a:ext cx="8915400" cy="2339975"/>
        </p:xfrm>
        <a:graphic>
          <a:graphicData uri="http://schemas.openxmlformats.org/presentationml/2006/ole">
            <p:oleObj spid="_x0000_s4098" name="Equation" r:id="rId8" imgW="6095880" imgH="1600200" progId="">
              <p:embed/>
            </p:oleObj>
          </a:graphicData>
        </a:graphic>
      </p:graphicFrame>
      <p:sp>
        <p:nvSpPr>
          <p:cNvPr id="23561" name="Text Box 9"/>
          <p:cNvSpPr txBox="1">
            <a:spLocks noChangeArrowheads="1"/>
          </p:cNvSpPr>
          <p:nvPr/>
        </p:nvSpPr>
        <p:spPr bwMode="auto">
          <a:xfrm>
            <a:off x="304800" y="6172200"/>
            <a:ext cx="8001000" cy="396875"/>
          </a:xfrm>
          <a:prstGeom prst="rect">
            <a:avLst/>
          </a:prstGeom>
          <a:noFill/>
          <a:ln w="9525">
            <a:noFill/>
            <a:miter lim="800000"/>
            <a:headEnd/>
            <a:tailEnd/>
          </a:ln>
        </p:spPr>
        <p:txBody>
          <a:bodyPr>
            <a:spAutoFit/>
          </a:bodyPr>
          <a:lstStyle/>
          <a:p>
            <a:pPr>
              <a:spcBef>
                <a:spcPct val="50000"/>
              </a:spcBef>
            </a:pPr>
            <a:r>
              <a:rPr lang="zh-CN" altLang="en-US" sz="2000" b="1">
                <a:solidFill>
                  <a:schemeClr val="tx2"/>
                </a:solidFill>
                <a:latin typeface="宋体" pitchFamily="2" charset="-122"/>
              </a:rPr>
              <a:t>总平方和</a:t>
            </a:r>
            <a:r>
              <a:rPr lang="en-US" altLang="zh-CN" sz="2000" b="1" i="1">
                <a:solidFill>
                  <a:schemeClr val="tx2"/>
                </a:solidFill>
                <a:latin typeface="宋体" pitchFamily="2" charset="-122"/>
              </a:rPr>
              <a:t>SS</a:t>
            </a:r>
            <a:r>
              <a:rPr lang="en-US" altLang="zh-CN" sz="2000" b="1" i="1" baseline="-30000">
                <a:solidFill>
                  <a:schemeClr val="tx2"/>
                </a:solidFill>
                <a:latin typeface="宋体" pitchFamily="2" charset="-122"/>
              </a:rPr>
              <a:t>T</a:t>
            </a:r>
            <a:r>
              <a:rPr lang="zh-CN" altLang="en-US" sz="2000" b="1">
                <a:solidFill>
                  <a:schemeClr val="tx2"/>
                </a:solidFill>
                <a:latin typeface="宋体" pitchFamily="2" charset="-122"/>
              </a:rPr>
              <a:t>具有可分可加性，与之对应的总自由度亦具有可分可加性。 </a:t>
            </a:r>
            <a:r>
              <a:rPr lang="zh-CN" altLang="en-US" sz="2000">
                <a:latin typeface="宋体" pitchFamily="2" charset="-122"/>
              </a:rPr>
              <a:t> </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35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1"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cstate="print"/>
          <a:srcRect l="7001" t="22000" r="12000" b="22000"/>
          <a:stretch>
            <a:fillRect/>
          </a:stretch>
        </p:blipFill>
        <p:spPr bwMode="auto">
          <a:xfrm>
            <a:off x="0" y="609600"/>
            <a:ext cx="91440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cstate="print"/>
          <a:srcRect l="13000" t="22000" r="16000" b="20667"/>
          <a:stretch>
            <a:fillRect/>
          </a:stretch>
        </p:blipFill>
        <p:spPr bwMode="auto">
          <a:xfrm>
            <a:off x="0" y="381000"/>
            <a:ext cx="9144000" cy="553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8596" y="1785927"/>
            <a:ext cx="7929618" cy="5262979"/>
          </a:xfrm>
          <a:prstGeom prst="rect">
            <a:avLst/>
          </a:prstGeom>
        </p:spPr>
        <p:txBody>
          <a:bodyPr wrap="square">
            <a:spAutoFit/>
          </a:bodyPr>
          <a:lstStyle/>
          <a:p>
            <a:r>
              <a:rPr lang="zh-CN" altLang="en-US" dirty="0" smtClean="0"/>
              <a:t>几个有用的检验总结：</a:t>
            </a:r>
            <a:endParaRPr lang="en-US" altLang="zh-CN" dirty="0" smtClean="0"/>
          </a:p>
          <a:p>
            <a:pPr marL="457200" indent="-457200">
              <a:buAutoNum type="arabicPeriod"/>
            </a:pPr>
            <a:r>
              <a:rPr lang="en-US" altLang="zh-CN" dirty="0" smtClean="0"/>
              <a:t>Shapiro Test</a:t>
            </a:r>
            <a:r>
              <a:rPr lang="zh-CN" altLang="en-US" dirty="0" smtClean="0"/>
              <a:t>检验正态性：</a:t>
            </a:r>
            <a:r>
              <a:rPr lang="en-US" altLang="zh-CN" dirty="0" err="1" smtClean="0"/>
              <a:t>shapiro.test</a:t>
            </a:r>
            <a:r>
              <a:rPr lang="en-US" altLang="zh-CN" dirty="0" smtClean="0"/>
              <a:t>()</a:t>
            </a:r>
            <a:r>
              <a:rPr lang="zh-CN" altLang="en-US" dirty="0" smtClean="0"/>
              <a:t>；</a:t>
            </a:r>
            <a:endParaRPr lang="en-US" altLang="zh-CN" dirty="0" smtClean="0"/>
          </a:p>
          <a:p>
            <a:pPr marL="457200" indent="-457200">
              <a:buAutoNum type="arabicPeriod"/>
            </a:pPr>
            <a:r>
              <a:rPr lang="zh-CN" altLang="en-US" dirty="0" smtClean="0"/>
              <a:t>方差检验</a:t>
            </a:r>
            <a:r>
              <a:rPr lang="en-US" altLang="zh-CN" dirty="0" err="1" smtClean="0"/>
              <a:t>var.test</a:t>
            </a:r>
            <a:r>
              <a:rPr lang="en-US" altLang="zh-CN" dirty="0" smtClean="0"/>
              <a:t>()</a:t>
            </a:r>
            <a:r>
              <a:rPr lang="zh-CN" altLang="en-US" dirty="0" smtClean="0"/>
              <a:t>函数检验两组数据的方差齐性；</a:t>
            </a:r>
            <a:endParaRPr lang="en-US" altLang="zh-CN" dirty="0" smtClean="0"/>
          </a:p>
          <a:p>
            <a:pPr marL="457200" indent="-457200">
              <a:buAutoNum type="arabicPeriod"/>
            </a:pPr>
            <a:r>
              <a:rPr lang="en-US" altLang="zh-CN" dirty="0" smtClean="0"/>
              <a:t>Wilcox Test </a:t>
            </a:r>
            <a:r>
              <a:rPr lang="zh-CN" altLang="en-US" dirty="0" smtClean="0"/>
              <a:t>检验单样本或两样本的均值（含非正态或方差非齐性数据），</a:t>
            </a:r>
            <a:r>
              <a:rPr lang="en-US" altLang="zh-CN" dirty="0" err="1" smtClean="0"/>
              <a:t>wilcox.test</a:t>
            </a:r>
            <a:r>
              <a:rPr lang="en-US" altLang="zh-CN" dirty="0" smtClean="0"/>
              <a:t>();</a:t>
            </a:r>
          </a:p>
          <a:p>
            <a:pPr marL="457200" indent="-457200">
              <a:buAutoNum type="arabicPeriod"/>
            </a:pPr>
            <a:r>
              <a:rPr lang="en-US" altLang="zh-CN" dirty="0" smtClean="0"/>
              <a:t> Bartlett</a:t>
            </a:r>
            <a:r>
              <a:rPr lang="zh-CN" altLang="en-US" dirty="0" smtClean="0"/>
              <a:t>检验检验多组数据的方差齐性，</a:t>
            </a:r>
            <a:r>
              <a:rPr lang="en-US" altLang="zh-CN" dirty="0" err="1" smtClean="0"/>
              <a:t>bartlett.test</a:t>
            </a:r>
            <a:r>
              <a:rPr lang="en-US" altLang="zh-CN" dirty="0" smtClean="0"/>
              <a:t>();</a:t>
            </a:r>
          </a:p>
          <a:p>
            <a:pPr marL="457200" indent="-457200">
              <a:buAutoNum type="arabicPeriod"/>
            </a:pPr>
            <a:r>
              <a:rPr lang="en-US" altLang="zh-CN" dirty="0" err="1" smtClean="0"/>
              <a:t>Kruskal</a:t>
            </a:r>
            <a:r>
              <a:rPr lang="en-US" altLang="zh-CN" dirty="0" smtClean="0"/>
              <a:t>-Wallis</a:t>
            </a:r>
            <a:r>
              <a:rPr lang="zh-CN" altLang="en-US" dirty="0" smtClean="0"/>
              <a:t>检验检验含非正态或方差非齐性数据的多组数据的差异性比较，</a:t>
            </a:r>
            <a:r>
              <a:rPr lang="en-US" altLang="zh-CN" dirty="0" err="1" smtClean="0"/>
              <a:t>kruskal.test</a:t>
            </a:r>
            <a:r>
              <a:rPr lang="en-US" altLang="zh-CN" dirty="0" smtClean="0"/>
              <a:t>();</a:t>
            </a:r>
          </a:p>
          <a:p>
            <a:pPr marL="457200" indent="-457200">
              <a:buAutoNum type="arabicPeriod"/>
            </a:pPr>
            <a:r>
              <a:rPr lang="zh-CN" altLang="en-US" dirty="0" smtClean="0"/>
              <a:t>杜奇检验（</a:t>
            </a:r>
            <a:r>
              <a:rPr lang="en-US" altLang="zh-CN" dirty="0" err="1" smtClean="0"/>
              <a:t>Tukey</a:t>
            </a:r>
            <a:r>
              <a:rPr lang="en-US" altLang="zh-CN" dirty="0" smtClean="0"/>
              <a:t> Test</a:t>
            </a:r>
            <a:r>
              <a:rPr lang="zh-CN" altLang="en-US" dirty="0" smtClean="0"/>
              <a:t>）做多重比较，</a:t>
            </a:r>
            <a:r>
              <a:rPr lang="en-US" altLang="zh-CN" dirty="0" err="1" smtClean="0"/>
              <a:t>TukeyHSD</a:t>
            </a:r>
            <a:r>
              <a:rPr lang="en-US" altLang="zh-CN" dirty="0" smtClean="0"/>
              <a:t>()</a:t>
            </a:r>
            <a:r>
              <a:rPr lang="zh-CN" altLang="en-US" dirty="0" smtClean="0"/>
              <a:t>。</a:t>
            </a:r>
            <a:endParaRPr lang="en-US" altLang="zh-CN" dirty="0" smtClean="0"/>
          </a:p>
          <a:p>
            <a:pPr marL="457200" indent="-457200">
              <a:buAutoNum type="arabicPeriod"/>
            </a:pPr>
            <a:endParaRPr lang="en-US" altLang="zh-CN" dirty="0" smtClean="0"/>
          </a:p>
          <a:p>
            <a:pPr marL="457200" indent="-457200"/>
            <a:endParaRPr lang="en-US" altLang="zh-CN" dirty="0" smtClean="0"/>
          </a:p>
          <a:p>
            <a:pPr marL="457200" indent="-457200">
              <a:buAutoNum type="arabicPeriod"/>
            </a:pPr>
            <a:endParaRPr lang="en-US" altLang="zh-CN" dirty="0" smtClean="0"/>
          </a:p>
          <a:p>
            <a:pPr marL="457200" indent="-457200">
              <a:buAutoNum type="arabicPeriod"/>
            </a:pPr>
            <a:endParaRPr lang="en-US" altLang="zh-CN" dirty="0" smtClean="0"/>
          </a:p>
          <a:p>
            <a:pPr marL="457200" indent="-457200">
              <a:buAutoNum type="arabicPeriod"/>
            </a:pPr>
            <a:endParaRPr lang="zh-CN" alt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71600" y="260648"/>
            <a:ext cx="7175554" cy="707886"/>
          </a:xfrm>
          <a:prstGeom prst="rect">
            <a:avLst/>
          </a:prstGeom>
        </p:spPr>
        <p:txBody>
          <a:bodyPr wrap="none">
            <a:spAutoFit/>
          </a:bodyPr>
          <a:lstStyle/>
          <a:p>
            <a:pPr algn="just"/>
            <a:r>
              <a:rPr lang="zh-CN" altLang="en-US" sz="4000" dirty="0" smtClean="0">
                <a:solidFill>
                  <a:srgbClr val="FF0000"/>
                </a:solidFill>
              </a:rPr>
              <a:t>教材</a:t>
            </a:r>
            <a:r>
              <a:rPr lang="en-US" altLang="zh-CN" sz="4000" dirty="0" smtClean="0">
                <a:solidFill>
                  <a:srgbClr val="FF0000"/>
                </a:solidFill>
              </a:rPr>
              <a:t>p118 </a:t>
            </a:r>
            <a:r>
              <a:rPr lang="zh-CN" altLang="en-US" sz="4000" dirty="0" smtClean="0">
                <a:solidFill>
                  <a:srgbClr val="FF0000"/>
                </a:solidFill>
              </a:rPr>
              <a:t>习题</a:t>
            </a:r>
            <a:r>
              <a:rPr lang="en-US" altLang="zh-CN" sz="4000" dirty="0" smtClean="0">
                <a:solidFill>
                  <a:srgbClr val="FF0000"/>
                </a:solidFill>
              </a:rPr>
              <a:t>7 R</a:t>
            </a:r>
            <a:r>
              <a:rPr lang="zh-CN" altLang="en-US" sz="4000" dirty="0" smtClean="0">
                <a:solidFill>
                  <a:srgbClr val="FF0000"/>
                </a:solidFill>
              </a:rPr>
              <a:t>语言解题方法</a:t>
            </a:r>
            <a:endParaRPr lang="zh-CN" altLang="en-US" sz="4000" dirty="0">
              <a:solidFill>
                <a:srgbClr val="FF0000"/>
              </a:solidFill>
            </a:endParaRPr>
          </a:p>
        </p:txBody>
      </p:sp>
      <p:sp>
        <p:nvSpPr>
          <p:cNvPr id="4" name="矩形 3"/>
          <p:cNvSpPr/>
          <p:nvPr/>
        </p:nvSpPr>
        <p:spPr>
          <a:xfrm>
            <a:off x="971600" y="1124744"/>
            <a:ext cx="7370544" cy="1569660"/>
          </a:xfrm>
          <a:prstGeom prst="rect">
            <a:avLst/>
          </a:prstGeom>
        </p:spPr>
        <p:txBody>
          <a:bodyPr wrap="none">
            <a:spAutoFit/>
          </a:bodyPr>
          <a:lstStyle/>
          <a:p>
            <a:pPr>
              <a:buFont typeface="Wingdings" pitchFamily="2" charset="2"/>
              <a:buChar char="Ø"/>
            </a:pPr>
            <a:r>
              <a:rPr lang="zh-CN" altLang="en-US" dirty="0" smtClean="0"/>
              <a:t>数据输入</a:t>
            </a:r>
            <a:endParaRPr lang="en-US" altLang="zh-CN" dirty="0" smtClean="0"/>
          </a:p>
          <a:p>
            <a:r>
              <a:rPr lang="en-US" altLang="zh-CN" dirty="0" smtClean="0"/>
              <a:t>x&lt;-c(30,38,16,15,22,70,71,57,47,45,10,11,11,17,14,20,22,</a:t>
            </a:r>
          </a:p>
          <a:p>
            <a:r>
              <a:rPr lang="en-US" altLang="zh-CN" dirty="0" smtClean="0"/>
              <a:t>26,31,32)</a:t>
            </a:r>
          </a:p>
          <a:p>
            <a:r>
              <a:rPr lang="en-US" altLang="zh-CN" dirty="0" err="1" smtClean="0"/>
              <a:t>mydata</a:t>
            </a:r>
            <a:r>
              <a:rPr lang="en-US" altLang="zh-CN" dirty="0" smtClean="0"/>
              <a:t>&lt;-</a:t>
            </a:r>
            <a:r>
              <a:rPr lang="en-US" altLang="zh-CN" dirty="0" err="1" smtClean="0"/>
              <a:t>data.frame</a:t>
            </a:r>
            <a:r>
              <a:rPr lang="en-US" altLang="zh-CN" dirty="0" smtClean="0"/>
              <a:t>(</a:t>
            </a:r>
            <a:r>
              <a:rPr lang="en-US" altLang="zh-CN" dirty="0" err="1" smtClean="0"/>
              <a:t>x,A</a:t>
            </a:r>
            <a:r>
              <a:rPr lang="en-US" altLang="zh-CN" dirty="0" smtClean="0"/>
              <a:t>=</a:t>
            </a:r>
            <a:r>
              <a:rPr lang="en-US" altLang="zh-CN" dirty="0" err="1" smtClean="0"/>
              <a:t>gl</a:t>
            </a:r>
            <a:r>
              <a:rPr lang="en-US" altLang="zh-CN" dirty="0" smtClean="0"/>
              <a:t>(4,5),B=</a:t>
            </a:r>
            <a:r>
              <a:rPr lang="en-US" altLang="zh-CN" dirty="0" err="1" smtClean="0"/>
              <a:t>gl</a:t>
            </a:r>
            <a:r>
              <a:rPr lang="en-US" altLang="zh-CN" dirty="0" smtClean="0"/>
              <a:t>(5,1,20))</a:t>
            </a:r>
            <a:endParaRPr lang="zh-CN" altLang="en-US" dirty="0"/>
          </a:p>
        </p:txBody>
      </p:sp>
      <p:sp>
        <p:nvSpPr>
          <p:cNvPr id="5" name="矩形 4"/>
          <p:cNvSpPr/>
          <p:nvPr/>
        </p:nvSpPr>
        <p:spPr>
          <a:xfrm>
            <a:off x="611560" y="2852936"/>
            <a:ext cx="3456384" cy="3293209"/>
          </a:xfrm>
          <a:prstGeom prst="rect">
            <a:avLst/>
          </a:prstGeom>
        </p:spPr>
        <p:txBody>
          <a:bodyPr wrap="square">
            <a:spAutoFit/>
          </a:bodyPr>
          <a:lstStyle/>
          <a:p>
            <a:pPr>
              <a:buFont typeface="Wingdings" pitchFamily="2" charset="2"/>
              <a:buChar char="Ø"/>
            </a:pPr>
            <a:r>
              <a:rPr lang="en-US" altLang="zh-CN" dirty="0" smtClean="0"/>
              <a:t>A</a:t>
            </a:r>
            <a:r>
              <a:rPr lang="zh-CN" altLang="en-US" dirty="0" smtClean="0"/>
              <a:t>因素正态检验：</a:t>
            </a:r>
            <a:endParaRPr lang="en-US" altLang="zh-CN" dirty="0" smtClean="0"/>
          </a:p>
          <a:p>
            <a:r>
              <a:rPr lang="en-US" altLang="zh-CN" sz="1600" dirty="0" smtClean="0"/>
              <a:t>A1&lt;-</a:t>
            </a:r>
            <a:r>
              <a:rPr lang="en-US" altLang="zh-CN" sz="1600" dirty="0" err="1" smtClean="0"/>
              <a:t>mydata</a:t>
            </a:r>
            <a:r>
              <a:rPr lang="en-US" altLang="zh-CN" sz="1600" dirty="0" smtClean="0"/>
              <a:t>[</a:t>
            </a:r>
            <a:r>
              <a:rPr lang="en-US" altLang="zh-CN" sz="1600" dirty="0" err="1" smtClean="0"/>
              <a:t>mydata$A</a:t>
            </a:r>
            <a:r>
              <a:rPr lang="en-US" altLang="zh-CN" sz="1600" dirty="0" smtClean="0"/>
              <a:t>==1,]$x</a:t>
            </a:r>
          </a:p>
          <a:p>
            <a:r>
              <a:rPr lang="en-US" altLang="zh-CN" sz="1600" dirty="0" err="1" smtClean="0"/>
              <a:t>shapiro.test</a:t>
            </a:r>
            <a:r>
              <a:rPr lang="en-US" altLang="zh-CN" sz="1600" dirty="0" smtClean="0"/>
              <a:t>(A1)</a:t>
            </a:r>
          </a:p>
          <a:p>
            <a:endParaRPr lang="en-US" altLang="zh-CN" sz="1600" dirty="0" smtClean="0"/>
          </a:p>
          <a:p>
            <a:r>
              <a:rPr lang="en-US" altLang="zh-CN" sz="1600" dirty="0" smtClean="0"/>
              <a:t>A2 &lt;-</a:t>
            </a:r>
            <a:r>
              <a:rPr lang="en-US" altLang="zh-CN" sz="1600" dirty="0" err="1" smtClean="0"/>
              <a:t>mydata</a:t>
            </a:r>
            <a:r>
              <a:rPr lang="en-US" altLang="zh-CN" sz="1600" dirty="0" smtClean="0"/>
              <a:t>[</a:t>
            </a:r>
            <a:r>
              <a:rPr lang="en-US" altLang="zh-CN" sz="1600" dirty="0" err="1" smtClean="0"/>
              <a:t>mydata$A</a:t>
            </a:r>
            <a:r>
              <a:rPr lang="en-US" altLang="zh-CN" sz="1600" dirty="0" smtClean="0"/>
              <a:t>==2,]$x</a:t>
            </a:r>
          </a:p>
          <a:p>
            <a:r>
              <a:rPr lang="en-US" altLang="zh-CN" sz="1600" dirty="0" err="1" smtClean="0"/>
              <a:t>shapiro.test</a:t>
            </a:r>
            <a:r>
              <a:rPr lang="en-US" altLang="zh-CN" sz="1600" dirty="0" smtClean="0"/>
              <a:t>(A2)</a:t>
            </a:r>
          </a:p>
          <a:p>
            <a:endParaRPr lang="en-US" altLang="zh-CN" sz="1600" dirty="0" smtClean="0"/>
          </a:p>
          <a:p>
            <a:r>
              <a:rPr lang="en-US" altLang="zh-CN" sz="1600" dirty="0" smtClean="0"/>
              <a:t>A3&lt;-</a:t>
            </a:r>
            <a:r>
              <a:rPr lang="en-US" altLang="zh-CN" sz="1600" dirty="0" err="1" smtClean="0"/>
              <a:t>mydata</a:t>
            </a:r>
            <a:r>
              <a:rPr lang="en-US" altLang="zh-CN" sz="1600" dirty="0" smtClean="0"/>
              <a:t>[</a:t>
            </a:r>
            <a:r>
              <a:rPr lang="en-US" altLang="zh-CN" sz="1600" dirty="0" err="1" smtClean="0"/>
              <a:t>mydata$A</a:t>
            </a:r>
            <a:r>
              <a:rPr lang="en-US" altLang="zh-CN" sz="1600" dirty="0" smtClean="0"/>
              <a:t>==3,]$x</a:t>
            </a:r>
          </a:p>
          <a:p>
            <a:r>
              <a:rPr lang="en-US" altLang="zh-CN" sz="1600" dirty="0" err="1" smtClean="0"/>
              <a:t>shapiro.test</a:t>
            </a:r>
            <a:r>
              <a:rPr lang="en-US" altLang="zh-CN" sz="1600" dirty="0" smtClean="0"/>
              <a:t>(A3)</a:t>
            </a:r>
          </a:p>
          <a:p>
            <a:endParaRPr lang="en-US" altLang="zh-CN" sz="1600" dirty="0" smtClean="0"/>
          </a:p>
          <a:p>
            <a:r>
              <a:rPr lang="en-US" altLang="zh-CN" sz="1600" dirty="0" smtClean="0"/>
              <a:t>A4 &lt;-</a:t>
            </a:r>
            <a:r>
              <a:rPr lang="en-US" altLang="zh-CN" sz="1600" dirty="0" err="1" smtClean="0"/>
              <a:t>mydata</a:t>
            </a:r>
            <a:r>
              <a:rPr lang="en-US" altLang="zh-CN" sz="1600" dirty="0" smtClean="0"/>
              <a:t>[</a:t>
            </a:r>
            <a:r>
              <a:rPr lang="en-US" altLang="zh-CN" sz="1600" dirty="0" err="1" smtClean="0"/>
              <a:t>mydata$A</a:t>
            </a:r>
            <a:r>
              <a:rPr lang="en-US" altLang="zh-CN" sz="1600" dirty="0" smtClean="0"/>
              <a:t>==4,]$x</a:t>
            </a:r>
          </a:p>
          <a:p>
            <a:r>
              <a:rPr lang="en-US" altLang="zh-CN" sz="1600" dirty="0" err="1" smtClean="0"/>
              <a:t>shapiro.test</a:t>
            </a:r>
            <a:r>
              <a:rPr lang="en-US" altLang="zh-CN" sz="1600" dirty="0" smtClean="0"/>
              <a:t>(A4)</a:t>
            </a:r>
            <a:endParaRPr lang="zh-CN" altLang="en-US" dirty="0"/>
          </a:p>
        </p:txBody>
      </p:sp>
      <p:sp>
        <p:nvSpPr>
          <p:cNvPr id="8" name="矩形 7"/>
          <p:cNvSpPr/>
          <p:nvPr/>
        </p:nvSpPr>
        <p:spPr>
          <a:xfrm>
            <a:off x="4716016" y="2826127"/>
            <a:ext cx="3456384" cy="4031873"/>
          </a:xfrm>
          <a:prstGeom prst="rect">
            <a:avLst/>
          </a:prstGeom>
        </p:spPr>
        <p:txBody>
          <a:bodyPr wrap="square">
            <a:spAutoFit/>
          </a:bodyPr>
          <a:lstStyle/>
          <a:p>
            <a:pPr>
              <a:buFont typeface="Wingdings" pitchFamily="2" charset="2"/>
              <a:buChar char="Ø"/>
            </a:pPr>
            <a:r>
              <a:rPr lang="en-US" altLang="zh-CN" dirty="0" smtClean="0"/>
              <a:t>B</a:t>
            </a:r>
            <a:r>
              <a:rPr lang="zh-CN" altLang="en-US" dirty="0" smtClean="0"/>
              <a:t>因素正态检验：</a:t>
            </a:r>
            <a:endParaRPr lang="en-US" altLang="zh-CN" dirty="0" smtClean="0"/>
          </a:p>
          <a:p>
            <a:r>
              <a:rPr lang="en-US" altLang="zh-CN" sz="1600" dirty="0" smtClean="0"/>
              <a:t>B1&lt;-</a:t>
            </a:r>
            <a:r>
              <a:rPr lang="en-US" altLang="zh-CN" sz="1600" dirty="0" err="1" smtClean="0"/>
              <a:t>mydata</a:t>
            </a:r>
            <a:r>
              <a:rPr lang="en-US" altLang="zh-CN" sz="1600" dirty="0" smtClean="0"/>
              <a:t>[</a:t>
            </a:r>
            <a:r>
              <a:rPr lang="en-US" altLang="zh-CN" sz="1600" dirty="0" err="1" smtClean="0"/>
              <a:t>mydata$B</a:t>
            </a:r>
            <a:r>
              <a:rPr lang="en-US" altLang="zh-CN" sz="1600" dirty="0" smtClean="0"/>
              <a:t>==1,]$x</a:t>
            </a:r>
          </a:p>
          <a:p>
            <a:r>
              <a:rPr lang="en-US" altLang="zh-CN" sz="1600" dirty="0" err="1" smtClean="0"/>
              <a:t>shapiro.test</a:t>
            </a:r>
            <a:r>
              <a:rPr lang="en-US" altLang="zh-CN" sz="1600" dirty="0" smtClean="0"/>
              <a:t>(B1)</a:t>
            </a:r>
          </a:p>
          <a:p>
            <a:endParaRPr lang="en-US" altLang="zh-CN" sz="1600" dirty="0" smtClean="0"/>
          </a:p>
          <a:p>
            <a:r>
              <a:rPr lang="en-US" altLang="zh-CN" sz="1600" dirty="0" smtClean="0"/>
              <a:t>B2 &lt;-</a:t>
            </a:r>
            <a:r>
              <a:rPr lang="en-US" altLang="zh-CN" sz="1600" dirty="0" err="1" smtClean="0"/>
              <a:t>mydata</a:t>
            </a:r>
            <a:r>
              <a:rPr lang="en-US" altLang="zh-CN" sz="1600" dirty="0" smtClean="0"/>
              <a:t>[</a:t>
            </a:r>
            <a:r>
              <a:rPr lang="en-US" altLang="zh-CN" sz="1600" dirty="0" err="1" smtClean="0"/>
              <a:t>mydata$B</a:t>
            </a:r>
            <a:r>
              <a:rPr lang="en-US" altLang="zh-CN" sz="1600" dirty="0" smtClean="0"/>
              <a:t>==2,]$x</a:t>
            </a:r>
          </a:p>
          <a:p>
            <a:r>
              <a:rPr lang="en-US" altLang="zh-CN" sz="1600" dirty="0" err="1" smtClean="0"/>
              <a:t>shapiro.test</a:t>
            </a:r>
            <a:r>
              <a:rPr lang="en-US" altLang="zh-CN" sz="1600" dirty="0" smtClean="0"/>
              <a:t>(B2)</a:t>
            </a:r>
          </a:p>
          <a:p>
            <a:endParaRPr lang="en-US" altLang="zh-CN" sz="1600" dirty="0" smtClean="0"/>
          </a:p>
          <a:p>
            <a:r>
              <a:rPr lang="en-US" altLang="zh-CN" sz="1600" dirty="0" smtClean="0"/>
              <a:t>B3&lt;-</a:t>
            </a:r>
            <a:r>
              <a:rPr lang="en-US" altLang="zh-CN" sz="1600" dirty="0" err="1" smtClean="0"/>
              <a:t>mydata</a:t>
            </a:r>
            <a:r>
              <a:rPr lang="en-US" altLang="zh-CN" sz="1600" dirty="0" smtClean="0"/>
              <a:t>[</a:t>
            </a:r>
            <a:r>
              <a:rPr lang="en-US" altLang="zh-CN" sz="1600" dirty="0" err="1" smtClean="0"/>
              <a:t>mydata$B</a:t>
            </a:r>
            <a:r>
              <a:rPr lang="en-US" altLang="zh-CN" sz="1600" dirty="0" smtClean="0"/>
              <a:t>==3,]$x</a:t>
            </a:r>
          </a:p>
          <a:p>
            <a:r>
              <a:rPr lang="en-US" altLang="zh-CN" sz="1600" dirty="0" err="1" smtClean="0"/>
              <a:t>shapiro.test</a:t>
            </a:r>
            <a:r>
              <a:rPr lang="en-US" altLang="zh-CN" sz="1600" dirty="0" smtClean="0"/>
              <a:t>(B3)</a:t>
            </a:r>
          </a:p>
          <a:p>
            <a:endParaRPr lang="en-US" altLang="zh-CN" sz="1600" dirty="0" smtClean="0"/>
          </a:p>
          <a:p>
            <a:r>
              <a:rPr lang="en-US" altLang="zh-CN" sz="1600" dirty="0" smtClean="0"/>
              <a:t>B4 &lt;-</a:t>
            </a:r>
            <a:r>
              <a:rPr lang="en-US" altLang="zh-CN" sz="1600" dirty="0" err="1" smtClean="0"/>
              <a:t>mydata</a:t>
            </a:r>
            <a:r>
              <a:rPr lang="en-US" altLang="zh-CN" sz="1600" dirty="0" smtClean="0"/>
              <a:t>[</a:t>
            </a:r>
            <a:r>
              <a:rPr lang="en-US" altLang="zh-CN" sz="1600" dirty="0" err="1" smtClean="0"/>
              <a:t>mydata$B</a:t>
            </a:r>
            <a:r>
              <a:rPr lang="en-US" altLang="zh-CN" sz="1600" dirty="0" smtClean="0"/>
              <a:t>==4,]$x</a:t>
            </a:r>
          </a:p>
          <a:p>
            <a:r>
              <a:rPr lang="en-US" altLang="zh-CN" sz="1600" dirty="0" err="1" smtClean="0"/>
              <a:t>shapiro.test</a:t>
            </a:r>
            <a:r>
              <a:rPr lang="en-US" altLang="zh-CN" sz="1600" dirty="0" smtClean="0"/>
              <a:t>(B4)</a:t>
            </a:r>
          </a:p>
          <a:p>
            <a:endParaRPr lang="en-US" altLang="zh-CN" sz="1600" dirty="0" smtClean="0"/>
          </a:p>
          <a:p>
            <a:r>
              <a:rPr lang="en-US" altLang="zh-CN" sz="1600" dirty="0" smtClean="0"/>
              <a:t>B5 &lt;-</a:t>
            </a:r>
            <a:r>
              <a:rPr lang="en-US" altLang="zh-CN" sz="1600" dirty="0" err="1" smtClean="0"/>
              <a:t>mydata</a:t>
            </a:r>
            <a:r>
              <a:rPr lang="en-US" altLang="zh-CN" sz="1600" dirty="0" smtClean="0"/>
              <a:t>[</a:t>
            </a:r>
            <a:r>
              <a:rPr lang="en-US" altLang="zh-CN" sz="1600" dirty="0" err="1" smtClean="0"/>
              <a:t>mydata$B</a:t>
            </a:r>
            <a:r>
              <a:rPr lang="en-US" altLang="zh-CN" sz="1600" dirty="0" smtClean="0"/>
              <a:t>==5,]$x</a:t>
            </a:r>
          </a:p>
          <a:p>
            <a:r>
              <a:rPr lang="en-US" altLang="zh-CN" sz="1600" dirty="0" err="1" smtClean="0"/>
              <a:t>shapiro.test</a:t>
            </a:r>
            <a:r>
              <a:rPr lang="en-US" altLang="zh-CN" sz="1600" dirty="0" smtClean="0"/>
              <a:t>(B5)</a:t>
            </a:r>
            <a:endParaRPr lang="zh-CN" alt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71600" y="260648"/>
            <a:ext cx="7175554" cy="707886"/>
          </a:xfrm>
          <a:prstGeom prst="rect">
            <a:avLst/>
          </a:prstGeom>
        </p:spPr>
        <p:txBody>
          <a:bodyPr wrap="none">
            <a:spAutoFit/>
          </a:bodyPr>
          <a:lstStyle/>
          <a:p>
            <a:pPr algn="just"/>
            <a:r>
              <a:rPr lang="zh-CN" altLang="en-US" sz="4000" dirty="0" smtClean="0">
                <a:solidFill>
                  <a:srgbClr val="FF0000"/>
                </a:solidFill>
              </a:rPr>
              <a:t>教材</a:t>
            </a:r>
            <a:r>
              <a:rPr lang="en-US" altLang="zh-CN" sz="4000" dirty="0" smtClean="0">
                <a:solidFill>
                  <a:srgbClr val="FF0000"/>
                </a:solidFill>
              </a:rPr>
              <a:t>p118 </a:t>
            </a:r>
            <a:r>
              <a:rPr lang="zh-CN" altLang="en-US" sz="4000" dirty="0" smtClean="0">
                <a:solidFill>
                  <a:srgbClr val="FF0000"/>
                </a:solidFill>
              </a:rPr>
              <a:t>习题</a:t>
            </a:r>
            <a:r>
              <a:rPr lang="en-US" altLang="zh-CN" sz="4000" dirty="0" smtClean="0">
                <a:solidFill>
                  <a:srgbClr val="FF0000"/>
                </a:solidFill>
              </a:rPr>
              <a:t>7 R</a:t>
            </a:r>
            <a:r>
              <a:rPr lang="zh-CN" altLang="en-US" sz="4000" dirty="0" smtClean="0">
                <a:solidFill>
                  <a:srgbClr val="FF0000"/>
                </a:solidFill>
              </a:rPr>
              <a:t>语言解题方法</a:t>
            </a:r>
            <a:endParaRPr lang="zh-CN" altLang="en-US" sz="4000" dirty="0">
              <a:solidFill>
                <a:srgbClr val="FF0000"/>
              </a:solidFill>
            </a:endParaRPr>
          </a:p>
        </p:txBody>
      </p:sp>
      <p:sp>
        <p:nvSpPr>
          <p:cNvPr id="3" name="矩形 2"/>
          <p:cNvSpPr/>
          <p:nvPr/>
        </p:nvSpPr>
        <p:spPr>
          <a:xfrm>
            <a:off x="2123728" y="1124744"/>
            <a:ext cx="3456384" cy="707886"/>
          </a:xfrm>
          <a:prstGeom prst="rect">
            <a:avLst/>
          </a:prstGeom>
        </p:spPr>
        <p:txBody>
          <a:bodyPr wrap="square">
            <a:spAutoFit/>
          </a:bodyPr>
          <a:lstStyle/>
          <a:p>
            <a:pPr>
              <a:buFont typeface="Wingdings" pitchFamily="2" charset="2"/>
              <a:buChar char="Ø"/>
            </a:pPr>
            <a:r>
              <a:rPr lang="zh-CN" altLang="en-US" dirty="0" smtClean="0"/>
              <a:t>方差齐性检验：</a:t>
            </a:r>
            <a:endParaRPr lang="en-US" altLang="zh-CN" dirty="0" smtClean="0"/>
          </a:p>
          <a:p>
            <a:endParaRPr lang="en-US" altLang="zh-CN" sz="1600" dirty="0" smtClean="0"/>
          </a:p>
        </p:txBody>
      </p:sp>
      <p:sp>
        <p:nvSpPr>
          <p:cNvPr id="4" name="矩形 3"/>
          <p:cNvSpPr/>
          <p:nvPr/>
        </p:nvSpPr>
        <p:spPr>
          <a:xfrm>
            <a:off x="1979712" y="2276872"/>
            <a:ext cx="5081840" cy="461665"/>
          </a:xfrm>
          <a:prstGeom prst="rect">
            <a:avLst/>
          </a:prstGeom>
        </p:spPr>
        <p:txBody>
          <a:bodyPr wrap="none">
            <a:spAutoFit/>
          </a:bodyPr>
          <a:lstStyle/>
          <a:p>
            <a:r>
              <a:rPr lang="en-US" altLang="zh-CN" dirty="0" smtClean="0">
                <a:solidFill>
                  <a:schemeClr val="tx2"/>
                </a:solidFill>
              </a:rPr>
              <a:t>B</a:t>
            </a:r>
            <a:r>
              <a:rPr lang="zh-CN" altLang="en-US" dirty="0" smtClean="0">
                <a:solidFill>
                  <a:schemeClr val="tx2"/>
                </a:solidFill>
              </a:rPr>
              <a:t>因素：</a:t>
            </a:r>
            <a:r>
              <a:rPr lang="en-US" altLang="zh-CN" dirty="0" err="1" smtClean="0">
                <a:solidFill>
                  <a:schemeClr val="tx2"/>
                </a:solidFill>
              </a:rPr>
              <a:t>bartlett.test</a:t>
            </a:r>
            <a:r>
              <a:rPr lang="en-US" altLang="zh-CN" dirty="0" smtClean="0">
                <a:solidFill>
                  <a:schemeClr val="tx2"/>
                </a:solidFill>
              </a:rPr>
              <a:t>(</a:t>
            </a:r>
            <a:r>
              <a:rPr lang="en-US" altLang="zh-CN" dirty="0" err="1" smtClean="0">
                <a:solidFill>
                  <a:schemeClr val="tx2"/>
                </a:solidFill>
              </a:rPr>
              <a:t>x~B,data</a:t>
            </a:r>
            <a:r>
              <a:rPr lang="en-US" altLang="zh-CN" dirty="0" smtClean="0">
                <a:solidFill>
                  <a:schemeClr val="tx2"/>
                </a:solidFill>
              </a:rPr>
              <a:t>=</a:t>
            </a:r>
            <a:r>
              <a:rPr lang="en-US" altLang="zh-CN" dirty="0" err="1" smtClean="0">
                <a:solidFill>
                  <a:schemeClr val="tx2"/>
                </a:solidFill>
              </a:rPr>
              <a:t>mydata</a:t>
            </a:r>
            <a:r>
              <a:rPr lang="en-US" altLang="zh-CN" dirty="0" smtClean="0">
                <a:solidFill>
                  <a:schemeClr val="tx2"/>
                </a:solidFill>
              </a:rPr>
              <a:t>)</a:t>
            </a:r>
            <a:endParaRPr lang="en-US" altLang="zh-CN" dirty="0" smtClean="0"/>
          </a:p>
        </p:txBody>
      </p:sp>
      <p:sp>
        <p:nvSpPr>
          <p:cNvPr id="5" name="矩形 4"/>
          <p:cNvSpPr/>
          <p:nvPr/>
        </p:nvSpPr>
        <p:spPr>
          <a:xfrm>
            <a:off x="1979712" y="1700808"/>
            <a:ext cx="5117106" cy="461665"/>
          </a:xfrm>
          <a:prstGeom prst="rect">
            <a:avLst/>
          </a:prstGeom>
        </p:spPr>
        <p:txBody>
          <a:bodyPr wrap="none">
            <a:spAutoFit/>
          </a:bodyPr>
          <a:lstStyle/>
          <a:p>
            <a:r>
              <a:rPr lang="en-US" altLang="zh-CN" dirty="0" smtClean="0">
                <a:solidFill>
                  <a:schemeClr val="tx2"/>
                </a:solidFill>
              </a:rPr>
              <a:t>A</a:t>
            </a:r>
            <a:r>
              <a:rPr lang="zh-CN" altLang="en-US" dirty="0" smtClean="0">
                <a:solidFill>
                  <a:schemeClr val="tx2"/>
                </a:solidFill>
              </a:rPr>
              <a:t>因素：</a:t>
            </a:r>
            <a:r>
              <a:rPr lang="en-US" altLang="zh-CN" dirty="0" err="1" smtClean="0">
                <a:solidFill>
                  <a:schemeClr val="tx2"/>
                </a:solidFill>
              </a:rPr>
              <a:t>bartlett.test</a:t>
            </a:r>
            <a:r>
              <a:rPr lang="en-US" altLang="zh-CN" dirty="0" smtClean="0">
                <a:solidFill>
                  <a:schemeClr val="tx2"/>
                </a:solidFill>
              </a:rPr>
              <a:t>(</a:t>
            </a:r>
            <a:r>
              <a:rPr lang="en-US" altLang="zh-CN" dirty="0" err="1" smtClean="0">
                <a:solidFill>
                  <a:schemeClr val="tx2"/>
                </a:solidFill>
              </a:rPr>
              <a:t>x~A,data</a:t>
            </a:r>
            <a:r>
              <a:rPr lang="en-US" altLang="zh-CN" dirty="0" smtClean="0">
                <a:solidFill>
                  <a:schemeClr val="tx2"/>
                </a:solidFill>
              </a:rPr>
              <a:t>=</a:t>
            </a:r>
            <a:r>
              <a:rPr lang="en-US" altLang="zh-CN" dirty="0" err="1" smtClean="0">
                <a:solidFill>
                  <a:schemeClr val="tx2"/>
                </a:solidFill>
              </a:rPr>
              <a:t>mydata</a:t>
            </a:r>
            <a:r>
              <a:rPr lang="en-US" altLang="zh-CN" dirty="0" smtClean="0">
                <a:solidFill>
                  <a:schemeClr val="tx2"/>
                </a:solidFill>
              </a:rPr>
              <a:t>)</a:t>
            </a:r>
            <a:endParaRPr lang="en-US" altLang="zh-CN" dirty="0" smtClean="0"/>
          </a:p>
        </p:txBody>
      </p:sp>
      <p:sp>
        <p:nvSpPr>
          <p:cNvPr id="6" name="矩形 5"/>
          <p:cNvSpPr/>
          <p:nvPr/>
        </p:nvSpPr>
        <p:spPr>
          <a:xfrm>
            <a:off x="1187624" y="2852936"/>
            <a:ext cx="5670376" cy="1200329"/>
          </a:xfrm>
          <a:prstGeom prst="rect">
            <a:avLst/>
          </a:prstGeom>
        </p:spPr>
        <p:txBody>
          <a:bodyPr wrap="square">
            <a:spAutoFit/>
          </a:bodyPr>
          <a:lstStyle/>
          <a:p>
            <a:pPr>
              <a:buFont typeface="Wingdings" pitchFamily="2" charset="2"/>
              <a:buChar char="Ø"/>
            </a:pPr>
            <a:r>
              <a:rPr lang="zh-CN" altLang="en-US" dirty="0" smtClean="0"/>
              <a:t>方差分析：</a:t>
            </a:r>
            <a:endParaRPr lang="en-US" altLang="zh-CN" dirty="0" smtClean="0"/>
          </a:p>
          <a:p>
            <a:r>
              <a:rPr lang="en-US" altLang="zh-CN" dirty="0" err="1" smtClean="0"/>
              <a:t>mymodel</a:t>
            </a:r>
            <a:r>
              <a:rPr lang="en-US" altLang="zh-CN" dirty="0" smtClean="0"/>
              <a:t>&lt;-</a:t>
            </a:r>
            <a:r>
              <a:rPr lang="en-US" altLang="zh-CN" dirty="0" err="1" smtClean="0"/>
              <a:t>aov</a:t>
            </a:r>
            <a:r>
              <a:rPr lang="en-US" altLang="zh-CN" dirty="0" smtClean="0"/>
              <a:t>(</a:t>
            </a:r>
            <a:r>
              <a:rPr lang="en-US" altLang="zh-CN" dirty="0" err="1" smtClean="0"/>
              <a:t>x~A+B,data</a:t>
            </a:r>
            <a:r>
              <a:rPr lang="en-US" altLang="zh-CN" dirty="0" smtClean="0"/>
              <a:t>=</a:t>
            </a:r>
            <a:r>
              <a:rPr lang="en-US" altLang="zh-CN" dirty="0" err="1" smtClean="0"/>
              <a:t>mydata</a:t>
            </a:r>
            <a:r>
              <a:rPr lang="en-US" altLang="zh-CN" dirty="0" smtClean="0"/>
              <a:t>)</a:t>
            </a:r>
          </a:p>
          <a:p>
            <a:r>
              <a:rPr lang="en-US" altLang="zh-CN" dirty="0" smtClean="0"/>
              <a:t>summary</a:t>
            </a:r>
            <a:r>
              <a:rPr lang="zh-CN" altLang="en-US" dirty="0" smtClean="0"/>
              <a:t>（</a:t>
            </a:r>
            <a:r>
              <a:rPr lang="en-US" altLang="zh-CN" dirty="0" err="1" smtClean="0"/>
              <a:t>mymodel</a:t>
            </a:r>
            <a:r>
              <a:rPr lang="zh-CN" altLang="en-US" dirty="0" smtClean="0"/>
              <a:t>）</a:t>
            </a:r>
            <a:endParaRPr lang="en-US" altLang="zh-CN" dirty="0"/>
          </a:p>
        </p:txBody>
      </p:sp>
      <p:sp>
        <p:nvSpPr>
          <p:cNvPr id="7" name="矩形 6"/>
          <p:cNvSpPr/>
          <p:nvPr/>
        </p:nvSpPr>
        <p:spPr>
          <a:xfrm>
            <a:off x="971600" y="4149080"/>
            <a:ext cx="7056784" cy="2246769"/>
          </a:xfrm>
          <a:prstGeom prst="rect">
            <a:avLst/>
          </a:prstGeom>
        </p:spPr>
        <p:txBody>
          <a:bodyPr wrap="square">
            <a:spAutoFit/>
          </a:bodyPr>
          <a:lstStyle/>
          <a:p>
            <a:r>
              <a:rPr lang="en-US" altLang="zh-CN" sz="2000" dirty="0" smtClean="0"/>
              <a:t>&gt; summary(</a:t>
            </a:r>
            <a:r>
              <a:rPr lang="en-US" altLang="zh-CN" sz="2000" dirty="0" err="1" smtClean="0"/>
              <a:t>mymodel</a:t>
            </a:r>
            <a:r>
              <a:rPr lang="en-US" altLang="zh-CN" sz="2000" dirty="0" smtClean="0"/>
              <a:t>)</a:t>
            </a:r>
          </a:p>
          <a:p>
            <a:r>
              <a:rPr lang="en-US" altLang="zh-CN" sz="2000" dirty="0" smtClean="0"/>
              <a:t>            </a:t>
            </a:r>
            <a:r>
              <a:rPr lang="en-US" altLang="zh-CN" sz="2000" dirty="0" err="1" smtClean="0"/>
              <a:t>Df</a:t>
            </a:r>
            <a:r>
              <a:rPr lang="en-US" altLang="zh-CN" sz="2000" dirty="0" smtClean="0"/>
              <a:t> Sum Sq Mean Sq F value   Pr(&gt;F)    </a:t>
            </a:r>
          </a:p>
          <a:p>
            <a:r>
              <a:rPr lang="en-US" altLang="zh-CN" sz="2000" dirty="0" smtClean="0"/>
              <a:t>A            3   5673  1891.0  24.564 2.07e-05 ***</a:t>
            </a:r>
          </a:p>
          <a:p>
            <a:r>
              <a:rPr lang="en-US" altLang="zh-CN" sz="2000" dirty="0" smtClean="0"/>
              <a:t>B            4    207    51.7   0.672    0.624    </a:t>
            </a:r>
          </a:p>
          <a:p>
            <a:r>
              <a:rPr lang="en-US" altLang="zh-CN" sz="2000" dirty="0" smtClean="0"/>
              <a:t>Residuals   12    924    77.0                     </a:t>
            </a:r>
          </a:p>
          <a:p>
            <a:r>
              <a:rPr lang="en-US" altLang="zh-CN" sz="2000" dirty="0" smtClean="0"/>
              <a:t>---</a:t>
            </a:r>
          </a:p>
          <a:p>
            <a:r>
              <a:rPr lang="en-US" altLang="zh-CN" sz="2000" dirty="0" err="1" smtClean="0"/>
              <a:t>Signif</a:t>
            </a:r>
            <a:r>
              <a:rPr lang="en-US" altLang="zh-CN" sz="2000" dirty="0" smtClean="0"/>
              <a:t>. codes:  0 ‘***’ 0.001 ‘**’ 0.01 ‘*’ 0.05 ‘.’ 0.1 ‘ ’ 1</a:t>
            </a:r>
            <a:endParaRPr lang="en-US" altLang="zh-CN" sz="20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99792" y="188640"/>
            <a:ext cx="2376264" cy="707886"/>
          </a:xfrm>
          <a:prstGeom prst="rect">
            <a:avLst/>
          </a:prstGeom>
        </p:spPr>
        <p:txBody>
          <a:bodyPr wrap="square">
            <a:spAutoFit/>
          </a:bodyPr>
          <a:lstStyle/>
          <a:p>
            <a:r>
              <a:rPr lang="zh-CN" altLang="en-US" sz="4000" dirty="0" smtClean="0">
                <a:solidFill>
                  <a:schemeClr val="tx2"/>
                </a:solidFill>
              </a:rPr>
              <a:t>多重比较</a:t>
            </a:r>
            <a:endParaRPr lang="en-US" altLang="zh-CN" sz="4000" dirty="0" smtClean="0"/>
          </a:p>
        </p:txBody>
      </p:sp>
      <p:sp>
        <p:nvSpPr>
          <p:cNvPr id="3" name="矩形 2"/>
          <p:cNvSpPr/>
          <p:nvPr/>
        </p:nvSpPr>
        <p:spPr>
          <a:xfrm>
            <a:off x="1403648" y="980728"/>
            <a:ext cx="5832648" cy="707886"/>
          </a:xfrm>
          <a:prstGeom prst="rect">
            <a:avLst/>
          </a:prstGeom>
        </p:spPr>
        <p:txBody>
          <a:bodyPr wrap="square">
            <a:spAutoFit/>
          </a:bodyPr>
          <a:lstStyle/>
          <a:p>
            <a:r>
              <a:rPr lang="en-US" altLang="zh-CN" sz="4000" dirty="0" smtClean="0"/>
              <a:t>&gt;</a:t>
            </a:r>
            <a:r>
              <a:rPr lang="en-US" altLang="zh-CN" sz="4000" dirty="0" err="1" smtClean="0"/>
              <a:t>TukeyHSD</a:t>
            </a:r>
            <a:r>
              <a:rPr lang="en-US" altLang="zh-CN" sz="4000" dirty="0" smtClean="0"/>
              <a:t>(</a:t>
            </a:r>
            <a:r>
              <a:rPr lang="en-US" altLang="zh-CN" sz="4000" dirty="0" err="1" smtClean="0">
                <a:solidFill>
                  <a:schemeClr val="tx2"/>
                </a:solidFill>
              </a:rPr>
              <a:t>mymodel</a:t>
            </a:r>
            <a:r>
              <a:rPr lang="en-US" altLang="zh-CN" sz="4000" dirty="0" smtClean="0"/>
              <a:t>)</a:t>
            </a:r>
          </a:p>
        </p:txBody>
      </p:sp>
      <p:sp>
        <p:nvSpPr>
          <p:cNvPr id="5" name="矩形 4"/>
          <p:cNvSpPr/>
          <p:nvPr/>
        </p:nvSpPr>
        <p:spPr>
          <a:xfrm>
            <a:off x="1907704" y="2204864"/>
            <a:ext cx="4608512" cy="3970318"/>
          </a:xfrm>
          <a:prstGeom prst="rect">
            <a:avLst/>
          </a:prstGeom>
        </p:spPr>
        <p:txBody>
          <a:bodyPr wrap="square">
            <a:spAutoFit/>
          </a:bodyPr>
          <a:lstStyle/>
          <a:p>
            <a:r>
              <a:rPr lang="en-US" altLang="zh-CN" sz="1800" dirty="0" smtClean="0"/>
              <a:t>&gt; </a:t>
            </a:r>
            <a:r>
              <a:rPr lang="en-US" altLang="zh-CN" sz="1800" dirty="0" err="1" smtClean="0"/>
              <a:t>TukeyHSD</a:t>
            </a:r>
            <a:r>
              <a:rPr lang="en-US" altLang="zh-CN" sz="1800" dirty="0" smtClean="0"/>
              <a:t>(</a:t>
            </a:r>
            <a:r>
              <a:rPr lang="en-US" altLang="zh-CN" sz="1800" dirty="0" err="1" smtClean="0"/>
              <a:t>mymodel</a:t>
            </a:r>
            <a:r>
              <a:rPr lang="en-US" altLang="zh-CN" sz="1800" dirty="0" smtClean="0"/>
              <a:t>)</a:t>
            </a:r>
          </a:p>
          <a:p>
            <a:r>
              <a:rPr lang="en-US" altLang="zh-CN" sz="1800" dirty="0" smtClean="0"/>
              <a:t>  </a:t>
            </a:r>
            <a:r>
              <a:rPr lang="en-US" altLang="zh-CN" sz="1800" dirty="0" err="1" smtClean="0"/>
              <a:t>Tukey</a:t>
            </a:r>
            <a:r>
              <a:rPr lang="en-US" altLang="zh-CN" sz="1800" dirty="0" smtClean="0"/>
              <a:t> multiple comparisons of means</a:t>
            </a:r>
          </a:p>
          <a:p>
            <a:r>
              <a:rPr lang="en-US" altLang="zh-CN" sz="1800" dirty="0" smtClean="0"/>
              <a:t>    95% family-wise confidence level</a:t>
            </a:r>
          </a:p>
          <a:p>
            <a:endParaRPr lang="en-US" altLang="zh-CN" sz="1800" dirty="0" smtClean="0"/>
          </a:p>
          <a:p>
            <a:r>
              <a:rPr lang="en-US" altLang="zh-CN" sz="1800" dirty="0" smtClean="0"/>
              <a:t>Fit: </a:t>
            </a:r>
            <a:r>
              <a:rPr lang="en-US" altLang="zh-CN" sz="1800" dirty="0" err="1" smtClean="0"/>
              <a:t>aov</a:t>
            </a:r>
            <a:r>
              <a:rPr lang="en-US" altLang="zh-CN" sz="1800" dirty="0" smtClean="0"/>
              <a:t>(formula = x ~ A + B, data = </a:t>
            </a:r>
            <a:r>
              <a:rPr lang="en-US" altLang="zh-CN" sz="1800" dirty="0" err="1" smtClean="0"/>
              <a:t>mydata</a:t>
            </a:r>
            <a:r>
              <a:rPr lang="en-US" altLang="zh-CN" sz="1800" dirty="0" smtClean="0"/>
              <a:t>)</a:t>
            </a:r>
          </a:p>
          <a:p>
            <a:endParaRPr lang="en-US" altLang="zh-CN" sz="1800" dirty="0" smtClean="0"/>
          </a:p>
          <a:p>
            <a:r>
              <a:rPr lang="en-US" altLang="zh-CN" sz="1800" dirty="0" smtClean="0"/>
              <a:t>$A</a:t>
            </a:r>
          </a:p>
          <a:p>
            <a:r>
              <a:rPr lang="en-US" altLang="zh-CN" sz="1800" dirty="0" smtClean="0"/>
              <a:t>     diff        </a:t>
            </a:r>
            <a:r>
              <a:rPr lang="en-US" altLang="zh-CN" sz="1800" dirty="0" err="1" smtClean="0"/>
              <a:t>lwr</a:t>
            </a:r>
            <a:r>
              <a:rPr lang="en-US" altLang="zh-CN" sz="1800" dirty="0" smtClean="0"/>
              <a:t>        </a:t>
            </a:r>
            <a:r>
              <a:rPr lang="en-US" altLang="zh-CN" sz="1800" dirty="0" err="1" smtClean="0"/>
              <a:t>upr</a:t>
            </a:r>
            <a:r>
              <a:rPr lang="en-US" altLang="zh-CN" sz="1800" dirty="0" smtClean="0"/>
              <a:t>     p </a:t>
            </a:r>
            <a:r>
              <a:rPr lang="en-US" altLang="zh-CN" sz="1800" dirty="0" err="1" smtClean="0"/>
              <a:t>adj</a:t>
            </a:r>
            <a:endParaRPr lang="en-US" altLang="zh-CN" sz="1800" dirty="0" smtClean="0"/>
          </a:p>
          <a:p>
            <a:r>
              <a:rPr lang="en-US" altLang="zh-CN" sz="1800" dirty="0" smtClean="0"/>
              <a:t>2-1  33.8  17.325051  50.274949     0.0002734</a:t>
            </a:r>
          </a:p>
          <a:p>
            <a:r>
              <a:rPr lang="en-US" altLang="zh-CN" sz="1800" dirty="0" smtClean="0"/>
              <a:t>3-1 -11.6 -28.074949   4.874949      0.2108844</a:t>
            </a:r>
          </a:p>
          <a:p>
            <a:r>
              <a:rPr lang="en-US" altLang="zh-CN" sz="1800" dirty="0" smtClean="0"/>
              <a:t>4-1   2.0 -14.474949  18.474949      0.9832007</a:t>
            </a:r>
          </a:p>
          <a:p>
            <a:r>
              <a:rPr lang="en-US" altLang="zh-CN" sz="1800" dirty="0" smtClean="0"/>
              <a:t>3-2 -45.4 -61.874949 -28.925051    0.0000155</a:t>
            </a:r>
          </a:p>
          <a:p>
            <a:r>
              <a:rPr lang="en-US" altLang="zh-CN" sz="1800" dirty="0" smtClean="0"/>
              <a:t>4-2 -31.8 -48.274949 -15.325051    0.0004738</a:t>
            </a:r>
          </a:p>
          <a:p>
            <a:r>
              <a:rPr lang="en-US" altLang="zh-CN" sz="1800" dirty="0" smtClean="0"/>
              <a:t>4-3  13.6  -2.874949  30.074949      0.1197042</a:t>
            </a:r>
            <a:endParaRPr lang="en-US" altLang="zh-CN" sz="1800" dirty="0"/>
          </a:p>
        </p:txBody>
      </p:sp>
      <p:pic>
        <p:nvPicPr>
          <p:cNvPr id="152578" name="Picture 2"/>
          <p:cNvPicPr>
            <a:picLocks noChangeAspect="1" noChangeArrowheads="1"/>
          </p:cNvPicPr>
          <p:nvPr/>
        </p:nvPicPr>
        <p:blipFill>
          <a:blip r:embed="rId3" cstate="print"/>
          <a:srcRect/>
          <a:stretch>
            <a:fillRect/>
          </a:stretch>
        </p:blipFill>
        <p:spPr bwMode="auto">
          <a:xfrm>
            <a:off x="899592" y="1844824"/>
            <a:ext cx="6916360" cy="4824536"/>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4" name="Group 2"/>
          <p:cNvGrpSpPr>
            <a:grpSpLocks/>
          </p:cNvGrpSpPr>
          <p:nvPr/>
        </p:nvGrpSpPr>
        <p:grpSpPr bwMode="auto">
          <a:xfrm>
            <a:off x="1066800" y="0"/>
            <a:ext cx="7258050" cy="2381250"/>
            <a:chOff x="768" y="192"/>
            <a:chExt cx="4572" cy="1500"/>
          </a:xfrm>
        </p:grpSpPr>
        <p:graphicFrame>
          <p:nvGraphicFramePr>
            <p:cNvPr id="5122" name="Object 3"/>
            <p:cNvGraphicFramePr>
              <a:graphicFrameLocks noChangeAspect="1"/>
            </p:cNvGraphicFramePr>
            <p:nvPr/>
          </p:nvGraphicFramePr>
          <p:xfrm>
            <a:off x="768" y="192"/>
            <a:ext cx="1680" cy="1500"/>
          </p:xfrm>
          <a:graphic>
            <a:graphicData uri="http://schemas.openxmlformats.org/presentationml/2006/ole">
              <p:oleObj spid="_x0000_s5122" name="Equation" r:id="rId4" imgW="1536480" imgH="1371600" progId="">
                <p:embed/>
              </p:oleObj>
            </a:graphicData>
          </a:graphic>
        </p:graphicFrame>
        <p:graphicFrame>
          <p:nvGraphicFramePr>
            <p:cNvPr id="5123" name="Object 4"/>
            <p:cNvGraphicFramePr>
              <a:graphicFrameLocks noChangeAspect="1"/>
            </p:cNvGraphicFramePr>
            <p:nvPr/>
          </p:nvGraphicFramePr>
          <p:xfrm>
            <a:off x="2784" y="288"/>
            <a:ext cx="2556" cy="1153"/>
          </p:xfrm>
          <a:graphic>
            <a:graphicData uri="http://schemas.openxmlformats.org/presentationml/2006/ole">
              <p:oleObj spid="_x0000_s5123" name="Equation" r:id="rId5" imgW="2476440" imgH="1117440" progId="">
                <p:embed/>
              </p:oleObj>
            </a:graphicData>
          </a:graphic>
        </p:graphicFrame>
      </p:grpSp>
      <p:grpSp>
        <p:nvGrpSpPr>
          <p:cNvPr id="3" name="Group 5"/>
          <p:cNvGrpSpPr>
            <a:grpSpLocks/>
          </p:cNvGrpSpPr>
          <p:nvPr/>
        </p:nvGrpSpPr>
        <p:grpSpPr bwMode="auto">
          <a:xfrm>
            <a:off x="304800" y="2590800"/>
            <a:ext cx="8534400" cy="4056063"/>
            <a:chOff x="192" y="1632"/>
            <a:chExt cx="5376" cy="2555"/>
          </a:xfrm>
        </p:grpSpPr>
        <p:sp>
          <p:nvSpPr>
            <p:cNvPr id="5126" name="Text Box 6"/>
            <p:cNvSpPr txBox="1">
              <a:spLocks noChangeArrowheads="1"/>
            </p:cNvSpPr>
            <p:nvPr/>
          </p:nvSpPr>
          <p:spPr bwMode="auto">
            <a:xfrm>
              <a:off x="192" y="1632"/>
              <a:ext cx="5376" cy="1018"/>
            </a:xfrm>
            <a:prstGeom prst="rect">
              <a:avLst/>
            </a:prstGeom>
            <a:noFill/>
            <a:ln w="9525">
              <a:noFill/>
              <a:miter lim="800000"/>
              <a:headEnd/>
              <a:tailEnd/>
            </a:ln>
          </p:spPr>
          <p:txBody>
            <a:bodyPr>
              <a:spAutoFit/>
            </a:bodyPr>
            <a:lstStyle/>
            <a:p>
              <a:pPr>
                <a:spcBef>
                  <a:spcPct val="50000"/>
                </a:spcBef>
              </a:pPr>
              <a:r>
                <a:rPr lang="zh-CN" altLang="en-US" sz="2000" b="1">
                  <a:latin typeface="宋体" pitchFamily="2" charset="-122"/>
                </a:rPr>
                <a:t>例</a:t>
              </a:r>
              <a:r>
                <a:rPr lang="en-US" altLang="zh-CN" sz="2000" b="1"/>
                <a:t>6.1</a:t>
              </a:r>
              <a:r>
                <a:rPr lang="en-US" altLang="zh-CN" sz="2000"/>
                <a:t>  </a:t>
              </a:r>
              <a:r>
                <a:rPr lang="zh-CN" altLang="en-US" sz="2000">
                  <a:latin typeface="宋体" pitchFamily="2" charset="-122"/>
                </a:rPr>
                <a:t>有人为了比较不同养殖方法对鲤鱼日增重的影响，设计四种不同养殖方法：施禽粪</a:t>
              </a:r>
              <a:r>
                <a:rPr lang="en-US" altLang="zh-CN" sz="2000"/>
                <a:t>+</a:t>
              </a:r>
              <a:r>
                <a:rPr lang="zh-CN" altLang="en-US" sz="2000">
                  <a:latin typeface="宋体" pitchFamily="2" charset="-122"/>
                </a:rPr>
                <a:t>高密度养殖（</a:t>
              </a:r>
              <a:r>
                <a:rPr lang="en-US" altLang="zh-CN" sz="2000"/>
                <a:t>A</a:t>
              </a:r>
              <a:r>
                <a:rPr lang="en-US" altLang="zh-CN" sz="2000" baseline="-30000"/>
                <a:t>1</a:t>
              </a:r>
              <a:r>
                <a:rPr lang="zh-CN" altLang="en-US" sz="2000">
                  <a:latin typeface="宋体" pitchFamily="2" charset="-122"/>
                </a:rPr>
                <a:t>）、施禽粪</a:t>
              </a:r>
              <a:r>
                <a:rPr lang="en-US" altLang="zh-CN" sz="2000"/>
                <a:t>+</a:t>
              </a:r>
              <a:r>
                <a:rPr lang="zh-CN" altLang="en-US" sz="2000">
                  <a:latin typeface="宋体" pitchFamily="2" charset="-122"/>
                </a:rPr>
                <a:t>谷类饲料</a:t>
              </a:r>
              <a:r>
                <a:rPr lang="en-US" altLang="zh-CN" sz="2000"/>
                <a:t>+</a:t>
              </a:r>
              <a:r>
                <a:rPr lang="zh-CN" altLang="en-US" sz="2000">
                  <a:latin typeface="宋体" pitchFamily="2" charset="-122"/>
                </a:rPr>
                <a:t>高密度养殖（</a:t>
              </a:r>
              <a:r>
                <a:rPr lang="en-US" altLang="zh-CN" sz="2000"/>
                <a:t>A</a:t>
              </a:r>
              <a:r>
                <a:rPr lang="en-US" altLang="zh-CN" sz="2000" baseline="-30000"/>
                <a:t>2</a:t>
              </a:r>
              <a:r>
                <a:rPr lang="zh-CN" altLang="en-US" sz="2000">
                  <a:latin typeface="宋体" pitchFamily="2" charset="-122"/>
                </a:rPr>
                <a:t>）、施禽粪</a:t>
              </a:r>
              <a:r>
                <a:rPr lang="en-US" altLang="zh-CN" sz="2000"/>
                <a:t>+</a:t>
              </a:r>
              <a:r>
                <a:rPr lang="zh-CN" altLang="en-US" sz="2000">
                  <a:latin typeface="宋体" pitchFamily="2" charset="-122"/>
                </a:rPr>
                <a:t>高蛋白质饲料</a:t>
              </a:r>
              <a:r>
                <a:rPr lang="en-US" altLang="zh-CN" sz="2000"/>
                <a:t>+</a:t>
              </a:r>
              <a:r>
                <a:rPr lang="zh-CN" altLang="en-US" sz="2000">
                  <a:latin typeface="宋体" pitchFamily="2" charset="-122"/>
                </a:rPr>
                <a:t>高密度养殖（</a:t>
              </a:r>
              <a:r>
                <a:rPr lang="en-US" altLang="zh-CN" sz="2000"/>
                <a:t>A</a:t>
              </a:r>
              <a:r>
                <a:rPr lang="en-US" altLang="zh-CN" sz="2000" baseline="-30000"/>
                <a:t>3</a:t>
              </a:r>
              <a:r>
                <a:rPr lang="zh-CN" altLang="en-US" sz="2000">
                  <a:latin typeface="宋体" pitchFamily="2" charset="-122"/>
                </a:rPr>
                <a:t>）、施禽粪</a:t>
              </a:r>
              <a:r>
                <a:rPr lang="en-US" altLang="zh-CN" sz="2000"/>
                <a:t>+</a:t>
              </a:r>
              <a:r>
                <a:rPr lang="zh-CN" altLang="en-US" sz="2000">
                  <a:latin typeface="宋体" pitchFamily="2" charset="-122"/>
                </a:rPr>
                <a:t>高蛋白质饲料</a:t>
              </a:r>
              <a:r>
                <a:rPr lang="en-US" altLang="zh-CN" sz="2000"/>
                <a:t>+</a:t>
              </a:r>
              <a:r>
                <a:rPr lang="zh-CN" altLang="en-US" sz="2000">
                  <a:latin typeface="宋体" pitchFamily="2" charset="-122"/>
                </a:rPr>
                <a:t>低密度养殖（</a:t>
              </a:r>
              <a:r>
                <a:rPr lang="en-US" altLang="zh-CN" sz="2000"/>
                <a:t>A</a:t>
              </a:r>
              <a:r>
                <a:rPr lang="en-US" altLang="zh-CN" sz="2000" baseline="-30000"/>
                <a:t>4</a:t>
              </a:r>
              <a:r>
                <a:rPr lang="zh-CN" altLang="en-US" sz="2000">
                  <a:latin typeface="宋体" pitchFamily="2" charset="-122"/>
                </a:rPr>
                <a:t>）。选取条件基本相同鱼苗和鱼池</a:t>
              </a:r>
              <a:r>
                <a:rPr lang="en-US" altLang="zh-CN" sz="2000"/>
                <a:t>20</a:t>
              </a:r>
              <a:r>
                <a:rPr lang="zh-CN" altLang="en-US" sz="2000">
                  <a:latin typeface="宋体" pitchFamily="2" charset="-122"/>
                </a:rPr>
                <a:t>口，随机分成</a:t>
              </a:r>
              <a:r>
                <a:rPr lang="en-US" altLang="zh-CN" sz="2000"/>
                <a:t>4</a:t>
              </a:r>
              <a:r>
                <a:rPr lang="zh-CN" altLang="en-US" sz="2000">
                  <a:latin typeface="宋体" pitchFamily="2" charset="-122"/>
                </a:rPr>
                <a:t>组进行试验，经一定试验期获得的日增重结果列于下表。试计算平方和与自由度。</a:t>
              </a:r>
              <a:r>
                <a:rPr lang="zh-CN" altLang="en-US" sz="2000"/>
                <a:t> </a:t>
              </a:r>
            </a:p>
          </p:txBody>
        </p:sp>
        <p:pic>
          <p:nvPicPr>
            <p:cNvPr id="5127" name="Picture 7"/>
            <p:cNvPicPr>
              <a:picLocks noChangeAspect="1" noChangeArrowheads="1"/>
            </p:cNvPicPr>
            <p:nvPr/>
          </p:nvPicPr>
          <p:blipFill>
            <a:blip r:embed="rId6" cstate="print"/>
            <a:srcRect/>
            <a:stretch>
              <a:fillRect/>
            </a:stretch>
          </p:blipFill>
          <p:spPr bwMode="auto">
            <a:xfrm>
              <a:off x="528" y="2640"/>
              <a:ext cx="4512" cy="1547"/>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srcRect l="17297" t="31000" r="17241" b="21333"/>
          <a:stretch>
            <a:fillRect/>
          </a:stretch>
        </p:blipFill>
        <p:spPr bwMode="auto">
          <a:xfrm>
            <a:off x="228600" y="990600"/>
            <a:ext cx="8915400" cy="486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851</TotalTime>
  <Words>5244</Words>
  <Application>Microsoft Office PowerPoint</Application>
  <PresentationFormat>全屏显示(4:3)</PresentationFormat>
  <Paragraphs>506</Paragraphs>
  <Slides>75</Slides>
  <Notes>75</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75</vt:i4>
      </vt:variant>
    </vt:vector>
  </HeadingPairs>
  <TitlesOfParts>
    <vt:vector size="78" baseType="lpstr">
      <vt:lpstr>默认设计模板</vt:lpstr>
      <vt:lpstr>Equation</vt:lpstr>
      <vt:lpstr>Worksheet</vt:lpstr>
      <vt:lpstr> 第5章   方差分析 </vt:lpstr>
      <vt:lpstr>第5章   方差分析 </vt:lpstr>
      <vt:lpstr>5.1.2  方差分析的基本原理 </vt:lpstr>
      <vt:lpstr>幻灯片 4</vt:lpstr>
      <vt:lpstr>幻灯片 5</vt:lpstr>
      <vt:lpstr>幻灯片 6</vt:lpstr>
      <vt:lpstr>幻灯片 7</vt:lpstr>
      <vt:lpstr>幻灯片 8</vt:lpstr>
      <vt:lpstr>幻灯片 9</vt:lpstr>
      <vt:lpstr>5.1.2.3  期望均方 </vt:lpstr>
      <vt:lpstr>5.1.2.4  F 测验          方差分析的核心内容仍是显著性测验，测验方法是F测验，是推断多个处理平均数间是否存在实质性的差异，或测验某项变异因素的效应方差是否为零     单因素试验资料</vt:lpstr>
      <vt:lpstr>幻灯片 12</vt:lpstr>
      <vt:lpstr>5.1.2.5  多重比较         若一个资料按固定模型进行方差分析，F测验结论是拒绝H0，k个处理均数间存在显著差异。表明 ： k个处理均数具有显著差异，而任意两个处理均数间并不都存在显著差异。         判断哪两个平均数差异显著或不显著，必须在所有平均数中一对一对地比较才能确定下来。这就是平均数的多重比较（multiple comparison）         多重比较，就是判断多个平均数中两两间差异显著性的假设测验方法，它一般是在F测验差异显著或极显著时应用。</vt:lpstr>
      <vt:lpstr>幻灯片 14</vt:lpstr>
      <vt:lpstr>做方差分析的步骤：</vt:lpstr>
      <vt:lpstr>幻灯片 16</vt:lpstr>
      <vt:lpstr>幻灯片 17</vt:lpstr>
      <vt:lpstr>例5.2 R语言实现</vt:lpstr>
      <vt:lpstr>要说多重比较，还是我的方法靠谱！</vt:lpstr>
      <vt:lpstr>幻灯片 20</vt:lpstr>
      <vt:lpstr>幻灯片 21</vt:lpstr>
      <vt:lpstr>幻灯片 22</vt:lpstr>
      <vt:lpstr>幻灯片 23</vt:lpstr>
      <vt:lpstr>2）最小显著极差法（LSR法）       最小显著极差法（least significant ranges）是比较k个处理平均数的有序排列中两极端平均数间的差异显著性。 </vt:lpstr>
      <vt:lpstr>幻灯片 25</vt:lpstr>
      <vt:lpstr>3）对照比较法 </vt:lpstr>
      <vt:lpstr>幻灯片 27</vt:lpstr>
      <vt:lpstr>5.1.2.5.2  多重比较结果的表示 </vt:lpstr>
      <vt:lpstr>幻灯片 29</vt:lpstr>
      <vt:lpstr>5.1.2.5.3  多重比较方法的选用 </vt:lpstr>
      <vt:lpstr>5.2  单向分组资料的方差分析 </vt:lpstr>
      <vt:lpstr>幻灯片 32</vt:lpstr>
      <vt:lpstr>幻灯片 33</vt:lpstr>
      <vt:lpstr>幻灯片 34</vt:lpstr>
      <vt:lpstr>幻灯片 35</vt:lpstr>
      <vt:lpstr>幻灯片 36</vt:lpstr>
      <vt:lpstr>5.3两向分组资料的方差分析 </vt:lpstr>
      <vt:lpstr>5.3.2  两向分组无重复资料的方差分析 </vt:lpstr>
      <vt:lpstr>幻灯片 39</vt:lpstr>
      <vt:lpstr>幻灯片 40</vt:lpstr>
      <vt:lpstr>幻灯片 41</vt:lpstr>
      <vt:lpstr>幻灯片 42</vt:lpstr>
      <vt:lpstr>幻灯片 43</vt:lpstr>
      <vt:lpstr>幻灯片 44</vt:lpstr>
      <vt:lpstr>幻灯片 45</vt:lpstr>
      <vt:lpstr>幻灯片 46</vt:lpstr>
      <vt:lpstr>5.3.3  两向分组有重复资料的方差分析</vt:lpstr>
      <vt:lpstr>幻灯片 48</vt:lpstr>
      <vt:lpstr>幻灯片 49</vt:lpstr>
      <vt:lpstr>幻灯片 50</vt:lpstr>
      <vt:lpstr>幻灯片 51</vt:lpstr>
      <vt:lpstr>幻灯片 52</vt:lpstr>
      <vt:lpstr>幻灯片 53</vt:lpstr>
      <vt:lpstr>幻灯片 54</vt:lpstr>
      <vt:lpstr>幻灯片 55</vt:lpstr>
      <vt:lpstr>幻灯片 56</vt:lpstr>
      <vt:lpstr>5.3.4  因素间的交互效应</vt:lpstr>
      <vt:lpstr>5.4  系统分组资料的方差分析 5.4.1  系统分组的设计 </vt:lpstr>
      <vt:lpstr>5.4.2  系统分组资料的分析方法 </vt:lpstr>
      <vt:lpstr>幻灯片 60</vt:lpstr>
      <vt:lpstr>幻灯片 61</vt:lpstr>
      <vt:lpstr>幻灯片 62</vt:lpstr>
      <vt:lpstr>幻灯片 63</vt:lpstr>
      <vt:lpstr>幻灯片 64</vt:lpstr>
      <vt:lpstr>幻灯片 65</vt:lpstr>
      <vt:lpstr>幻灯片 66</vt:lpstr>
      <vt:lpstr>5.5 方差分析的基本假定及数据转换 5.5.1 基本假定</vt:lpstr>
      <vt:lpstr>5.5.2  数据转换 </vt:lpstr>
      <vt:lpstr>幻灯片 69</vt:lpstr>
      <vt:lpstr>幻灯片 70</vt:lpstr>
      <vt:lpstr>幻灯片 71</vt:lpstr>
      <vt:lpstr>幻灯片 72</vt:lpstr>
      <vt:lpstr>幻灯片 73</vt:lpstr>
      <vt:lpstr>幻灯片 74</vt:lpstr>
      <vt:lpstr>幻灯片 75</vt:lpstr>
    </vt:vector>
  </TitlesOfParts>
  <Company>上海水产大学生命学院</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第四章 次数资料的假设检验 </dc:title>
  <dc:creator>戴习林</dc:creator>
  <cp:lastModifiedBy>sihua</cp:lastModifiedBy>
  <cp:revision>120</cp:revision>
  <dcterms:created xsi:type="dcterms:W3CDTF">2005-12-06T07:26:12Z</dcterms:created>
  <dcterms:modified xsi:type="dcterms:W3CDTF">2020-02-13T04:35:10Z</dcterms:modified>
</cp:coreProperties>
</file>