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4" r:id="rId2"/>
    <p:sldId id="256" r:id="rId3"/>
    <p:sldId id="257" r:id="rId4"/>
    <p:sldId id="258" r:id="rId5"/>
    <p:sldId id="259" r:id="rId6"/>
    <p:sldId id="277" r:id="rId7"/>
    <p:sldId id="260" r:id="rId8"/>
    <p:sldId id="275" r:id="rId9"/>
    <p:sldId id="261" r:id="rId10"/>
    <p:sldId id="270" r:id="rId11"/>
    <p:sldId id="271" r:id="rId12"/>
    <p:sldId id="278" r:id="rId13"/>
    <p:sldId id="272" r:id="rId14"/>
    <p:sldId id="279" r:id="rId15"/>
    <p:sldId id="273" r:id="rId16"/>
    <p:sldId id="276" r:id="rId17"/>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charset="-122"/>
        <a:cs typeface="+mn-cs"/>
      </a:defRPr>
    </a:lvl5pPr>
    <a:lvl6pPr marL="2286000" algn="l" defTabSz="914400" rtl="0" eaLnBrk="1" latinLnBrk="0" hangingPunct="1">
      <a:defRPr kumimoji="1" sz="2400" kern="1200">
        <a:solidFill>
          <a:schemeClr val="tx1"/>
        </a:solidFill>
        <a:latin typeface="Times New Roman" pitchFamily="18" charset="0"/>
        <a:ea typeface="宋体" charset="-122"/>
        <a:cs typeface="+mn-cs"/>
      </a:defRPr>
    </a:lvl6pPr>
    <a:lvl7pPr marL="2743200" algn="l" defTabSz="914400" rtl="0" eaLnBrk="1" latinLnBrk="0" hangingPunct="1">
      <a:defRPr kumimoji="1" sz="2400" kern="1200">
        <a:solidFill>
          <a:schemeClr val="tx1"/>
        </a:solidFill>
        <a:latin typeface="Times New Roman" pitchFamily="18" charset="0"/>
        <a:ea typeface="宋体" charset="-122"/>
        <a:cs typeface="+mn-cs"/>
      </a:defRPr>
    </a:lvl7pPr>
    <a:lvl8pPr marL="3200400" algn="l" defTabSz="914400" rtl="0" eaLnBrk="1" latinLnBrk="0" hangingPunct="1">
      <a:defRPr kumimoji="1" sz="2400" kern="1200">
        <a:solidFill>
          <a:schemeClr val="tx1"/>
        </a:solidFill>
        <a:latin typeface="Times New Roman" pitchFamily="18" charset="0"/>
        <a:ea typeface="宋体" charset="-122"/>
        <a:cs typeface="+mn-cs"/>
      </a:defRPr>
    </a:lvl8pPr>
    <a:lvl9pPr marL="3657600" algn="l" defTabSz="914400" rtl="0" eaLnBrk="1" latinLnBrk="0" hangingPunct="1">
      <a:defRPr kumimoji="1" sz="24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576" autoAdjust="0"/>
  </p:normalViewPr>
  <p:slideViewPr>
    <p:cSldViewPr>
      <p:cViewPr varScale="1">
        <p:scale>
          <a:sx n="69" d="100"/>
          <a:sy n="69" d="100"/>
        </p:scale>
        <p:origin x="-156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4711BE15-D63D-48CA-8B75-0354F021C3E1}" type="datetimeFigureOut">
              <a:rPr lang="zh-CN" altLang="en-US"/>
              <a:pPr>
                <a:defRPr/>
              </a:pPr>
              <a:t>2020/2/13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71342144-5701-4E51-9040-7F6FFA015DF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p:cNvSpPr>
            <a:spLocks noGrp="1" noRot="1" noChangeAspect="1" noTextEdit="1"/>
          </p:cNvSpPr>
          <p:nvPr>
            <p:ph type="sldImg"/>
          </p:nvPr>
        </p:nvSpPr>
        <p:spPr bwMode="auto">
          <a:noFill/>
          <a:ln>
            <a:solidFill>
              <a:srgbClr val="000000"/>
            </a:solidFill>
            <a:miter lim="800000"/>
            <a:headEnd/>
            <a:tailEnd/>
          </a:ln>
        </p:spPr>
      </p:sp>
      <p:sp>
        <p:nvSpPr>
          <p:cNvPr id="1741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741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0E31B6-AE86-4BA4-A3EB-D4C44DBCFC13}" type="slidenum">
              <a:rPr lang="zh-CN" altLang="en-US" smtClean="0">
                <a:ea typeface="宋体" charset="-122"/>
              </a:rPr>
              <a:pPr/>
              <a:t>1</a:t>
            </a:fld>
            <a:endParaRPr lang="zh-CN" altLang="en-US"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bwMode="auto">
          <a:noFill/>
          <a:ln>
            <a:solidFill>
              <a:srgbClr val="000000"/>
            </a:solidFill>
            <a:miter lim="800000"/>
            <a:headEnd/>
            <a:tailEnd/>
          </a:ln>
        </p:spPr>
      </p:sp>
      <p:sp>
        <p:nvSpPr>
          <p:cNvPr id="2560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560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21FB62-F972-406A-AD59-FA3240D69F07}" type="slidenum">
              <a:rPr lang="zh-CN" altLang="en-US" smtClean="0">
                <a:ea typeface="宋体" charset="-122"/>
              </a:rPr>
              <a:pPr/>
              <a:t>10</a:t>
            </a:fld>
            <a:endParaRPr lang="zh-CN" altLang="en-US"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bwMode="auto">
          <a:noFill/>
          <a:ln>
            <a:solidFill>
              <a:srgbClr val="000000"/>
            </a:solidFill>
            <a:miter lim="800000"/>
            <a:headEnd/>
            <a:tailEnd/>
          </a:ln>
        </p:spPr>
      </p:sp>
      <p:sp>
        <p:nvSpPr>
          <p:cNvPr id="26627"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662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7C39BB-9C09-49E6-BE14-09BA195DE0F4}" type="slidenum">
              <a:rPr lang="zh-CN" altLang="en-US" smtClean="0">
                <a:ea typeface="宋体" charset="-122"/>
              </a:rPr>
              <a:pPr/>
              <a:t>11</a:t>
            </a:fld>
            <a:endParaRPr lang="zh-CN" altLang="en-US"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71342144-5701-4E51-9040-7F6FFA015DF5}" type="slidenum">
              <a:rPr lang="zh-CN" altLang="en-US" smtClean="0"/>
              <a:pPr>
                <a:defRPr/>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noFill/>
          <a:ln>
            <a:solidFill>
              <a:srgbClr val="000000"/>
            </a:solidFill>
            <a:miter lim="800000"/>
            <a:headEnd/>
            <a:tailEnd/>
          </a:ln>
        </p:spPr>
      </p:sp>
      <p:sp>
        <p:nvSpPr>
          <p:cNvPr id="27651"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765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2A054A-F138-47C2-A4DB-D14B00B9AE58}" type="slidenum">
              <a:rPr lang="zh-CN" altLang="en-US" smtClean="0">
                <a:ea typeface="宋体" charset="-122"/>
              </a:rPr>
              <a:pPr/>
              <a:t>13</a:t>
            </a:fld>
            <a:endParaRPr lang="zh-CN" altLang="en-US"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71342144-5701-4E51-9040-7F6FFA015DF5}" type="slidenum">
              <a:rPr lang="zh-CN" altLang="en-US" smtClean="0"/>
              <a:pPr>
                <a:defRPr/>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bwMode="auto">
          <a:noFill/>
          <a:ln>
            <a:solidFill>
              <a:srgbClr val="000000"/>
            </a:solidFill>
            <a:miter lim="800000"/>
            <a:headEnd/>
            <a:tailEnd/>
          </a:ln>
        </p:spPr>
      </p:sp>
      <p:sp>
        <p:nvSpPr>
          <p:cNvPr id="28675"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867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6BE3A-D9A1-4174-A91A-F0F1A486333E}" type="slidenum">
              <a:rPr lang="zh-CN" altLang="en-US" smtClean="0">
                <a:ea typeface="宋体" charset="-122"/>
              </a:rPr>
              <a:pPr/>
              <a:t>15</a:t>
            </a:fld>
            <a:endParaRPr lang="zh-CN" altLang="en-US"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71342144-5701-4E51-9040-7F6FFA015DF5}" type="slidenum">
              <a:rPr lang="zh-CN" altLang="en-US" smtClean="0"/>
              <a:pPr>
                <a:defRPr/>
              </a:pPr>
              <a:t>16</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p:spPr>
      </p:sp>
      <p:sp>
        <p:nvSpPr>
          <p:cNvPr id="1843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843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7E9E4B-80FA-4BD8-9529-C1A9AC94C725}" type="slidenum">
              <a:rPr lang="zh-CN" altLang="en-US" smtClean="0">
                <a:ea typeface="宋体" charset="-122"/>
              </a:rPr>
              <a:pPr/>
              <a:t>2</a:t>
            </a:fld>
            <a:endParaRPr lang="zh-CN" altLang="en-US"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p:cNvSpPr>
            <a:spLocks noGrp="1" noRot="1" noChangeAspect="1" noTextEdit="1"/>
          </p:cNvSpPr>
          <p:nvPr>
            <p:ph type="sldImg"/>
          </p:nvPr>
        </p:nvSpPr>
        <p:spPr bwMode="auto">
          <a:noFill/>
          <a:ln>
            <a:solidFill>
              <a:srgbClr val="000000"/>
            </a:solidFill>
            <a:miter lim="800000"/>
            <a:headEnd/>
            <a:tailEnd/>
          </a:ln>
        </p:spPr>
      </p:sp>
      <p:sp>
        <p:nvSpPr>
          <p:cNvPr id="1945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946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7863F6-C4D2-446D-9F21-B80411D3F81E}" type="slidenum">
              <a:rPr lang="zh-CN" altLang="en-US" smtClean="0">
                <a:ea typeface="宋体" charset="-122"/>
              </a:rPr>
              <a:pPr/>
              <a:t>3</a:t>
            </a:fld>
            <a:endParaRPr lang="zh-CN" altLang="en-US"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headEnd/>
            <a:tailEnd/>
          </a:ln>
        </p:spPr>
      </p:sp>
      <p:sp>
        <p:nvSpPr>
          <p:cNvPr id="2048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C6471A-031C-4F0A-8A10-66333A792A5E}" type="slidenum">
              <a:rPr lang="zh-CN" altLang="en-US" smtClean="0">
                <a:ea typeface="宋体" charset="-122"/>
              </a:rPr>
              <a:pPr/>
              <a:t>4</a:t>
            </a:fld>
            <a:endParaRPr lang="zh-CN" altLang="en-US"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bwMode="auto">
          <a:noFill/>
          <a:ln>
            <a:solidFill>
              <a:srgbClr val="000000"/>
            </a:solidFill>
            <a:miter lim="800000"/>
            <a:headEnd/>
            <a:tailEnd/>
          </a:ln>
        </p:spPr>
      </p:sp>
      <p:sp>
        <p:nvSpPr>
          <p:cNvPr id="2150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150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DD4431-0D34-4BEF-9117-DAFFAB74720A}" type="slidenum">
              <a:rPr lang="zh-CN" altLang="en-US" smtClean="0">
                <a:ea typeface="宋体" charset="-122"/>
              </a:rPr>
              <a:pPr/>
              <a:t>5</a:t>
            </a:fld>
            <a:endParaRPr lang="zh-CN" altLang="en-US"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71342144-5701-4E51-9040-7F6FFA015DF5}" type="slidenum">
              <a:rPr lang="zh-CN" altLang="en-US" smtClean="0"/>
              <a:pPr>
                <a:defRPr/>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bwMode="auto">
          <a:noFill/>
          <a:ln>
            <a:solidFill>
              <a:srgbClr val="000000"/>
            </a:solidFill>
            <a:miter lim="800000"/>
            <a:headEnd/>
            <a:tailEnd/>
          </a:ln>
        </p:spPr>
      </p:sp>
      <p:sp>
        <p:nvSpPr>
          <p:cNvPr id="2253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253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AF79A8-D5B1-4E16-AE77-947ECEF3282B}" type="slidenum">
              <a:rPr lang="zh-CN" altLang="en-US" smtClean="0">
                <a:ea typeface="宋体" charset="-122"/>
              </a:rPr>
              <a:pPr/>
              <a:t>7</a:t>
            </a:fld>
            <a:endParaRPr lang="zh-CN" altLang="en-US"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71342144-5701-4E51-9040-7F6FFA015DF5}" type="slidenum">
              <a:rPr lang="zh-CN" altLang="en-US" smtClean="0"/>
              <a:pPr>
                <a:defRPr/>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bwMode="auto">
          <a:noFill/>
          <a:ln>
            <a:solidFill>
              <a:srgbClr val="000000"/>
            </a:solidFill>
            <a:miter lim="800000"/>
            <a:headEnd/>
            <a:tailEnd/>
          </a:ln>
        </p:spPr>
      </p:sp>
      <p:sp>
        <p:nvSpPr>
          <p:cNvPr id="2355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355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A6FA04-DB36-45A4-93A3-7BB5FFD79051}" type="slidenum">
              <a:rPr lang="zh-CN" altLang="en-US" smtClean="0">
                <a:ea typeface="宋体" charset="-122"/>
              </a:rPr>
              <a:pPr/>
              <a:t>9</a:t>
            </a:fld>
            <a:endParaRPr lang="zh-CN" altLang="en-US"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CE90397-44B6-4EAA-B1E4-E7F896DEA171}"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EE3F568-8289-45A9-A5C7-87F61B083549}"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C6FDA57-347A-411B-9F76-018F75702D16}"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F9DA66E3-32D2-4C91-B9A0-CFE554969991}"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9D8F2C7-3750-4BA0-9C34-784DC6AF5E04}"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0945028-1597-47D2-B250-E01CE947F605}"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4561523E-07CB-437D-9180-B5774ECC5CBF}"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121CF2A8-D027-47D8-9135-81780348E3F2}"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2993C5D9-FB6A-4466-BD56-3D99593733DD}"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D708D4F-C1E0-47BE-A6FF-B487D0DE9023}"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B2CB58C-F66B-44DF-BABA-9AFA6863A087}"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819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宋体"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宋体"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宋体" pitchFamily="2" charset="-122"/>
              </a:defRPr>
            </a:lvl1pPr>
          </a:lstStyle>
          <a:p>
            <a:pPr>
              <a:defRPr/>
            </a:pPr>
            <a:fld id="{E70A044A-E702-4492-B5F9-5277903601F4}" type="slidenum">
              <a:rPr lang="en-US" altLang="zh-CN"/>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Microsoft_Office_Excel_97-2003____1.xls"/><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4.png"/><Relationship Id="rId4" Type="http://schemas.openxmlformats.org/officeDocument/2006/relationships/oleObject" Target="../embeddings/Microsoft_Office_Excel_97-2003____2.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7.png"/><Relationship Id="rId5" Type="http://schemas.openxmlformats.org/officeDocument/2006/relationships/oleObject" Target="../embeddings/Microsoft_Office_Excel_97-2003____3.xls"/><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2362200"/>
            <a:ext cx="7772400" cy="1143000"/>
          </a:xfrm>
        </p:spPr>
        <p:txBody>
          <a:bodyPr/>
          <a:lstStyle/>
          <a:p>
            <a:pPr eaLnBrk="1" hangingPunct="1"/>
            <a:r>
              <a:rPr lang="zh-CN" altLang="en-US" sz="4000" smtClean="0"/>
              <a:t> </a:t>
            </a:r>
            <a:r>
              <a:rPr lang="zh-CN" altLang="en-US" sz="4000" b="1" smtClean="0">
                <a:latin typeface="华文隶书" pitchFamily="2" charset="-122"/>
                <a:ea typeface="华文隶书" pitchFamily="2" charset="-122"/>
              </a:rPr>
              <a:t>第 </a:t>
            </a:r>
            <a:r>
              <a:rPr lang="en-US" altLang="zh-CN" sz="4000" b="1" smtClean="0">
                <a:latin typeface="华文隶书" pitchFamily="2" charset="-122"/>
                <a:ea typeface="华文隶书" pitchFamily="2" charset="-122"/>
              </a:rPr>
              <a:t>4</a:t>
            </a:r>
            <a:r>
              <a:rPr lang="zh-CN" altLang="en-US" sz="4000" b="1" smtClean="0">
                <a:latin typeface="华文隶书" pitchFamily="2" charset="-122"/>
                <a:ea typeface="华文隶书" pitchFamily="2" charset="-122"/>
              </a:rPr>
              <a:t>章 次数资料的假设检验</a:t>
            </a:r>
            <a:r>
              <a:rPr lang="zh-CN" altLang="en-US" sz="4000" smtClean="0">
                <a:latin typeface="华文隶书" pitchFamily="2" charset="-122"/>
                <a:ea typeface="华文隶书" pitchFamily="2" charset="-122"/>
              </a:rPr>
              <a:t> </a:t>
            </a:r>
          </a:p>
        </p:txBody>
      </p:sp>
      <p:sp>
        <p:nvSpPr>
          <p:cNvPr id="3" name="Rectangle 2"/>
          <p:cNvSpPr txBox="1">
            <a:spLocks noChangeArrowheads="1"/>
          </p:cNvSpPr>
          <p:nvPr/>
        </p:nvSpPr>
        <p:spPr bwMode="auto">
          <a:xfrm>
            <a:off x="684213" y="4076700"/>
            <a:ext cx="7772400" cy="1638316"/>
          </a:xfrm>
          <a:prstGeom prst="rect">
            <a:avLst/>
          </a:prstGeom>
          <a:noFill/>
          <a:ln w="9525">
            <a:noFill/>
            <a:miter lim="800000"/>
            <a:headEnd/>
            <a:tailEnd/>
          </a:ln>
        </p:spPr>
        <p:txBody>
          <a:bodyPr anchor="ctr"/>
          <a:lstStyle/>
          <a:p>
            <a:pPr algn="ctr">
              <a:defRPr/>
            </a:pPr>
            <a:endParaRPr lang="en-US" altLang="zh-CN" sz="3200" kern="0" dirty="0">
              <a:solidFill>
                <a:schemeClr val="tx2"/>
              </a:solidFill>
              <a:latin typeface="+mj-lt"/>
              <a:ea typeface="+mj-ea"/>
              <a:cs typeface="+mj-cs"/>
            </a:endParaRPr>
          </a:p>
          <a:p>
            <a:pPr algn="ctr">
              <a:defRPr/>
            </a:pPr>
            <a:endParaRPr lang="en-US" altLang="zh-CN" sz="3200" kern="0" dirty="0">
              <a:solidFill>
                <a:schemeClr val="tx2"/>
              </a:solidFill>
              <a:latin typeface="+mj-lt"/>
              <a:ea typeface="+mj-ea"/>
              <a:cs typeface="+mj-cs"/>
            </a:endParaRPr>
          </a:p>
          <a:p>
            <a:pPr algn="ctr">
              <a:defRPr/>
            </a:pPr>
            <a:r>
              <a:rPr lang="zh-CN" altLang="en-US" sz="3200" kern="0" dirty="0">
                <a:solidFill>
                  <a:schemeClr val="tx2"/>
                </a:solidFill>
                <a:latin typeface="华文楷体" pitchFamily="2" charset="-122"/>
                <a:ea typeface="华文楷体" pitchFamily="2" charset="-122"/>
                <a:cs typeface="+mj-cs"/>
              </a:rPr>
              <a:t>彭司华</a:t>
            </a:r>
            <a:endParaRPr lang="en-US" altLang="zh-CN" sz="3200" kern="0" dirty="0">
              <a:solidFill>
                <a:schemeClr val="tx2"/>
              </a:solidFill>
              <a:latin typeface="华文楷体" pitchFamily="2" charset="-122"/>
              <a:ea typeface="华文楷体" pitchFamily="2" charset="-122"/>
              <a:cs typeface="+mj-cs"/>
            </a:endParaRPr>
          </a:p>
          <a:p>
            <a:pPr algn="ctr">
              <a:defRPr/>
            </a:pPr>
            <a:r>
              <a:rPr lang="en-US" altLang="zh-CN" sz="3200" kern="0" dirty="0" smtClean="0">
                <a:solidFill>
                  <a:schemeClr val="tx2"/>
                </a:solidFill>
              </a:rPr>
              <a:t>2020</a:t>
            </a:r>
            <a:r>
              <a:rPr lang="zh-CN" altLang="en-US" sz="3200" kern="0" dirty="0" smtClean="0">
                <a:solidFill>
                  <a:schemeClr val="tx2"/>
                </a:solidFill>
              </a:rPr>
              <a:t>年</a:t>
            </a:r>
            <a:r>
              <a:rPr lang="en-US" altLang="zh-CN" sz="3200" kern="0" dirty="0" smtClean="0">
                <a:solidFill>
                  <a:schemeClr val="tx2"/>
                </a:solidFill>
              </a:rPr>
              <a:t>2</a:t>
            </a:r>
            <a:r>
              <a:rPr lang="zh-CN" altLang="en-US" sz="3200" kern="0" dirty="0" smtClean="0">
                <a:solidFill>
                  <a:schemeClr val="tx2"/>
                </a:solidFill>
              </a:rPr>
              <a:t>月</a:t>
            </a:r>
            <a:endParaRPr lang="en-US" altLang="zh-CN" sz="3200" kern="0" smtClean="0">
              <a:solidFill>
                <a:schemeClr val="tx2"/>
              </a:solidFill>
            </a:endParaRPr>
          </a:p>
          <a:p>
            <a:pPr algn="ctr">
              <a:defRPr/>
            </a:pPr>
            <a:r>
              <a:rPr lang="zh-CN" altLang="en-US" sz="3200" kern="0" smtClean="0">
                <a:solidFill>
                  <a:schemeClr val="tx2"/>
                </a:solidFill>
                <a:latin typeface="+mj-lt"/>
                <a:ea typeface="+mj-ea"/>
                <a:cs typeface="+mj-cs"/>
              </a:rPr>
              <a:t> </a:t>
            </a:r>
            <a:endParaRPr lang="zh-CN" altLang="en-US" sz="3200" kern="0" dirty="0">
              <a:solidFill>
                <a:schemeClr val="tx2"/>
              </a:solidFill>
              <a:latin typeface="+mj-lt"/>
              <a:ea typeface="+mj-ea"/>
              <a:cs typeface="+mj-cs"/>
            </a:endParaRPr>
          </a:p>
        </p:txBody>
      </p:sp>
      <p:sp>
        <p:nvSpPr>
          <p:cNvPr id="4" name="Rectangle 2"/>
          <p:cNvSpPr txBox="1">
            <a:spLocks noChangeArrowheads="1"/>
          </p:cNvSpPr>
          <p:nvPr/>
        </p:nvSpPr>
        <p:spPr bwMode="auto">
          <a:xfrm>
            <a:off x="684213" y="836613"/>
            <a:ext cx="7772400" cy="1143000"/>
          </a:xfrm>
          <a:prstGeom prst="rect">
            <a:avLst/>
          </a:prstGeom>
          <a:noFill/>
          <a:ln w="9525">
            <a:noFill/>
            <a:miter lim="800000"/>
            <a:headEnd/>
            <a:tailEnd/>
          </a:ln>
        </p:spPr>
        <p:txBody>
          <a:bodyPr anchor="ctr"/>
          <a:lstStyle/>
          <a:p>
            <a:pPr algn="ctr">
              <a:defRPr/>
            </a:pPr>
            <a:r>
              <a:rPr lang="zh-CN" altLang="en-US" sz="6000" kern="0" dirty="0">
                <a:solidFill>
                  <a:schemeClr val="tx2"/>
                </a:solidFill>
                <a:latin typeface="华文琥珀" pitchFamily="2" charset="-122"/>
                <a:ea typeface="华文琥珀" pitchFamily="2" charset="-122"/>
                <a:cs typeface="+mj-cs"/>
              </a:rPr>
              <a:t>生 物 统 计 学</a:t>
            </a:r>
            <a:endParaRPr lang="zh-CN" altLang="en-US" sz="4000" kern="0" dirty="0">
              <a:solidFill>
                <a:schemeClr val="tx2"/>
              </a:solidFill>
              <a:latin typeface="华文琥珀" pitchFamily="2" charset="-122"/>
              <a:ea typeface="华文琥珀" pitchFamily="2"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28600" y="304800"/>
            <a:ext cx="8610600" cy="6586538"/>
          </a:xfrm>
          <a:prstGeom prst="rect">
            <a:avLst/>
          </a:prstGeom>
          <a:noFill/>
          <a:ln w="9525">
            <a:noFill/>
            <a:miter lim="800000"/>
            <a:headEnd/>
            <a:tailEnd/>
          </a:ln>
          <a:effectLst/>
        </p:spPr>
        <p:txBody>
          <a:bodyPr>
            <a:spAutoFit/>
          </a:bodyPr>
          <a:lstStyle/>
          <a:p>
            <a:pPr marL="457200" indent="-457200" algn="just">
              <a:spcBef>
                <a:spcPct val="50000"/>
              </a:spcBef>
              <a:defRPr/>
            </a:pPr>
            <a:r>
              <a:rPr lang="en-US" altLang="zh-CN" sz="2000" b="1" dirty="0">
                <a:latin typeface="宋体" pitchFamily="2" charset="-122"/>
                <a:ea typeface="宋体" pitchFamily="2" charset="-122"/>
              </a:rPr>
              <a:t>4.3  </a:t>
            </a:r>
            <a:r>
              <a:rPr lang="zh-CN" altLang="en-US" sz="2000" b="1" dirty="0">
                <a:latin typeface="宋体" pitchFamily="2" charset="-122"/>
                <a:ea typeface="宋体" pitchFamily="2" charset="-122"/>
              </a:rPr>
              <a:t>独立性测验</a:t>
            </a:r>
            <a:endParaRPr lang="zh-CN" altLang="en-US" sz="1800" dirty="0">
              <a:latin typeface="宋体" pitchFamily="2" charset="-122"/>
              <a:ea typeface="宋体" pitchFamily="2" charset="-122"/>
            </a:endParaRPr>
          </a:p>
          <a:p>
            <a:pPr marL="457200" indent="-457200">
              <a:spcBef>
                <a:spcPct val="50000"/>
              </a:spcBef>
              <a:defRPr/>
            </a:pPr>
            <a:r>
              <a:rPr lang="zh-CN" altLang="en-US" sz="1800" b="1" dirty="0">
                <a:solidFill>
                  <a:schemeClr val="accent1"/>
                </a:solidFill>
                <a:effectLst>
                  <a:outerShdw blurRad="38100" dist="38100" dir="2700000" algn="tl">
                    <a:srgbClr val="000000"/>
                  </a:outerShdw>
                </a:effectLst>
                <a:latin typeface="宋体" pitchFamily="2" charset="-122"/>
                <a:ea typeface="宋体" pitchFamily="2" charset="-122"/>
              </a:rPr>
              <a:t>独立性测验</a:t>
            </a:r>
            <a:r>
              <a:rPr lang="zh-CN" altLang="en-US" sz="1800" dirty="0">
                <a:latin typeface="宋体" pitchFamily="2" charset="-122"/>
                <a:ea typeface="宋体" pitchFamily="2" charset="-122"/>
              </a:rPr>
              <a:t>是指测验两因素间相互独立还是相互关联</a:t>
            </a:r>
          </a:p>
          <a:p>
            <a:pPr marL="457200" indent="-457200" algn="just">
              <a:spcBef>
                <a:spcPct val="50000"/>
              </a:spcBef>
              <a:defRPr/>
            </a:pPr>
            <a:r>
              <a:rPr lang="zh-CN" altLang="en-US" sz="1800" dirty="0">
                <a:latin typeface="宋体" pitchFamily="2" charset="-122"/>
                <a:ea typeface="宋体" pitchFamily="2" charset="-122"/>
              </a:rPr>
              <a:t> 如：鱼塘清池与否与鱼病的发生是否有关</a:t>
            </a:r>
          </a:p>
          <a:p>
            <a:pPr marL="457200" indent="-457200" algn="just">
              <a:spcBef>
                <a:spcPct val="50000"/>
              </a:spcBef>
              <a:defRPr/>
            </a:pPr>
            <a:r>
              <a:rPr lang="zh-CN" altLang="en-US" sz="1800" dirty="0">
                <a:latin typeface="宋体" pitchFamily="2" charset="-122"/>
                <a:ea typeface="宋体" pitchFamily="2" charset="-122"/>
              </a:rPr>
              <a:t>     草鱼注射三联苗与否与草鱼的疾病发生是否有关</a:t>
            </a:r>
          </a:p>
          <a:p>
            <a:pPr marL="457200" indent="-457200">
              <a:spcBef>
                <a:spcPct val="50000"/>
              </a:spcBef>
              <a:buClr>
                <a:schemeClr val="accent1"/>
              </a:buClr>
              <a:buFont typeface="Wingdings" pitchFamily="2" charset="2"/>
              <a:buNone/>
              <a:defRPr/>
            </a:pPr>
            <a:r>
              <a:rPr lang="zh-CN" altLang="en-US" sz="1800" dirty="0">
                <a:latin typeface="宋体" pitchFamily="2" charset="-122"/>
                <a:ea typeface="宋体" pitchFamily="2" charset="-122"/>
              </a:rPr>
              <a:t>独立性测验与适合性测验的</a:t>
            </a:r>
            <a:r>
              <a:rPr lang="zh-CN" altLang="en-US" sz="1800" b="1" dirty="0">
                <a:solidFill>
                  <a:schemeClr val="accent1"/>
                </a:solidFill>
                <a:effectLst>
                  <a:outerShdw blurRad="38100" dist="38100" dir="2700000" algn="tl">
                    <a:srgbClr val="000000"/>
                  </a:outerShdw>
                </a:effectLst>
                <a:latin typeface="宋体" pitchFamily="2" charset="-122"/>
                <a:ea typeface="宋体" pitchFamily="2" charset="-122"/>
              </a:rPr>
              <a:t>不同点</a:t>
            </a:r>
            <a:r>
              <a:rPr lang="zh-CN" altLang="en-US" sz="1800" dirty="0">
                <a:latin typeface="宋体" pitchFamily="2" charset="-122"/>
                <a:ea typeface="宋体" pitchFamily="2" charset="-122"/>
              </a:rPr>
              <a:t>：</a:t>
            </a:r>
          </a:p>
          <a:p>
            <a:pPr marL="457200" indent="-457200">
              <a:spcBef>
                <a:spcPct val="50000"/>
              </a:spcBef>
              <a:buClr>
                <a:schemeClr val="hlink"/>
              </a:buClr>
              <a:buFont typeface="Wingdings" pitchFamily="2" charset="2"/>
              <a:buChar char="p"/>
              <a:defRPr/>
            </a:pPr>
            <a:r>
              <a:rPr lang="zh-CN" altLang="en-US" sz="1800" dirty="0">
                <a:latin typeface="宋体" pitchFamily="2" charset="-122"/>
                <a:ea typeface="宋体" pitchFamily="2" charset="-122"/>
              </a:rPr>
              <a:t>研究目的不同：</a:t>
            </a:r>
          </a:p>
          <a:p>
            <a:pPr marL="457200" indent="-457200">
              <a:spcBef>
                <a:spcPct val="50000"/>
              </a:spcBef>
              <a:defRPr/>
            </a:pPr>
            <a:r>
              <a:rPr lang="zh-CN" altLang="en-US" sz="1800" dirty="0">
                <a:latin typeface="宋体" pitchFamily="2" charset="-122"/>
                <a:ea typeface="宋体" pitchFamily="2" charset="-122"/>
              </a:rPr>
              <a:t>        适合性测验是研究实际次数与理论次数是否相符合，</a:t>
            </a:r>
          </a:p>
          <a:p>
            <a:pPr marL="457200" indent="-457200">
              <a:spcBef>
                <a:spcPct val="50000"/>
              </a:spcBef>
              <a:defRPr/>
            </a:pPr>
            <a:r>
              <a:rPr lang="zh-CN" altLang="en-US" sz="1800" dirty="0">
                <a:latin typeface="宋体" pitchFamily="2" charset="-122"/>
                <a:ea typeface="宋体" pitchFamily="2" charset="-122"/>
              </a:rPr>
              <a:t>        独立性测验是研究两因素间是相互独立，还是相互关联的问题。</a:t>
            </a:r>
          </a:p>
          <a:p>
            <a:pPr marL="457200" indent="-457200">
              <a:spcBef>
                <a:spcPct val="50000"/>
              </a:spcBef>
              <a:buClr>
                <a:schemeClr val="hlink"/>
              </a:buClr>
              <a:buFont typeface="Wingdings" pitchFamily="2" charset="2"/>
              <a:buChar char="p"/>
              <a:defRPr/>
            </a:pPr>
            <a:r>
              <a:rPr lang="zh-CN" altLang="en-US" sz="1800" dirty="0">
                <a:latin typeface="宋体" pitchFamily="2" charset="-122"/>
                <a:ea typeface="宋体" pitchFamily="2" charset="-122"/>
              </a:rPr>
              <a:t>属性类别不同：</a:t>
            </a:r>
          </a:p>
          <a:p>
            <a:pPr marL="457200" indent="-457200">
              <a:spcBef>
                <a:spcPct val="50000"/>
              </a:spcBef>
              <a:defRPr/>
            </a:pPr>
            <a:r>
              <a:rPr lang="zh-CN" altLang="en-US" sz="1800" dirty="0">
                <a:latin typeface="宋体" pitchFamily="2" charset="-122"/>
                <a:ea typeface="宋体" pitchFamily="2" charset="-122"/>
              </a:rPr>
              <a:t>        独立性测验的次数资料是按行、列两向排成联列表，根据因素水平数的多少有</a:t>
            </a:r>
            <a:r>
              <a:rPr lang="en-US" altLang="zh-CN" sz="1800" dirty="0">
                <a:latin typeface="宋体" pitchFamily="2" charset="-122"/>
                <a:ea typeface="宋体" pitchFamily="2" charset="-122"/>
              </a:rPr>
              <a:t>2×2</a:t>
            </a:r>
            <a:r>
              <a:rPr lang="zh-CN" altLang="en-US" sz="1800" dirty="0">
                <a:latin typeface="宋体" pitchFamily="2" charset="-122"/>
                <a:ea typeface="宋体" pitchFamily="2" charset="-122"/>
              </a:rPr>
              <a:t>表，</a:t>
            </a:r>
            <a:r>
              <a:rPr lang="en-US" altLang="zh-CN" sz="1800" dirty="0">
                <a:latin typeface="宋体" pitchFamily="2" charset="-122"/>
                <a:ea typeface="宋体" pitchFamily="2" charset="-122"/>
              </a:rPr>
              <a:t>2×C</a:t>
            </a:r>
            <a:r>
              <a:rPr lang="zh-CN" altLang="en-US" sz="1800" dirty="0">
                <a:latin typeface="宋体" pitchFamily="2" charset="-122"/>
                <a:ea typeface="宋体" pitchFamily="2" charset="-122"/>
              </a:rPr>
              <a:t>表，</a:t>
            </a:r>
            <a:r>
              <a:rPr lang="en-US" altLang="zh-CN" sz="1800" dirty="0">
                <a:latin typeface="宋体" pitchFamily="2" charset="-122"/>
                <a:ea typeface="宋体" pitchFamily="2" charset="-122"/>
              </a:rPr>
              <a:t>R×C</a:t>
            </a:r>
            <a:r>
              <a:rPr lang="zh-CN" altLang="en-US" sz="1800" dirty="0">
                <a:latin typeface="宋体" pitchFamily="2" charset="-122"/>
                <a:ea typeface="宋体" pitchFamily="2" charset="-122"/>
              </a:rPr>
              <a:t>表等几种形式；</a:t>
            </a:r>
          </a:p>
          <a:p>
            <a:pPr marL="457200" indent="-457200">
              <a:spcBef>
                <a:spcPct val="50000"/>
              </a:spcBef>
              <a:defRPr/>
            </a:pPr>
            <a:r>
              <a:rPr lang="zh-CN" altLang="en-US" sz="1800" dirty="0">
                <a:latin typeface="宋体" pitchFamily="2" charset="-122"/>
                <a:ea typeface="宋体" pitchFamily="2" charset="-122"/>
              </a:rPr>
              <a:t>        适合性测验只按某一因素的属性类别，如性别、表现型等将次数资料归组。</a:t>
            </a:r>
          </a:p>
          <a:p>
            <a:pPr marL="457200" indent="-457200">
              <a:spcBef>
                <a:spcPct val="50000"/>
              </a:spcBef>
              <a:buClr>
                <a:schemeClr val="hlink"/>
              </a:buClr>
              <a:buFont typeface="Wingdings" pitchFamily="2" charset="2"/>
              <a:buChar char="p"/>
              <a:defRPr/>
            </a:pPr>
            <a:r>
              <a:rPr lang="zh-CN" altLang="en-US" sz="1800" dirty="0">
                <a:latin typeface="宋体" pitchFamily="2" charset="-122"/>
                <a:ea typeface="宋体" pitchFamily="2" charset="-122"/>
              </a:rPr>
              <a:t>理论次数计算不同：</a:t>
            </a:r>
          </a:p>
          <a:p>
            <a:pPr marL="457200" indent="-457200">
              <a:spcBef>
                <a:spcPct val="50000"/>
              </a:spcBef>
              <a:defRPr/>
            </a:pPr>
            <a:r>
              <a:rPr lang="zh-CN" altLang="en-US" sz="1800" dirty="0">
                <a:latin typeface="宋体" pitchFamily="2" charset="-122"/>
                <a:ea typeface="宋体" pitchFamily="2" charset="-122"/>
              </a:rPr>
              <a:t>        适合性测验理论次数的计算是按已知的属性分配理论比例进行；</a:t>
            </a:r>
          </a:p>
          <a:p>
            <a:pPr marL="457200" indent="-457200">
              <a:spcBef>
                <a:spcPct val="50000"/>
              </a:spcBef>
              <a:defRPr/>
            </a:pPr>
            <a:r>
              <a:rPr lang="zh-CN" altLang="en-US" sz="1800" dirty="0">
                <a:latin typeface="宋体" pitchFamily="2" charset="-122"/>
                <a:ea typeface="宋体" pitchFamily="2" charset="-122"/>
              </a:rPr>
              <a:t>        独立性测验在计算理论次数时无已知的理论比例，理论次数的计算是在因素相互独立的前提下推算出来的。</a:t>
            </a:r>
            <a:r>
              <a:rPr lang="zh-CN" altLang="en-US" sz="1800" dirty="0">
                <a:ea typeface="宋体" pitchFamily="2" charset="-122"/>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7"/>
          <p:cNvSpPr txBox="1">
            <a:spLocks noChangeArrowheads="1"/>
          </p:cNvSpPr>
          <p:nvPr/>
        </p:nvSpPr>
        <p:spPr bwMode="auto">
          <a:xfrm>
            <a:off x="304800" y="0"/>
            <a:ext cx="8610600" cy="2641600"/>
          </a:xfrm>
          <a:prstGeom prst="rect">
            <a:avLst/>
          </a:prstGeom>
          <a:noFill/>
          <a:ln w="9525">
            <a:noFill/>
            <a:miter lim="800000"/>
            <a:headEnd/>
            <a:tailEnd/>
          </a:ln>
        </p:spPr>
        <p:txBody>
          <a:bodyPr>
            <a:spAutoFit/>
          </a:bodyPr>
          <a:lstStyle/>
          <a:p>
            <a:pPr algn="just">
              <a:spcBef>
                <a:spcPct val="50000"/>
              </a:spcBef>
            </a:pPr>
            <a:r>
              <a:rPr lang="en-US" altLang="zh-CN" sz="2000" b="1"/>
              <a:t>4.3.1  2×2</a:t>
            </a:r>
            <a:r>
              <a:rPr lang="zh-CN" altLang="en-US" sz="2000" b="1"/>
              <a:t>表独立性测验</a:t>
            </a:r>
            <a:endParaRPr lang="zh-CN" altLang="en-US" sz="2000"/>
          </a:p>
          <a:p>
            <a:pPr algn="just">
              <a:spcBef>
                <a:spcPct val="50000"/>
              </a:spcBef>
            </a:pPr>
            <a:r>
              <a:rPr lang="zh-CN" altLang="en-US" sz="2000"/>
              <a:t>    </a:t>
            </a:r>
            <a:r>
              <a:rPr lang="en-US" altLang="zh-CN" sz="1800"/>
              <a:t>2×2</a:t>
            </a:r>
            <a:r>
              <a:rPr lang="zh-CN" altLang="en-US" sz="1800"/>
              <a:t>联列表是指两行两列的联列表。</a:t>
            </a:r>
          </a:p>
          <a:p>
            <a:pPr algn="just">
              <a:spcBef>
                <a:spcPct val="50000"/>
              </a:spcBef>
            </a:pPr>
            <a:r>
              <a:rPr lang="zh-CN" altLang="en-US" sz="1800"/>
              <a:t>    独立性测验时，其自由度</a:t>
            </a:r>
            <a:r>
              <a:rPr lang="en-US" altLang="zh-CN" sz="1800"/>
              <a:t>df=(2-1)(2-1)=1</a:t>
            </a:r>
            <a:r>
              <a:rPr lang="zh-CN" altLang="en-US" sz="1800"/>
              <a:t>；理论次数的计算是在假定两因素相互独立的前提下推算的，为：</a:t>
            </a:r>
          </a:p>
          <a:p>
            <a:pPr algn="just">
              <a:spcBef>
                <a:spcPct val="50000"/>
              </a:spcBef>
            </a:pPr>
            <a:endParaRPr lang="zh-CN" altLang="en-US" sz="1800"/>
          </a:p>
          <a:p>
            <a:pPr algn="just">
              <a:spcBef>
                <a:spcPct val="50000"/>
              </a:spcBef>
            </a:pPr>
            <a:r>
              <a:rPr lang="en-US" altLang="zh-CN" sz="1800" i="1"/>
              <a:t>E</a:t>
            </a:r>
            <a:r>
              <a:rPr lang="en-US" altLang="zh-CN" sz="1800" i="1" baseline="-30000"/>
              <a:t>ij</a:t>
            </a:r>
            <a:r>
              <a:rPr lang="zh-CN" altLang="en-US" sz="1800"/>
              <a:t>为第</a:t>
            </a:r>
            <a:r>
              <a:rPr lang="en-US" altLang="zh-CN" sz="1800"/>
              <a:t>i</a:t>
            </a:r>
            <a:r>
              <a:rPr lang="zh-CN" altLang="en-US" sz="1800"/>
              <a:t>行第</a:t>
            </a:r>
            <a:r>
              <a:rPr lang="en-US" altLang="zh-CN" sz="1800"/>
              <a:t>j</a:t>
            </a:r>
            <a:r>
              <a:rPr lang="zh-CN" altLang="en-US" sz="1800"/>
              <a:t>列的理论次数；</a:t>
            </a:r>
            <a:r>
              <a:rPr lang="en-US" altLang="zh-CN" sz="1800" i="1"/>
              <a:t>T</a:t>
            </a:r>
            <a:r>
              <a:rPr lang="en-US" altLang="zh-CN" sz="1800" i="1" baseline="-30000"/>
              <a:t>i.</a:t>
            </a:r>
            <a:r>
              <a:rPr lang="zh-CN" altLang="en-US" sz="1800"/>
              <a:t>为第</a:t>
            </a:r>
            <a:r>
              <a:rPr lang="en-US" altLang="zh-CN" sz="1800"/>
              <a:t>i</a:t>
            </a:r>
            <a:r>
              <a:rPr lang="zh-CN" altLang="en-US" sz="1800"/>
              <a:t>行的总和数；</a:t>
            </a:r>
            <a:r>
              <a:rPr lang="en-US" altLang="zh-CN" sz="1800" i="1"/>
              <a:t>T.</a:t>
            </a:r>
            <a:r>
              <a:rPr lang="en-US" altLang="zh-CN" sz="1800" i="1" baseline="-30000"/>
              <a:t>.j</a:t>
            </a:r>
            <a:r>
              <a:rPr lang="zh-CN" altLang="en-US" sz="1800"/>
              <a:t>为第</a:t>
            </a:r>
            <a:r>
              <a:rPr lang="en-US" altLang="zh-CN" sz="1800"/>
              <a:t>j</a:t>
            </a:r>
            <a:r>
              <a:rPr lang="zh-CN" altLang="en-US" sz="1800"/>
              <a:t>列的总和数；</a:t>
            </a:r>
            <a:r>
              <a:rPr lang="en-US" altLang="zh-CN" sz="1800"/>
              <a:t>T</a:t>
            </a:r>
            <a:r>
              <a:rPr lang="zh-CN" altLang="en-US" sz="1800"/>
              <a:t>为全试验的总和数。那么</a:t>
            </a:r>
            <a:r>
              <a:rPr lang="en-US" altLang="zh-CN" sz="1800" b="1" i="1">
                <a:cs typeface="Times New Roman" pitchFamily="18" charset="0"/>
              </a:rPr>
              <a:t>χ</a:t>
            </a:r>
            <a:r>
              <a:rPr lang="en-US" altLang="zh-CN" sz="1800" b="1" baseline="30000">
                <a:cs typeface="Times New Roman" pitchFamily="18" charset="0"/>
              </a:rPr>
              <a:t>2</a:t>
            </a:r>
            <a:r>
              <a:rPr lang="en-US" altLang="zh-CN" sz="1800" b="1" baseline="-25000">
                <a:cs typeface="Times New Roman" pitchFamily="18" charset="0"/>
              </a:rPr>
              <a:t>c</a:t>
            </a:r>
            <a:r>
              <a:rPr lang="zh-CN" altLang="en-US" sz="1800"/>
              <a:t>为：</a:t>
            </a:r>
          </a:p>
        </p:txBody>
      </p:sp>
      <p:graphicFrame>
        <p:nvGraphicFramePr>
          <p:cNvPr id="5122" name="Object 8"/>
          <p:cNvGraphicFramePr>
            <a:graphicFrameLocks noChangeAspect="1"/>
          </p:cNvGraphicFramePr>
          <p:nvPr/>
        </p:nvGraphicFramePr>
        <p:xfrm>
          <a:off x="3810000" y="1295400"/>
          <a:ext cx="1295400" cy="690563"/>
        </p:xfrm>
        <a:graphic>
          <a:graphicData uri="http://schemas.openxmlformats.org/presentationml/2006/ole">
            <p:oleObj spid="_x0000_s5122" name="Equation" r:id="rId4" imgW="787320" imgH="419040" progId="">
              <p:embed/>
            </p:oleObj>
          </a:graphicData>
        </a:graphic>
      </p:graphicFrame>
      <p:graphicFrame>
        <p:nvGraphicFramePr>
          <p:cNvPr id="5123" name="Object 9"/>
          <p:cNvGraphicFramePr>
            <a:graphicFrameLocks noChangeAspect="1"/>
          </p:cNvGraphicFramePr>
          <p:nvPr/>
        </p:nvGraphicFramePr>
        <p:xfrm>
          <a:off x="2733675" y="2317750"/>
          <a:ext cx="5916613" cy="865188"/>
        </p:xfrm>
        <a:graphic>
          <a:graphicData uri="http://schemas.openxmlformats.org/presentationml/2006/ole">
            <p:oleObj spid="_x0000_s5123" name="Equation" r:id="rId5" imgW="3479760" imgH="507960" progId="">
              <p:embed/>
            </p:oleObj>
          </a:graphicData>
        </a:graphic>
      </p:graphicFrame>
      <p:grpSp>
        <p:nvGrpSpPr>
          <p:cNvPr id="2" name="Group 68"/>
          <p:cNvGrpSpPr>
            <a:grpSpLocks/>
          </p:cNvGrpSpPr>
          <p:nvPr/>
        </p:nvGrpSpPr>
        <p:grpSpPr bwMode="auto">
          <a:xfrm>
            <a:off x="457200" y="3048000"/>
            <a:ext cx="8382000" cy="1838325"/>
            <a:chOff x="240" y="2304"/>
            <a:chExt cx="5280" cy="1158"/>
          </a:xfrm>
        </p:grpSpPr>
        <p:sp>
          <p:nvSpPr>
            <p:cNvPr id="5128" name="Text Box 11"/>
            <p:cNvSpPr txBox="1">
              <a:spLocks noChangeArrowheads="1"/>
            </p:cNvSpPr>
            <p:nvPr/>
          </p:nvSpPr>
          <p:spPr bwMode="auto">
            <a:xfrm>
              <a:off x="240" y="2304"/>
              <a:ext cx="5280" cy="404"/>
            </a:xfrm>
            <a:prstGeom prst="rect">
              <a:avLst/>
            </a:prstGeom>
            <a:noFill/>
            <a:ln w="9525">
              <a:noFill/>
              <a:miter lim="800000"/>
              <a:headEnd/>
              <a:tailEnd/>
            </a:ln>
          </p:spPr>
          <p:txBody>
            <a:bodyPr>
              <a:spAutoFit/>
            </a:bodyPr>
            <a:lstStyle/>
            <a:p>
              <a:pPr>
                <a:spcBef>
                  <a:spcPct val="50000"/>
                </a:spcBef>
              </a:pPr>
              <a:r>
                <a:rPr lang="zh-CN" altLang="en-US" sz="1800" b="1">
                  <a:latin typeface="宋体" charset="-122"/>
                </a:rPr>
                <a:t>例</a:t>
              </a:r>
              <a:r>
                <a:rPr lang="en-US" altLang="zh-CN" sz="1800" b="1">
                  <a:latin typeface="宋体" charset="-122"/>
                </a:rPr>
                <a:t>4.5  </a:t>
              </a:r>
              <a:r>
                <a:rPr lang="zh-CN" altLang="en-US" sz="1800">
                  <a:latin typeface="宋体" charset="-122"/>
                </a:rPr>
                <a:t>西南农业大学水产学院在苴草制剂对草鱼的诱食作用研究中，得到下表所示结果。试测验苴草制剂对草鱼是否有诱食作用。</a:t>
              </a:r>
              <a:r>
                <a:rPr lang="zh-CN" altLang="en-US" sz="1800"/>
                <a:t> </a:t>
              </a:r>
            </a:p>
          </p:txBody>
        </p:sp>
        <p:graphicFrame>
          <p:nvGraphicFramePr>
            <p:cNvPr id="5124" name="Object 67"/>
            <p:cNvGraphicFramePr>
              <a:graphicFrameLocks noChangeAspect="1"/>
            </p:cNvGraphicFramePr>
            <p:nvPr/>
          </p:nvGraphicFramePr>
          <p:xfrm>
            <a:off x="528" y="2688"/>
            <a:ext cx="4758" cy="774"/>
          </p:xfrm>
          <a:graphic>
            <a:graphicData uri="http://schemas.openxmlformats.org/presentationml/2006/ole">
              <p:oleObj spid="_x0000_s5124" name="Worksheet" r:id="rId6" imgW="10999800" imgH="1789200" progId="Excel.Sheet.8">
                <p:embed/>
              </p:oleObj>
            </a:graphicData>
          </a:graphic>
        </p:graphicFrame>
      </p:grpSp>
      <p:pic>
        <p:nvPicPr>
          <p:cNvPr id="11333" name="Picture 69"/>
          <p:cNvPicPr>
            <a:picLocks noChangeAspect="1" noChangeArrowheads="1"/>
          </p:cNvPicPr>
          <p:nvPr/>
        </p:nvPicPr>
        <p:blipFill>
          <a:blip r:embed="rId7" cstate="print"/>
          <a:srcRect/>
          <a:stretch>
            <a:fillRect/>
          </a:stretch>
        </p:blipFill>
        <p:spPr bwMode="auto">
          <a:xfrm>
            <a:off x="1066800" y="4959350"/>
            <a:ext cx="7162800" cy="1898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13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1"/>
          <p:cNvSpPr>
            <a:spLocks noChangeArrowheads="1"/>
          </p:cNvSpPr>
          <p:nvPr/>
        </p:nvSpPr>
        <p:spPr bwMode="auto">
          <a:xfrm>
            <a:off x="642910" y="1000108"/>
            <a:ext cx="6046848" cy="1200329"/>
          </a:xfrm>
          <a:prstGeom prst="rect">
            <a:avLst/>
          </a:prstGeom>
          <a:noFill/>
          <a:ln w="9525">
            <a:noFill/>
            <a:miter lim="800000"/>
            <a:headEnd/>
            <a:tailEnd/>
          </a:ln>
        </p:spPr>
        <p:txBody>
          <a:bodyPr wrap="square">
            <a:spAutoFit/>
          </a:bodyPr>
          <a:lstStyle/>
          <a:p>
            <a:r>
              <a:rPr lang="en-US" altLang="zh-CN" sz="1800" dirty="0" smtClean="0">
                <a:solidFill>
                  <a:srgbClr val="FFFF00"/>
                </a:solidFill>
              </a:rPr>
              <a:t>data4.5&lt;-matrix(c(46,6,4,44), </a:t>
            </a:r>
            <a:r>
              <a:rPr lang="en-US" altLang="zh-CN" sz="1800" dirty="0" err="1" smtClean="0">
                <a:solidFill>
                  <a:srgbClr val="FFFF00"/>
                </a:solidFill>
              </a:rPr>
              <a:t>nrow</a:t>
            </a:r>
            <a:r>
              <a:rPr lang="en-US" altLang="zh-CN" sz="1800" dirty="0" smtClean="0">
                <a:solidFill>
                  <a:srgbClr val="FFFF00"/>
                </a:solidFill>
              </a:rPr>
              <a:t>=2, </a:t>
            </a:r>
          </a:p>
          <a:p>
            <a:r>
              <a:rPr lang="en-US" altLang="zh-CN" sz="1800" dirty="0" err="1" smtClean="0">
                <a:solidFill>
                  <a:srgbClr val="FFFF00"/>
                </a:solidFill>
              </a:rPr>
              <a:t>dimnames</a:t>
            </a:r>
            <a:r>
              <a:rPr lang="en-US" altLang="zh-CN" sz="1800" dirty="0" smtClean="0">
                <a:solidFill>
                  <a:srgbClr val="FFFF00"/>
                </a:solidFill>
              </a:rPr>
              <a:t>=list(c("</a:t>
            </a:r>
            <a:r>
              <a:rPr lang="zh-CN" altLang="en-US" sz="1800" dirty="0" smtClean="0">
                <a:solidFill>
                  <a:srgbClr val="FFFF00"/>
                </a:solidFill>
              </a:rPr>
              <a:t>添加</a:t>
            </a:r>
            <a:r>
              <a:rPr lang="en-US" altLang="zh-CN" sz="1800" dirty="0" smtClean="0">
                <a:solidFill>
                  <a:srgbClr val="FFFF00"/>
                </a:solidFill>
              </a:rPr>
              <a:t>", "</a:t>
            </a:r>
            <a:r>
              <a:rPr lang="zh-CN" altLang="en-US" sz="1800" dirty="0" smtClean="0">
                <a:solidFill>
                  <a:srgbClr val="FFFF00"/>
                </a:solidFill>
              </a:rPr>
              <a:t>未添加</a:t>
            </a:r>
            <a:r>
              <a:rPr lang="en-US" altLang="zh-CN" sz="1800" dirty="0" smtClean="0">
                <a:solidFill>
                  <a:srgbClr val="FFFF00"/>
                </a:solidFill>
              </a:rPr>
              <a:t>"),c("</a:t>
            </a:r>
            <a:r>
              <a:rPr lang="zh-CN" altLang="en-US" sz="1800" dirty="0" smtClean="0">
                <a:solidFill>
                  <a:srgbClr val="FFFF00"/>
                </a:solidFill>
              </a:rPr>
              <a:t>起反应</a:t>
            </a:r>
            <a:r>
              <a:rPr lang="en-US" altLang="zh-CN" sz="1800" dirty="0" smtClean="0">
                <a:solidFill>
                  <a:srgbClr val="FFFF00"/>
                </a:solidFill>
              </a:rPr>
              <a:t>","</a:t>
            </a:r>
            <a:r>
              <a:rPr lang="zh-CN" altLang="en-US" sz="1800" dirty="0" smtClean="0">
                <a:solidFill>
                  <a:srgbClr val="FFFF00"/>
                </a:solidFill>
              </a:rPr>
              <a:t>未起反应</a:t>
            </a:r>
            <a:r>
              <a:rPr lang="en-US" altLang="zh-CN" sz="1800" dirty="0" smtClean="0">
                <a:solidFill>
                  <a:srgbClr val="FFFF00"/>
                </a:solidFill>
              </a:rPr>
              <a:t>")))</a:t>
            </a:r>
          </a:p>
          <a:p>
            <a:endParaRPr lang="en-US" altLang="zh-CN" sz="1800" dirty="0" smtClean="0">
              <a:solidFill>
                <a:srgbClr val="FFFF00"/>
              </a:solidFill>
            </a:endParaRPr>
          </a:p>
          <a:p>
            <a:r>
              <a:rPr lang="en-US" altLang="zh-CN" sz="1800" dirty="0" smtClean="0">
                <a:solidFill>
                  <a:srgbClr val="FFFF00"/>
                </a:solidFill>
              </a:rPr>
              <a:t>chi.result4.5&lt;-</a:t>
            </a:r>
            <a:r>
              <a:rPr lang="en-US" altLang="zh-CN" sz="1800" dirty="0" err="1" smtClean="0">
                <a:solidFill>
                  <a:srgbClr val="FFFF00"/>
                </a:solidFill>
              </a:rPr>
              <a:t>chisq.test</a:t>
            </a:r>
            <a:r>
              <a:rPr lang="en-US" altLang="zh-CN" sz="1800" dirty="0" smtClean="0">
                <a:solidFill>
                  <a:srgbClr val="FFFF00"/>
                </a:solidFill>
              </a:rPr>
              <a:t>(data4.5)</a:t>
            </a:r>
            <a:endParaRPr lang="en-US" altLang="zh-CN" sz="1800" dirty="0"/>
          </a:p>
        </p:txBody>
      </p:sp>
      <p:sp>
        <p:nvSpPr>
          <p:cNvPr id="3" name="矩形 5"/>
          <p:cNvSpPr>
            <a:spLocks noChangeArrowheads="1"/>
          </p:cNvSpPr>
          <p:nvPr/>
        </p:nvSpPr>
        <p:spPr bwMode="auto">
          <a:xfrm>
            <a:off x="1357290" y="214290"/>
            <a:ext cx="3895618" cy="646331"/>
          </a:xfrm>
          <a:prstGeom prst="rect">
            <a:avLst/>
          </a:prstGeom>
          <a:noFill/>
          <a:ln w="9525">
            <a:noFill/>
            <a:miter lim="800000"/>
            <a:headEnd/>
            <a:tailEnd/>
          </a:ln>
        </p:spPr>
        <p:txBody>
          <a:bodyPr wrap="none">
            <a:spAutoFit/>
          </a:bodyPr>
          <a:lstStyle/>
          <a:p>
            <a:r>
              <a:rPr lang="zh-CN" altLang="en-US" sz="3600" b="1" dirty="0">
                <a:solidFill>
                  <a:schemeClr val="tx2"/>
                </a:solidFill>
                <a:latin typeface="宋体" charset="-122"/>
              </a:rPr>
              <a:t>例</a:t>
            </a:r>
            <a:r>
              <a:rPr lang="en-US" altLang="zh-CN" sz="3600" b="1" dirty="0" smtClean="0">
                <a:solidFill>
                  <a:schemeClr val="tx2"/>
                </a:solidFill>
                <a:latin typeface="宋体" charset="-122"/>
              </a:rPr>
              <a:t>4.5 </a:t>
            </a:r>
            <a:r>
              <a:rPr lang="en-US" altLang="zh-CN" sz="3600" b="1" dirty="0">
                <a:solidFill>
                  <a:schemeClr val="tx2"/>
                </a:solidFill>
                <a:latin typeface="宋体" charset="-122"/>
              </a:rPr>
              <a:t>R</a:t>
            </a:r>
            <a:r>
              <a:rPr lang="zh-CN" altLang="en-US" sz="3600" b="1" dirty="0">
                <a:solidFill>
                  <a:schemeClr val="tx2"/>
                </a:solidFill>
                <a:latin typeface="宋体" charset="-122"/>
              </a:rPr>
              <a:t>语言实现</a:t>
            </a:r>
            <a:r>
              <a:rPr lang="en-US" altLang="zh-CN" sz="3600" b="1" dirty="0">
                <a:solidFill>
                  <a:schemeClr val="tx2"/>
                </a:solidFill>
                <a:latin typeface="宋体" charset="-122"/>
              </a:rPr>
              <a:t> </a:t>
            </a:r>
            <a:endParaRPr lang="zh-CN" altLang="en-US" sz="3600" dirty="0">
              <a:solidFill>
                <a:schemeClr val="tx2"/>
              </a:solidFill>
            </a:endParaRPr>
          </a:p>
        </p:txBody>
      </p:sp>
      <p:sp>
        <p:nvSpPr>
          <p:cNvPr id="4" name="矩形 1"/>
          <p:cNvSpPr>
            <a:spLocks noChangeArrowheads="1"/>
          </p:cNvSpPr>
          <p:nvPr/>
        </p:nvSpPr>
        <p:spPr bwMode="auto">
          <a:xfrm>
            <a:off x="785786" y="3643314"/>
            <a:ext cx="6046848" cy="1477328"/>
          </a:xfrm>
          <a:prstGeom prst="rect">
            <a:avLst/>
          </a:prstGeom>
          <a:noFill/>
          <a:ln w="9525">
            <a:noFill/>
            <a:miter lim="800000"/>
            <a:headEnd/>
            <a:tailEnd/>
          </a:ln>
        </p:spPr>
        <p:txBody>
          <a:bodyPr wrap="square">
            <a:spAutoFit/>
          </a:bodyPr>
          <a:lstStyle/>
          <a:p>
            <a:r>
              <a:rPr lang="en-US" altLang="zh-CN" sz="1800" dirty="0" smtClean="0">
                <a:solidFill>
                  <a:srgbClr val="FFFF00"/>
                </a:solidFill>
              </a:rPr>
              <a:t>data4.5&lt;-matrix(c(46,6,4,44), </a:t>
            </a:r>
            <a:r>
              <a:rPr lang="en-US" altLang="zh-CN" sz="1800" dirty="0" err="1" smtClean="0">
                <a:solidFill>
                  <a:srgbClr val="FFFF00"/>
                </a:solidFill>
              </a:rPr>
              <a:t>nrow</a:t>
            </a:r>
            <a:r>
              <a:rPr lang="en-US" altLang="zh-CN" sz="1800" dirty="0" smtClean="0">
                <a:solidFill>
                  <a:srgbClr val="FFFF00"/>
                </a:solidFill>
              </a:rPr>
              <a:t>=2, </a:t>
            </a:r>
          </a:p>
          <a:p>
            <a:r>
              <a:rPr lang="en-US" altLang="zh-CN" sz="1800" dirty="0" err="1" smtClean="0">
                <a:solidFill>
                  <a:srgbClr val="FFFF00"/>
                </a:solidFill>
              </a:rPr>
              <a:t>dimnames</a:t>
            </a:r>
            <a:r>
              <a:rPr lang="en-US" altLang="zh-CN" sz="1800" dirty="0" smtClean="0">
                <a:solidFill>
                  <a:srgbClr val="FFFF00"/>
                </a:solidFill>
              </a:rPr>
              <a:t>=list(c("</a:t>
            </a:r>
            <a:r>
              <a:rPr lang="zh-CN" altLang="en-US" sz="1800" dirty="0" smtClean="0">
                <a:solidFill>
                  <a:srgbClr val="FFFF00"/>
                </a:solidFill>
              </a:rPr>
              <a:t>添加</a:t>
            </a:r>
            <a:r>
              <a:rPr lang="en-US" altLang="zh-CN" sz="1800" dirty="0" smtClean="0">
                <a:solidFill>
                  <a:srgbClr val="FFFF00"/>
                </a:solidFill>
              </a:rPr>
              <a:t>", "</a:t>
            </a:r>
            <a:r>
              <a:rPr lang="zh-CN" altLang="en-US" sz="1800" dirty="0" smtClean="0">
                <a:solidFill>
                  <a:srgbClr val="FFFF00"/>
                </a:solidFill>
              </a:rPr>
              <a:t>未添加</a:t>
            </a:r>
            <a:r>
              <a:rPr lang="en-US" altLang="zh-CN" sz="1800" dirty="0" smtClean="0">
                <a:solidFill>
                  <a:srgbClr val="FFFF00"/>
                </a:solidFill>
              </a:rPr>
              <a:t>"),c("</a:t>
            </a:r>
            <a:r>
              <a:rPr lang="zh-CN" altLang="en-US" sz="1800" dirty="0" smtClean="0">
                <a:solidFill>
                  <a:srgbClr val="FFFF00"/>
                </a:solidFill>
              </a:rPr>
              <a:t>起反应</a:t>
            </a:r>
            <a:r>
              <a:rPr lang="en-US" altLang="zh-CN" sz="1800" dirty="0" smtClean="0">
                <a:solidFill>
                  <a:srgbClr val="FFFF00"/>
                </a:solidFill>
              </a:rPr>
              <a:t>","</a:t>
            </a:r>
            <a:r>
              <a:rPr lang="zh-CN" altLang="en-US" sz="1800" dirty="0" smtClean="0">
                <a:solidFill>
                  <a:srgbClr val="FFFF00"/>
                </a:solidFill>
              </a:rPr>
              <a:t>未起反应</a:t>
            </a:r>
            <a:r>
              <a:rPr lang="en-US" altLang="zh-CN" sz="1800" dirty="0" smtClean="0">
                <a:solidFill>
                  <a:srgbClr val="FFFF00"/>
                </a:solidFill>
              </a:rPr>
              <a:t>")))</a:t>
            </a:r>
          </a:p>
          <a:p>
            <a:endParaRPr lang="en-US" altLang="zh-CN" sz="1800" dirty="0" smtClean="0">
              <a:solidFill>
                <a:srgbClr val="FFFF00"/>
              </a:solidFill>
            </a:endParaRPr>
          </a:p>
          <a:p>
            <a:r>
              <a:rPr lang="en-US" altLang="zh-CN" sz="1800" dirty="0" smtClean="0">
                <a:solidFill>
                  <a:srgbClr val="FFFF00"/>
                </a:solidFill>
              </a:rPr>
              <a:t>chi.result4.5&lt;-</a:t>
            </a:r>
            <a:r>
              <a:rPr lang="en-US" altLang="zh-CN" sz="1800" dirty="0" err="1" smtClean="0">
                <a:solidFill>
                  <a:srgbClr val="FFFF00"/>
                </a:solidFill>
              </a:rPr>
              <a:t>chisq.test</a:t>
            </a:r>
            <a:r>
              <a:rPr lang="en-US" altLang="zh-CN" sz="1800" dirty="0" smtClean="0">
                <a:solidFill>
                  <a:srgbClr val="FFFF00"/>
                </a:solidFill>
              </a:rPr>
              <a:t>(data4.5, correct=FALSE)</a:t>
            </a:r>
            <a:endParaRPr lang="en-US" altLang="zh-CN" sz="1800" dirty="0"/>
          </a:p>
          <a:p>
            <a:endParaRPr lang="en-US" altLang="zh-CN" sz="1800" dirty="0"/>
          </a:p>
        </p:txBody>
      </p:sp>
      <p:sp>
        <p:nvSpPr>
          <p:cNvPr id="5" name="矩形 4"/>
          <p:cNvSpPr/>
          <p:nvPr/>
        </p:nvSpPr>
        <p:spPr>
          <a:xfrm>
            <a:off x="642910" y="2357430"/>
            <a:ext cx="7572428" cy="1077218"/>
          </a:xfrm>
          <a:prstGeom prst="rect">
            <a:avLst/>
          </a:prstGeom>
        </p:spPr>
        <p:txBody>
          <a:bodyPr wrap="square">
            <a:spAutoFit/>
          </a:bodyPr>
          <a:lstStyle/>
          <a:p>
            <a:r>
              <a:rPr lang="en-US" altLang="zh-CN" sz="1600" dirty="0" smtClean="0"/>
              <a:t> Pearson's Chi-squared test with Yates' continuity correction</a:t>
            </a:r>
          </a:p>
          <a:p>
            <a:endParaRPr lang="en-US" altLang="zh-CN" sz="1600" dirty="0" smtClean="0"/>
          </a:p>
          <a:p>
            <a:r>
              <a:rPr lang="en-US" altLang="zh-CN" sz="1600" dirty="0" smtClean="0"/>
              <a:t>data:  data4.5</a:t>
            </a:r>
          </a:p>
          <a:p>
            <a:r>
              <a:rPr lang="en-US" altLang="zh-CN" sz="1600" dirty="0" smtClean="0"/>
              <a:t>X-squared = 60.938, </a:t>
            </a:r>
            <a:r>
              <a:rPr lang="en-US" altLang="zh-CN" sz="1600" dirty="0" err="1" smtClean="0"/>
              <a:t>df</a:t>
            </a:r>
            <a:r>
              <a:rPr lang="en-US" altLang="zh-CN" sz="1600" dirty="0" smtClean="0"/>
              <a:t> = 1, p-value = 5.892e-15</a:t>
            </a:r>
            <a:endParaRPr lang="en-US" altLang="zh-CN" sz="1600" dirty="0"/>
          </a:p>
        </p:txBody>
      </p:sp>
      <p:sp>
        <p:nvSpPr>
          <p:cNvPr id="6" name="矩形 5"/>
          <p:cNvSpPr/>
          <p:nvPr/>
        </p:nvSpPr>
        <p:spPr>
          <a:xfrm>
            <a:off x="642910" y="5072074"/>
            <a:ext cx="7858180" cy="1077218"/>
          </a:xfrm>
          <a:prstGeom prst="rect">
            <a:avLst/>
          </a:prstGeom>
        </p:spPr>
        <p:txBody>
          <a:bodyPr wrap="square">
            <a:spAutoFit/>
          </a:bodyPr>
          <a:lstStyle/>
          <a:p>
            <a:r>
              <a:rPr lang="en-US" altLang="zh-CN" sz="1600" dirty="0" smtClean="0"/>
              <a:t> Pearson's Chi-squared test</a:t>
            </a:r>
          </a:p>
          <a:p>
            <a:endParaRPr lang="en-US" altLang="zh-CN" sz="1600" dirty="0" smtClean="0"/>
          </a:p>
          <a:p>
            <a:r>
              <a:rPr lang="en-US" altLang="zh-CN" sz="1600" dirty="0" smtClean="0"/>
              <a:t>data:  data4.5</a:t>
            </a:r>
          </a:p>
          <a:p>
            <a:r>
              <a:rPr lang="en-US" altLang="zh-CN" sz="1600" dirty="0" smtClean="0"/>
              <a:t>X-squared = 64.103, </a:t>
            </a:r>
            <a:r>
              <a:rPr lang="en-US" altLang="zh-CN" sz="1600" dirty="0" err="1" smtClean="0"/>
              <a:t>df</a:t>
            </a:r>
            <a:r>
              <a:rPr lang="en-US" altLang="zh-CN" sz="1600" dirty="0" smtClean="0"/>
              <a:t> = 1, p-value = 1.181e-15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609600" y="1524000"/>
            <a:ext cx="8153400" cy="2047875"/>
            <a:chOff x="240" y="144"/>
            <a:chExt cx="5136" cy="1290"/>
          </a:xfrm>
        </p:grpSpPr>
        <p:sp>
          <p:nvSpPr>
            <p:cNvPr id="6150" name="Text Box 2"/>
            <p:cNvSpPr txBox="1">
              <a:spLocks noChangeArrowheads="1"/>
            </p:cNvSpPr>
            <p:nvPr/>
          </p:nvSpPr>
          <p:spPr bwMode="auto">
            <a:xfrm>
              <a:off x="240" y="144"/>
              <a:ext cx="5136" cy="442"/>
            </a:xfrm>
            <a:prstGeom prst="rect">
              <a:avLst/>
            </a:prstGeom>
            <a:noFill/>
            <a:ln w="9525">
              <a:noFill/>
              <a:miter lim="800000"/>
              <a:headEnd/>
              <a:tailEnd/>
            </a:ln>
          </p:spPr>
          <p:txBody>
            <a:bodyPr>
              <a:spAutoFit/>
            </a:bodyPr>
            <a:lstStyle/>
            <a:p>
              <a:pPr>
                <a:spcBef>
                  <a:spcPct val="50000"/>
                </a:spcBef>
              </a:pPr>
              <a:r>
                <a:rPr lang="zh-CN" altLang="en-US" sz="2000" b="1">
                  <a:latin typeface="宋体" charset="-122"/>
                </a:rPr>
                <a:t>例</a:t>
              </a:r>
              <a:r>
                <a:rPr lang="en-US" altLang="zh-CN" sz="2000" b="1">
                  <a:latin typeface="宋体" charset="-122"/>
                </a:rPr>
                <a:t>4</a:t>
              </a:r>
              <a:r>
                <a:rPr lang="en-US" altLang="zh-CN" sz="2000" b="1">
                  <a:latin typeface="Tahoma" pitchFamily="34" charset="0"/>
                  <a:cs typeface="Tahoma" pitchFamily="34" charset="0"/>
                </a:rPr>
                <a:t>.</a:t>
              </a:r>
              <a:r>
                <a:rPr lang="en-US" altLang="zh-CN" sz="2000" b="1"/>
                <a:t>6</a:t>
              </a:r>
              <a:r>
                <a:rPr lang="en-US" altLang="zh-CN" sz="2000" b="1">
                  <a:latin typeface="Tahoma" pitchFamily="34" charset="0"/>
                  <a:cs typeface="Tahoma" pitchFamily="34" charset="0"/>
                </a:rPr>
                <a:t>  </a:t>
              </a:r>
              <a:r>
                <a:rPr lang="zh-CN" altLang="en-US" sz="2000">
                  <a:latin typeface="宋体" charset="-122"/>
                </a:rPr>
                <a:t>比较池塘养鱼中鱼的放养密度与发病间的关系，得结果下表，试测验鱼的发病与放养密度是否有关。</a:t>
              </a:r>
              <a:r>
                <a:rPr lang="zh-CN" altLang="en-US" sz="2000"/>
                <a:t> </a:t>
              </a:r>
            </a:p>
          </p:txBody>
        </p:sp>
        <p:graphicFrame>
          <p:nvGraphicFramePr>
            <p:cNvPr id="6146" name="Object 3"/>
            <p:cNvGraphicFramePr>
              <a:graphicFrameLocks noChangeAspect="1"/>
            </p:cNvGraphicFramePr>
            <p:nvPr/>
          </p:nvGraphicFramePr>
          <p:xfrm>
            <a:off x="432" y="576"/>
            <a:ext cx="4896" cy="858"/>
          </p:xfrm>
          <a:graphic>
            <a:graphicData uri="http://schemas.openxmlformats.org/presentationml/2006/ole">
              <p:oleObj spid="_x0000_s6146" name="Worksheet" r:id="rId4" imgW="10281600" imgH="1801800" progId="Excel.Sheet.8">
                <p:embed/>
              </p:oleObj>
            </a:graphicData>
          </a:graphic>
        </p:graphicFrame>
      </p:grpSp>
      <p:sp>
        <p:nvSpPr>
          <p:cNvPr id="6148" name="Text Box 4"/>
          <p:cNvSpPr txBox="1">
            <a:spLocks noChangeArrowheads="1"/>
          </p:cNvSpPr>
          <p:nvPr/>
        </p:nvSpPr>
        <p:spPr bwMode="auto">
          <a:xfrm>
            <a:off x="609600" y="228600"/>
            <a:ext cx="7848600" cy="1158875"/>
          </a:xfrm>
          <a:prstGeom prst="rect">
            <a:avLst/>
          </a:prstGeom>
          <a:noFill/>
          <a:ln w="9525">
            <a:noFill/>
            <a:miter lim="800000"/>
            <a:headEnd/>
            <a:tailEnd/>
          </a:ln>
        </p:spPr>
        <p:txBody>
          <a:bodyPr>
            <a:spAutoFit/>
          </a:bodyPr>
          <a:lstStyle/>
          <a:p>
            <a:pPr algn="just">
              <a:spcBef>
                <a:spcPct val="50000"/>
              </a:spcBef>
            </a:pPr>
            <a:r>
              <a:rPr lang="en-US" altLang="zh-CN" sz="2000" b="1"/>
              <a:t>4.3.2  2</a:t>
            </a:r>
            <a:r>
              <a:rPr lang="en-US" altLang="zh-CN" sz="2000" b="1">
                <a:latin typeface="宋体" charset="-122"/>
              </a:rPr>
              <a:t>×C</a:t>
            </a:r>
            <a:r>
              <a:rPr lang="zh-CN" altLang="en-US" sz="2000" b="1"/>
              <a:t>表的独立性测验</a:t>
            </a:r>
            <a:endParaRPr lang="zh-CN" altLang="en-US" sz="2000"/>
          </a:p>
          <a:p>
            <a:pPr>
              <a:spcBef>
                <a:spcPct val="50000"/>
              </a:spcBef>
            </a:pPr>
            <a:r>
              <a:rPr lang="zh-CN" altLang="en-US" sz="2000">
                <a:latin typeface="宋体" charset="-122"/>
              </a:rPr>
              <a:t>    </a:t>
            </a:r>
            <a:r>
              <a:rPr lang="en-US" altLang="zh-CN" sz="2000">
                <a:latin typeface="宋体" charset="-122"/>
              </a:rPr>
              <a:t>2×C</a:t>
            </a:r>
            <a:r>
              <a:rPr lang="zh-CN" altLang="en-US" sz="2000">
                <a:latin typeface="宋体" charset="-122"/>
              </a:rPr>
              <a:t>表是两行</a:t>
            </a:r>
            <a:r>
              <a:rPr lang="en-US" altLang="zh-CN" sz="2000">
                <a:latin typeface="宋体" charset="-122"/>
              </a:rPr>
              <a:t>C</a:t>
            </a:r>
            <a:r>
              <a:rPr lang="zh-CN" altLang="en-US" sz="2000">
                <a:latin typeface="宋体" charset="-122"/>
              </a:rPr>
              <a:t>（</a:t>
            </a:r>
            <a:r>
              <a:rPr lang="en-US" altLang="zh-CN" sz="2000">
                <a:latin typeface="宋体" charset="-122"/>
              </a:rPr>
              <a:t>C≥3</a:t>
            </a:r>
            <a:r>
              <a:rPr lang="zh-CN" altLang="en-US" sz="2000">
                <a:latin typeface="宋体" charset="-122"/>
              </a:rPr>
              <a:t>）列的联列表。独立性测验时，自由度为</a:t>
            </a:r>
            <a:r>
              <a:rPr lang="en-US" altLang="zh-CN" sz="2000">
                <a:latin typeface="宋体" charset="-122"/>
              </a:rPr>
              <a:t>df=(2-1)(C-1)=C-1 ≥ 2</a:t>
            </a:r>
            <a:r>
              <a:rPr lang="zh-CN" altLang="en-US" sz="2000">
                <a:latin typeface="宋体" charset="-122"/>
              </a:rPr>
              <a:t>，不进行连续性矫正。</a:t>
            </a:r>
          </a:p>
        </p:txBody>
      </p:sp>
      <p:pic>
        <p:nvPicPr>
          <p:cNvPr id="12294" name="Picture 6"/>
          <p:cNvPicPr>
            <a:picLocks noChangeAspect="1" noChangeArrowheads="1"/>
          </p:cNvPicPr>
          <p:nvPr/>
        </p:nvPicPr>
        <p:blipFill>
          <a:blip r:embed="rId5" cstate="print"/>
          <a:srcRect/>
          <a:stretch>
            <a:fillRect/>
          </a:stretch>
        </p:blipFill>
        <p:spPr bwMode="auto">
          <a:xfrm>
            <a:off x="228600" y="3962400"/>
            <a:ext cx="8686800" cy="2447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22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1"/>
          <p:cNvSpPr>
            <a:spLocks noChangeArrowheads="1"/>
          </p:cNvSpPr>
          <p:nvPr/>
        </p:nvSpPr>
        <p:spPr bwMode="auto">
          <a:xfrm>
            <a:off x="611560" y="1916832"/>
            <a:ext cx="6261651" cy="2585323"/>
          </a:xfrm>
          <a:prstGeom prst="rect">
            <a:avLst/>
          </a:prstGeom>
          <a:noFill/>
          <a:ln w="9525">
            <a:noFill/>
            <a:miter lim="800000"/>
            <a:headEnd/>
            <a:tailEnd/>
          </a:ln>
        </p:spPr>
        <p:txBody>
          <a:bodyPr wrap="none">
            <a:spAutoFit/>
          </a:bodyPr>
          <a:lstStyle/>
          <a:p>
            <a:r>
              <a:rPr lang="en-US" altLang="zh-CN" sz="1800" dirty="0" smtClean="0">
                <a:solidFill>
                  <a:srgbClr val="FFFF00"/>
                </a:solidFill>
              </a:rPr>
              <a:t>data4.6&lt;-matrix(c(35,365,46,358,68,328), </a:t>
            </a:r>
            <a:r>
              <a:rPr lang="en-US" altLang="zh-CN" sz="1800" dirty="0" err="1" smtClean="0">
                <a:solidFill>
                  <a:srgbClr val="FFFF00"/>
                </a:solidFill>
              </a:rPr>
              <a:t>nrow</a:t>
            </a:r>
            <a:r>
              <a:rPr lang="en-US" altLang="zh-CN" sz="1800" dirty="0" smtClean="0">
                <a:solidFill>
                  <a:srgbClr val="FFFF00"/>
                </a:solidFill>
              </a:rPr>
              <a:t>=2,</a:t>
            </a:r>
            <a:endParaRPr lang="en-US" altLang="zh-CN" sz="1800" dirty="0">
              <a:solidFill>
                <a:srgbClr val="FFFF00"/>
              </a:solidFill>
            </a:endParaRPr>
          </a:p>
          <a:p>
            <a:r>
              <a:rPr lang="en-US" altLang="zh-CN" sz="1800" dirty="0" err="1">
                <a:solidFill>
                  <a:srgbClr val="FFFF00"/>
                </a:solidFill>
              </a:rPr>
              <a:t>dimnames</a:t>
            </a:r>
            <a:r>
              <a:rPr lang="en-US" altLang="zh-CN" sz="1800" dirty="0">
                <a:solidFill>
                  <a:srgbClr val="FFFF00"/>
                </a:solidFill>
              </a:rPr>
              <a:t>=list(c</a:t>
            </a:r>
            <a:r>
              <a:rPr lang="en-US" altLang="zh-CN" sz="1800" dirty="0" smtClean="0">
                <a:solidFill>
                  <a:srgbClr val="FFFF00"/>
                </a:solidFill>
              </a:rPr>
              <a:t>("</a:t>
            </a:r>
            <a:r>
              <a:rPr lang="en-US" altLang="zh-CN" sz="1800" dirty="0" err="1" smtClean="0">
                <a:solidFill>
                  <a:srgbClr val="FFFF00"/>
                </a:solidFill>
              </a:rPr>
              <a:t>bingyu</a:t>
            </a:r>
            <a:r>
              <a:rPr lang="en-US" altLang="zh-CN" sz="1800" dirty="0" smtClean="0">
                <a:solidFill>
                  <a:srgbClr val="FFFF00"/>
                </a:solidFill>
              </a:rPr>
              <a:t>", "</a:t>
            </a:r>
            <a:r>
              <a:rPr lang="en-US" altLang="zh-CN" sz="1800" dirty="0" err="1" smtClean="0">
                <a:solidFill>
                  <a:srgbClr val="FFFF00"/>
                </a:solidFill>
              </a:rPr>
              <a:t>jiankang</a:t>
            </a:r>
            <a:r>
              <a:rPr lang="en-US" altLang="zh-CN" sz="1800" dirty="0" smtClean="0">
                <a:solidFill>
                  <a:srgbClr val="FFFF00"/>
                </a:solidFill>
              </a:rPr>
              <a:t> "),</a:t>
            </a:r>
            <a:r>
              <a:rPr lang="en-US" altLang="zh-CN" sz="1800" dirty="0">
                <a:solidFill>
                  <a:srgbClr val="FFFF00"/>
                </a:solidFill>
              </a:rPr>
              <a:t>c</a:t>
            </a:r>
            <a:r>
              <a:rPr lang="en-US" altLang="zh-CN" sz="1800" dirty="0" smtClean="0">
                <a:solidFill>
                  <a:srgbClr val="FFFF00"/>
                </a:solidFill>
              </a:rPr>
              <a:t>("</a:t>
            </a:r>
            <a:r>
              <a:rPr lang="en-US" altLang="zh-CN" sz="1800" dirty="0" err="1" smtClean="0">
                <a:solidFill>
                  <a:srgbClr val="FFFF00"/>
                </a:solidFill>
              </a:rPr>
              <a:t>su","zhong","mi</a:t>
            </a:r>
            <a:r>
              <a:rPr lang="en-US" altLang="zh-CN" sz="1800" dirty="0" smtClean="0">
                <a:solidFill>
                  <a:srgbClr val="FFFF00"/>
                </a:solidFill>
              </a:rPr>
              <a:t>")))</a:t>
            </a:r>
            <a:endParaRPr lang="en-US" altLang="zh-CN" sz="1800" dirty="0">
              <a:solidFill>
                <a:srgbClr val="FFFF00"/>
              </a:solidFill>
            </a:endParaRPr>
          </a:p>
          <a:p>
            <a:endParaRPr lang="en-US" altLang="zh-CN" sz="1800" dirty="0">
              <a:solidFill>
                <a:srgbClr val="FFFF00"/>
              </a:solidFill>
            </a:endParaRPr>
          </a:p>
          <a:p>
            <a:r>
              <a:rPr lang="en-US" altLang="zh-CN" sz="1800" dirty="0" smtClean="0">
                <a:solidFill>
                  <a:srgbClr val="FFFF00"/>
                </a:solidFill>
              </a:rPr>
              <a:t>chi.result4.6&lt;-</a:t>
            </a:r>
            <a:r>
              <a:rPr lang="en-US" altLang="zh-CN" sz="1800" dirty="0" err="1" smtClean="0">
                <a:solidFill>
                  <a:srgbClr val="FFFF00"/>
                </a:solidFill>
              </a:rPr>
              <a:t>chisq.test</a:t>
            </a:r>
            <a:r>
              <a:rPr lang="en-US" altLang="zh-CN" sz="1800" dirty="0" smtClean="0">
                <a:solidFill>
                  <a:srgbClr val="FFFF00"/>
                </a:solidFill>
              </a:rPr>
              <a:t>(data4.6, correct=FALSE)</a:t>
            </a:r>
            <a:endParaRPr lang="en-US" altLang="zh-CN" sz="1800" dirty="0">
              <a:solidFill>
                <a:srgbClr val="FFFF00"/>
              </a:solidFill>
            </a:endParaRPr>
          </a:p>
          <a:p>
            <a:endParaRPr lang="en-US" altLang="zh-CN" sz="1800" dirty="0"/>
          </a:p>
          <a:p>
            <a:r>
              <a:rPr lang="en-US" altLang="zh-CN" sz="1800" dirty="0"/>
              <a:t> </a:t>
            </a:r>
            <a:r>
              <a:rPr lang="en-US" altLang="zh-CN" sz="1800" dirty="0" smtClean="0"/>
              <a:t>Pearson's Chi-squared test</a:t>
            </a:r>
          </a:p>
          <a:p>
            <a:endParaRPr lang="en-US" altLang="zh-CN" sz="1800" dirty="0" smtClean="0"/>
          </a:p>
          <a:p>
            <a:r>
              <a:rPr lang="en-US" altLang="zh-CN" sz="1800" dirty="0" smtClean="0"/>
              <a:t>data:  data4.6</a:t>
            </a:r>
          </a:p>
          <a:p>
            <a:r>
              <a:rPr lang="en-US" altLang="zh-CN" sz="1800" dirty="0" smtClean="0"/>
              <a:t>X-squared = 13.573, </a:t>
            </a:r>
            <a:r>
              <a:rPr lang="en-US" altLang="zh-CN" sz="1800" dirty="0" err="1" smtClean="0"/>
              <a:t>df</a:t>
            </a:r>
            <a:r>
              <a:rPr lang="en-US" altLang="zh-CN" sz="1800" dirty="0" smtClean="0"/>
              <a:t> = 2, p-value = 0.001129</a:t>
            </a:r>
            <a:endParaRPr lang="en-US" altLang="zh-CN" sz="1800" dirty="0"/>
          </a:p>
        </p:txBody>
      </p:sp>
      <p:sp>
        <p:nvSpPr>
          <p:cNvPr id="3" name="矩形 5"/>
          <p:cNvSpPr>
            <a:spLocks noChangeArrowheads="1"/>
          </p:cNvSpPr>
          <p:nvPr/>
        </p:nvSpPr>
        <p:spPr bwMode="auto">
          <a:xfrm>
            <a:off x="1428750" y="857250"/>
            <a:ext cx="3895618" cy="646331"/>
          </a:xfrm>
          <a:prstGeom prst="rect">
            <a:avLst/>
          </a:prstGeom>
          <a:noFill/>
          <a:ln w="9525">
            <a:noFill/>
            <a:miter lim="800000"/>
            <a:headEnd/>
            <a:tailEnd/>
          </a:ln>
        </p:spPr>
        <p:txBody>
          <a:bodyPr wrap="none">
            <a:spAutoFit/>
          </a:bodyPr>
          <a:lstStyle/>
          <a:p>
            <a:r>
              <a:rPr lang="zh-CN" altLang="en-US" sz="3600" b="1" dirty="0">
                <a:solidFill>
                  <a:schemeClr val="tx2"/>
                </a:solidFill>
                <a:latin typeface="宋体" charset="-122"/>
              </a:rPr>
              <a:t>例</a:t>
            </a:r>
            <a:r>
              <a:rPr lang="en-US" altLang="zh-CN" sz="3600" b="1" dirty="0" smtClean="0">
                <a:solidFill>
                  <a:schemeClr val="tx2"/>
                </a:solidFill>
                <a:latin typeface="宋体" charset="-122"/>
              </a:rPr>
              <a:t>4.6 </a:t>
            </a:r>
            <a:r>
              <a:rPr lang="en-US" altLang="zh-CN" sz="3600" b="1" dirty="0">
                <a:solidFill>
                  <a:schemeClr val="tx2"/>
                </a:solidFill>
                <a:latin typeface="宋体" charset="-122"/>
              </a:rPr>
              <a:t>R</a:t>
            </a:r>
            <a:r>
              <a:rPr lang="zh-CN" altLang="en-US" sz="3600" b="1" dirty="0">
                <a:solidFill>
                  <a:schemeClr val="tx2"/>
                </a:solidFill>
                <a:latin typeface="宋体" charset="-122"/>
              </a:rPr>
              <a:t>语言实现</a:t>
            </a:r>
            <a:r>
              <a:rPr lang="en-US" altLang="zh-CN" sz="3600" b="1" dirty="0">
                <a:solidFill>
                  <a:schemeClr val="tx2"/>
                </a:solidFill>
                <a:latin typeface="宋体" charset="-122"/>
              </a:rPr>
              <a:t> </a:t>
            </a:r>
            <a:endParaRPr lang="zh-CN" altLang="en-US" sz="3600"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2" name="Group 7"/>
          <p:cNvGrpSpPr>
            <a:grpSpLocks/>
          </p:cNvGrpSpPr>
          <p:nvPr/>
        </p:nvGrpSpPr>
        <p:grpSpPr bwMode="auto">
          <a:xfrm>
            <a:off x="457200" y="228600"/>
            <a:ext cx="8153400" cy="2008188"/>
            <a:chOff x="288" y="144"/>
            <a:chExt cx="5136" cy="1265"/>
          </a:xfrm>
        </p:grpSpPr>
        <p:sp>
          <p:nvSpPr>
            <p:cNvPr id="7176" name="Text Box 2"/>
            <p:cNvSpPr txBox="1">
              <a:spLocks noChangeArrowheads="1"/>
            </p:cNvSpPr>
            <p:nvPr/>
          </p:nvSpPr>
          <p:spPr bwMode="auto">
            <a:xfrm>
              <a:off x="288" y="144"/>
              <a:ext cx="5136" cy="730"/>
            </a:xfrm>
            <a:prstGeom prst="rect">
              <a:avLst/>
            </a:prstGeom>
            <a:noFill/>
            <a:ln w="9525">
              <a:noFill/>
              <a:miter lim="800000"/>
              <a:headEnd/>
              <a:tailEnd/>
            </a:ln>
          </p:spPr>
          <p:txBody>
            <a:bodyPr>
              <a:spAutoFit/>
            </a:bodyPr>
            <a:lstStyle/>
            <a:p>
              <a:pPr algn="just">
                <a:spcBef>
                  <a:spcPct val="50000"/>
                </a:spcBef>
              </a:pPr>
              <a:r>
                <a:rPr lang="en-US" altLang="zh-CN" sz="2000" b="1">
                  <a:latin typeface="宋体" charset="-122"/>
                </a:rPr>
                <a:t>4.3.3  R×C</a:t>
              </a:r>
              <a:r>
                <a:rPr lang="zh-CN" altLang="en-US" sz="2000" b="1">
                  <a:latin typeface="宋体" charset="-122"/>
                </a:rPr>
                <a:t>表的独立性测验</a:t>
              </a:r>
              <a:endParaRPr lang="zh-CN" altLang="en-US" sz="2000"/>
            </a:p>
            <a:p>
              <a:pPr>
                <a:spcBef>
                  <a:spcPct val="50000"/>
                </a:spcBef>
              </a:pPr>
              <a:r>
                <a:rPr lang="zh-CN" altLang="en-US" sz="2000"/>
                <a:t>        </a:t>
              </a:r>
              <a:r>
                <a:rPr lang="en-US" altLang="zh-CN" sz="2000"/>
                <a:t>R×C</a:t>
              </a:r>
              <a:r>
                <a:rPr lang="zh-CN" altLang="en-US" sz="2000">
                  <a:latin typeface="宋体" charset="-122"/>
                </a:rPr>
                <a:t>表是指</a:t>
              </a:r>
              <a:r>
                <a:rPr lang="en-US" altLang="zh-CN" sz="2000"/>
                <a:t>R</a:t>
              </a:r>
              <a:r>
                <a:rPr lang="zh-CN" altLang="en-US" sz="2000">
                  <a:latin typeface="宋体" charset="-122"/>
                </a:rPr>
                <a:t>行</a:t>
              </a:r>
              <a:r>
                <a:rPr lang="en-US" altLang="zh-CN" sz="2000"/>
                <a:t>C</a:t>
              </a:r>
              <a:r>
                <a:rPr lang="zh-CN" altLang="en-US" sz="2000">
                  <a:latin typeface="宋体" charset="-122"/>
                </a:rPr>
                <a:t>列（</a:t>
              </a:r>
              <a:r>
                <a:rPr lang="en-US" altLang="zh-CN" sz="2000"/>
                <a:t>R</a:t>
              </a:r>
              <a:r>
                <a:rPr lang="zh-CN" altLang="en-US" sz="2000">
                  <a:latin typeface="宋体" charset="-122"/>
                </a:rPr>
                <a:t>、</a:t>
              </a:r>
              <a:r>
                <a:rPr lang="en-US" altLang="zh-CN" sz="2000"/>
                <a:t>C≥3</a:t>
              </a:r>
              <a:r>
                <a:rPr lang="zh-CN" altLang="en-US" sz="2000">
                  <a:latin typeface="宋体" charset="-122"/>
                </a:rPr>
                <a:t>）的联列表。独立性测验时，自由度</a:t>
              </a:r>
              <a:r>
                <a:rPr lang="en-US" altLang="zh-CN" sz="2000">
                  <a:latin typeface="宋体" charset="-122"/>
                </a:rPr>
                <a:t>df=(R-1)(C-1) </a:t>
              </a:r>
              <a:r>
                <a:rPr lang="en-US" altLang="zh-CN" sz="2000"/>
                <a:t>≥</a:t>
              </a:r>
              <a:r>
                <a:rPr lang="en-US" altLang="zh-CN" sz="2000">
                  <a:latin typeface="宋体" charset="-122"/>
                </a:rPr>
                <a:t> 4</a:t>
              </a:r>
              <a:r>
                <a:rPr lang="zh-CN" altLang="en-US" sz="2000">
                  <a:latin typeface="宋体" charset="-122"/>
                </a:rPr>
                <a:t>，不进行连续性矫正。</a:t>
              </a:r>
              <a:r>
                <a:rPr lang="zh-CN" altLang="en-US" sz="2000"/>
                <a:t> </a:t>
              </a:r>
            </a:p>
          </p:txBody>
        </p:sp>
        <p:graphicFrame>
          <p:nvGraphicFramePr>
            <p:cNvPr id="7171" name="Object 3"/>
            <p:cNvGraphicFramePr>
              <a:graphicFrameLocks noChangeAspect="1"/>
            </p:cNvGraphicFramePr>
            <p:nvPr/>
          </p:nvGraphicFramePr>
          <p:xfrm>
            <a:off x="1344" y="864"/>
            <a:ext cx="2544" cy="545"/>
          </p:xfrm>
          <a:graphic>
            <a:graphicData uri="http://schemas.openxmlformats.org/presentationml/2006/ole">
              <p:oleObj spid="_x0000_s7171" name="Equation" r:id="rId4" imgW="2374560" imgH="507960" progId="">
                <p:embed/>
              </p:oleObj>
            </a:graphicData>
          </a:graphic>
        </p:graphicFrame>
      </p:grpSp>
      <p:grpSp>
        <p:nvGrpSpPr>
          <p:cNvPr id="3" name="Group 8"/>
          <p:cNvGrpSpPr>
            <a:grpSpLocks/>
          </p:cNvGrpSpPr>
          <p:nvPr/>
        </p:nvGrpSpPr>
        <p:grpSpPr bwMode="auto">
          <a:xfrm>
            <a:off x="304800" y="2209800"/>
            <a:ext cx="7924800" cy="2466975"/>
            <a:chOff x="192" y="1392"/>
            <a:chExt cx="4992" cy="1554"/>
          </a:xfrm>
        </p:grpSpPr>
        <p:sp>
          <p:nvSpPr>
            <p:cNvPr id="7175" name="Text Box 4"/>
            <p:cNvSpPr txBox="1">
              <a:spLocks noChangeArrowheads="1"/>
            </p:cNvSpPr>
            <p:nvPr/>
          </p:nvSpPr>
          <p:spPr bwMode="auto">
            <a:xfrm>
              <a:off x="192" y="1392"/>
              <a:ext cx="4992" cy="442"/>
            </a:xfrm>
            <a:prstGeom prst="rect">
              <a:avLst/>
            </a:prstGeom>
            <a:noFill/>
            <a:ln w="9525">
              <a:noFill/>
              <a:miter lim="800000"/>
              <a:headEnd/>
              <a:tailEnd/>
            </a:ln>
          </p:spPr>
          <p:txBody>
            <a:bodyPr>
              <a:spAutoFit/>
            </a:bodyPr>
            <a:lstStyle/>
            <a:p>
              <a:pPr algn="just">
                <a:spcBef>
                  <a:spcPct val="50000"/>
                </a:spcBef>
              </a:pPr>
              <a:r>
                <a:rPr lang="zh-CN" altLang="en-US" sz="2000" b="1">
                  <a:latin typeface="宋体" charset="-122"/>
                </a:rPr>
                <a:t>例</a:t>
              </a:r>
              <a:r>
                <a:rPr lang="en-US" altLang="zh-CN" sz="2000" b="1">
                  <a:latin typeface="宋体" charset="-122"/>
                </a:rPr>
                <a:t>4.7  </a:t>
              </a:r>
              <a:r>
                <a:rPr lang="zh-CN" altLang="en-US" sz="2000">
                  <a:latin typeface="宋体" charset="-122"/>
                </a:rPr>
                <a:t>比较几种饵料与喂养虹鳟成鱼等级间的关系，得结果于下表，试测验饵料与虹鳟成鱼的等级间是否有关。</a:t>
              </a:r>
              <a:endParaRPr lang="zh-CN" altLang="en-US" sz="2000"/>
            </a:p>
          </p:txBody>
        </p:sp>
        <p:graphicFrame>
          <p:nvGraphicFramePr>
            <p:cNvPr id="7170" name="Object 6"/>
            <p:cNvGraphicFramePr>
              <a:graphicFrameLocks noChangeAspect="1"/>
            </p:cNvGraphicFramePr>
            <p:nvPr/>
          </p:nvGraphicFramePr>
          <p:xfrm>
            <a:off x="960" y="1824"/>
            <a:ext cx="3972" cy="1122"/>
          </p:xfrm>
          <a:graphic>
            <a:graphicData uri="http://schemas.openxmlformats.org/presentationml/2006/ole">
              <p:oleObj spid="_x0000_s7170" name="Worksheet" r:id="rId5" imgW="8341200" imgH="2356200" progId="Excel.Sheet.8">
                <p:embed/>
              </p:oleObj>
            </a:graphicData>
          </a:graphic>
        </p:graphicFrame>
      </p:grpSp>
      <p:pic>
        <p:nvPicPr>
          <p:cNvPr id="13321" name="Picture 9"/>
          <p:cNvPicPr>
            <a:picLocks noChangeAspect="1" noChangeArrowheads="1"/>
          </p:cNvPicPr>
          <p:nvPr/>
        </p:nvPicPr>
        <p:blipFill>
          <a:blip r:embed="rId6" cstate="print"/>
          <a:srcRect/>
          <a:stretch>
            <a:fillRect/>
          </a:stretch>
        </p:blipFill>
        <p:spPr bwMode="auto">
          <a:xfrm>
            <a:off x="762000" y="4762500"/>
            <a:ext cx="7696200" cy="2095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3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1"/>
          <p:cNvSpPr>
            <a:spLocks noChangeArrowheads="1"/>
          </p:cNvSpPr>
          <p:nvPr/>
        </p:nvSpPr>
        <p:spPr bwMode="auto">
          <a:xfrm>
            <a:off x="611560" y="1916832"/>
            <a:ext cx="6800850" cy="2586037"/>
          </a:xfrm>
          <a:prstGeom prst="rect">
            <a:avLst/>
          </a:prstGeom>
          <a:noFill/>
          <a:ln w="9525">
            <a:noFill/>
            <a:miter lim="800000"/>
            <a:headEnd/>
            <a:tailEnd/>
          </a:ln>
        </p:spPr>
        <p:txBody>
          <a:bodyPr wrap="none">
            <a:spAutoFit/>
          </a:bodyPr>
          <a:lstStyle/>
          <a:p>
            <a:r>
              <a:rPr lang="en-US" altLang="zh-CN" sz="1800" dirty="0" smtClean="0">
                <a:solidFill>
                  <a:srgbClr val="FFFF00"/>
                </a:solidFill>
              </a:rPr>
              <a:t>data4.7&lt;-matrix(c(24,32,18,22,48,27,16,10,26,33,24,18</a:t>
            </a:r>
            <a:r>
              <a:rPr lang="en-US" altLang="zh-CN" sz="1800" dirty="0">
                <a:solidFill>
                  <a:srgbClr val="FFFF00"/>
                </a:solidFill>
              </a:rPr>
              <a:t>), </a:t>
            </a:r>
            <a:r>
              <a:rPr lang="en-US" altLang="zh-CN" sz="1800" dirty="0" err="1">
                <a:solidFill>
                  <a:srgbClr val="FFFF00"/>
                </a:solidFill>
              </a:rPr>
              <a:t>nrow</a:t>
            </a:r>
            <a:r>
              <a:rPr lang="en-US" altLang="zh-CN" sz="1800" dirty="0">
                <a:solidFill>
                  <a:srgbClr val="FFFF00"/>
                </a:solidFill>
              </a:rPr>
              <a:t>=4,</a:t>
            </a:r>
          </a:p>
          <a:p>
            <a:r>
              <a:rPr lang="en-US" altLang="zh-CN" sz="1800" dirty="0" err="1">
                <a:solidFill>
                  <a:srgbClr val="FFFF00"/>
                </a:solidFill>
              </a:rPr>
              <a:t>dimnames</a:t>
            </a:r>
            <a:r>
              <a:rPr lang="en-US" altLang="zh-CN" sz="1800" dirty="0">
                <a:solidFill>
                  <a:srgbClr val="FFFF00"/>
                </a:solidFill>
              </a:rPr>
              <a:t>=list(c("</a:t>
            </a:r>
            <a:r>
              <a:rPr lang="zh-CN" altLang="en-US" sz="1800" dirty="0">
                <a:solidFill>
                  <a:srgbClr val="FFFF00"/>
                </a:solidFill>
              </a:rPr>
              <a:t>甲</a:t>
            </a:r>
            <a:r>
              <a:rPr lang="en-US" altLang="zh-CN" sz="1800" dirty="0">
                <a:solidFill>
                  <a:srgbClr val="FFFF00"/>
                </a:solidFill>
              </a:rPr>
              <a:t>","</a:t>
            </a:r>
            <a:r>
              <a:rPr lang="zh-CN" altLang="en-US" sz="1800" dirty="0">
                <a:solidFill>
                  <a:srgbClr val="FFFF00"/>
                </a:solidFill>
              </a:rPr>
              <a:t>乙</a:t>
            </a:r>
            <a:r>
              <a:rPr lang="en-US" altLang="zh-CN" sz="1800" dirty="0">
                <a:solidFill>
                  <a:srgbClr val="FFFF00"/>
                </a:solidFill>
              </a:rPr>
              <a:t>", "</a:t>
            </a:r>
            <a:r>
              <a:rPr lang="zh-CN" altLang="en-US" sz="1800" dirty="0">
                <a:solidFill>
                  <a:srgbClr val="FFFF00"/>
                </a:solidFill>
              </a:rPr>
              <a:t>丙</a:t>
            </a:r>
            <a:r>
              <a:rPr lang="en-US" altLang="zh-CN" sz="1800" dirty="0">
                <a:solidFill>
                  <a:srgbClr val="FFFF00"/>
                </a:solidFill>
              </a:rPr>
              <a:t>","</a:t>
            </a:r>
            <a:r>
              <a:rPr lang="zh-CN" altLang="en-US" sz="1800" dirty="0">
                <a:solidFill>
                  <a:srgbClr val="FFFF00"/>
                </a:solidFill>
              </a:rPr>
              <a:t>丁</a:t>
            </a:r>
            <a:r>
              <a:rPr lang="en-US" altLang="zh-CN" sz="1800" dirty="0">
                <a:solidFill>
                  <a:srgbClr val="FFFF00"/>
                </a:solidFill>
              </a:rPr>
              <a:t>"),c("</a:t>
            </a:r>
            <a:r>
              <a:rPr lang="zh-CN" altLang="en-US" sz="1800" dirty="0">
                <a:solidFill>
                  <a:srgbClr val="FFFF00"/>
                </a:solidFill>
              </a:rPr>
              <a:t>饵料</a:t>
            </a:r>
            <a:r>
              <a:rPr lang="en-US" altLang="zh-CN" sz="1800" dirty="0">
                <a:solidFill>
                  <a:srgbClr val="FFFF00"/>
                </a:solidFill>
              </a:rPr>
              <a:t>A","</a:t>
            </a:r>
            <a:r>
              <a:rPr lang="zh-CN" altLang="en-US" sz="1800" dirty="0">
                <a:solidFill>
                  <a:srgbClr val="FFFF00"/>
                </a:solidFill>
              </a:rPr>
              <a:t>饵料</a:t>
            </a:r>
            <a:r>
              <a:rPr lang="en-US" altLang="zh-CN" sz="1800" dirty="0">
                <a:solidFill>
                  <a:srgbClr val="FFFF00"/>
                </a:solidFill>
              </a:rPr>
              <a:t>B","</a:t>
            </a:r>
            <a:r>
              <a:rPr lang="zh-CN" altLang="en-US" sz="1800" dirty="0">
                <a:solidFill>
                  <a:srgbClr val="FFFF00"/>
                </a:solidFill>
              </a:rPr>
              <a:t>饵料</a:t>
            </a:r>
            <a:r>
              <a:rPr lang="en-US" altLang="zh-CN" sz="1800" dirty="0">
                <a:solidFill>
                  <a:srgbClr val="FFFF00"/>
                </a:solidFill>
              </a:rPr>
              <a:t>C")))</a:t>
            </a:r>
          </a:p>
          <a:p>
            <a:endParaRPr lang="en-US" altLang="zh-CN" sz="1800" dirty="0">
              <a:solidFill>
                <a:srgbClr val="FFFF00"/>
              </a:solidFill>
            </a:endParaRPr>
          </a:p>
          <a:p>
            <a:r>
              <a:rPr lang="en-US" altLang="zh-CN" sz="1800" dirty="0" smtClean="0">
                <a:solidFill>
                  <a:srgbClr val="FFFF00"/>
                </a:solidFill>
              </a:rPr>
              <a:t>chi.result4.7&lt;-</a:t>
            </a:r>
            <a:r>
              <a:rPr lang="en-US" altLang="zh-CN" sz="1800" dirty="0" err="1" smtClean="0">
                <a:solidFill>
                  <a:srgbClr val="FFFF00"/>
                </a:solidFill>
              </a:rPr>
              <a:t>chisq.test</a:t>
            </a:r>
            <a:r>
              <a:rPr lang="en-US" altLang="zh-CN" sz="1800" dirty="0" smtClean="0">
                <a:solidFill>
                  <a:srgbClr val="FFFF00"/>
                </a:solidFill>
              </a:rPr>
              <a:t>(data4.7, correct=FALSE)</a:t>
            </a:r>
            <a:endParaRPr lang="en-US" altLang="zh-CN" sz="1800" dirty="0">
              <a:solidFill>
                <a:srgbClr val="FFFF00"/>
              </a:solidFill>
            </a:endParaRPr>
          </a:p>
          <a:p>
            <a:endParaRPr lang="en-US" altLang="zh-CN" sz="1800" dirty="0"/>
          </a:p>
          <a:p>
            <a:r>
              <a:rPr lang="en-US" altLang="zh-CN" sz="1800" dirty="0"/>
              <a:t> Pearson's Chi-squared test</a:t>
            </a:r>
          </a:p>
          <a:p>
            <a:endParaRPr lang="en-US" altLang="zh-CN" sz="1800" dirty="0"/>
          </a:p>
          <a:p>
            <a:r>
              <a:rPr lang="en-US" altLang="zh-CN" sz="1800" dirty="0"/>
              <a:t>data:  </a:t>
            </a:r>
            <a:r>
              <a:rPr lang="en-US" altLang="zh-CN" sz="1800" dirty="0" smtClean="0"/>
              <a:t>data4.7</a:t>
            </a:r>
            <a:endParaRPr lang="en-US" altLang="zh-CN" sz="1800" dirty="0"/>
          </a:p>
          <a:p>
            <a:r>
              <a:rPr lang="en-US" altLang="zh-CN" sz="1800" dirty="0"/>
              <a:t>X-squared = </a:t>
            </a:r>
            <a:r>
              <a:rPr lang="en-US" altLang="zh-CN" sz="1800" dirty="0" smtClean="0"/>
              <a:t>17.55, </a:t>
            </a:r>
            <a:r>
              <a:rPr lang="en-US" altLang="zh-CN" sz="1800" dirty="0" err="1"/>
              <a:t>df</a:t>
            </a:r>
            <a:r>
              <a:rPr lang="en-US" altLang="zh-CN" sz="1800" dirty="0"/>
              <a:t> = 6, p-value = </a:t>
            </a:r>
            <a:r>
              <a:rPr lang="en-US" altLang="zh-CN" sz="1800" dirty="0" smtClean="0"/>
              <a:t>0.007453</a:t>
            </a:r>
            <a:endParaRPr lang="en-US" altLang="zh-CN" sz="1800" dirty="0"/>
          </a:p>
        </p:txBody>
      </p:sp>
      <p:sp>
        <p:nvSpPr>
          <p:cNvPr id="3" name="矩形 5"/>
          <p:cNvSpPr>
            <a:spLocks noChangeArrowheads="1"/>
          </p:cNvSpPr>
          <p:nvPr/>
        </p:nvSpPr>
        <p:spPr bwMode="auto">
          <a:xfrm>
            <a:off x="1428750" y="857250"/>
            <a:ext cx="3895618" cy="646331"/>
          </a:xfrm>
          <a:prstGeom prst="rect">
            <a:avLst/>
          </a:prstGeom>
          <a:noFill/>
          <a:ln w="9525">
            <a:noFill/>
            <a:miter lim="800000"/>
            <a:headEnd/>
            <a:tailEnd/>
          </a:ln>
        </p:spPr>
        <p:txBody>
          <a:bodyPr wrap="none">
            <a:spAutoFit/>
          </a:bodyPr>
          <a:lstStyle/>
          <a:p>
            <a:r>
              <a:rPr lang="zh-CN" altLang="en-US" sz="3600" b="1" dirty="0">
                <a:solidFill>
                  <a:schemeClr val="tx2"/>
                </a:solidFill>
                <a:latin typeface="宋体" charset="-122"/>
              </a:rPr>
              <a:t>例</a:t>
            </a:r>
            <a:r>
              <a:rPr lang="en-US" altLang="zh-CN" sz="3600" b="1" dirty="0" smtClean="0">
                <a:solidFill>
                  <a:schemeClr val="tx2"/>
                </a:solidFill>
                <a:latin typeface="宋体" charset="-122"/>
              </a:rPr>
              <a:t>4.7 </a:t>
            </a:r>
            <a:r>
              <a:rPr lang="en-US" altLang="zh-CN" sz="3600" b="1" dirty="0">
                <a:solidFill>
                  <a:schemeClr val="tx2"/>
                </a:solidFill>
                <a:latin typeface="宋体" charset="-122"/>
              </a:rPr>
              <a:t>R</a:t>
            </a:r>
            <a:r>
              <a:rPr lang="zh-CN" altLang="en-US" sz="3600" b="1" dirty="0">
                <a:solidFill>
                  <a:schemeClr val="tx2"/>
                </a:solidFill>
                <a:latin typeface="宋体" charset="-122"/>
              </a:rPr>
              <a:t>语言实现</a:t>
            </a:r>
            <a:r>
              <a:rPr lang="en-US" altLang="zh-CN" sz="3600" b="1" dirty="0">
                <a:solidFill>
                  <a:schemeClr val="tx2"/>
                </a:solidFill>
                <a:latin typeface="宋体" charset="-122"/>
              </a:rPr>
              <a:t> </a:t>
            </a:r>
            <a:endParaRPr lang="zh-CN" altLang="en-US" sz="36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1143000"/>
          </a:xfrm>
        </p:spPr>
        <p:txBody>
          <a:bodyPr/>
          <a:lstStyle/>
          <a:p>
            <a:pPr eaLnBrk="1" hangingPunct="1"/>
            <a:r>
              <a:rPr lang="zh-CN" altLang="en-US" sz="3600" b="1" dirty="0" smtClean="0"/>
              <a:t>第 </a:t>
            </a:r>
            <a:r>
              <a:rPr lang="en-US" altLang="zh-CN" sz="3600" b="1" dirty="0" smtClean="0"/>
              <a:t>4</a:t>
            </a:r>
            <a:r>
              <a:rPr lang="zh-CN" altLang="en-US" sz="3600" b="1" dirty="0" smtClean="0"/>
              <a:t>章 次数资料的假设检验</a:t>
            </a:r>
            <a:r>
              <a:rPr lang="zh-CN" altLang="en-US" sz="3600" dirty="0" smtClean="0"/>
              <a:t> </a:t>
            </a:r>
          </a:p>
        </p:txBody>
      </p:sp>
      <p:sp>
        <p:nvSpPr>
          <p:cNvPr id="10243" name="Rectangle 3"/>
          <p:cNvSpPr>
            <a:spLocks noGrp="1" noChangeArrowheads="1"/>
          </p:cNvSpPr>
          <p:nvPr>
            <p:ph type="body" idx="1"/>
          </p:nvPr>
        </p:nvSpPr>
        <p:spPr>
          <a:xfrm>
            <a:off x="685800" y="1219200"/>
            <a:ext cx="7772400" cy="2133600"/>
          </a:xfrm>
        </p:spPr>
        <p:txBody>
          <a:bodyPr/>
          <a:lstStyle/>
          <a:p>
            <a:pPr eaLnBrk="1" hangingPunct="1">
              <a:lnSpc>
                <a:spcPct val="90000"/>
              </a:lnSpc>
              <a:buFontTx/>
              <a:buNone/>
            </a:pPr>
            <a:r>
              <a:rPr lang="en-US" altLang="zh-CN" sz="2000" b="1" dirty="0" smtClean="0"/>
              <a:t>4.1</a:t>
            </a:r>
            <a:r>
              <a:rPr lang="zh-CN" altLang="en-US" sz="2000" b="1" dirty="0" smtClean="0"/>
              <a:t>次数资料的</a:t>
            </a:r>
            <a:r>
              <a:rPr lang="en-US" altLang="zh-CN" sz="2000" b="1" i="1" dirty="0" smtClean="0">
                <a:cs typeface="Times New Roman" pitchFamily="18" charset="0"/>
              </a:rPr>
              <a:t>χ</a:t>
            </a:r>
            <a:r>
              <a:rPr lang="en-US" altLang="zh-CN" sz="2000" b="1" baseline="30000" dirty="0" smtClean="0">
                <a:cs typeface="Times New Roman" pitchFamily="18" charset="0"/>
              </a:rPr>
              <a:t>2</a:t>
            </a:r>
            <a:r>
              <a:rPr lang="zh-CN" altLang="en-US" sz="2000" b="1" dirty="0" smtClean="0"/>
              <a:t>值与</a:t>
            </a:r>
            <a:r>
              <a:rPr lang="en-US" altLang="zh-CN" sz="2000" b="1" i="1" dirty="0" smtClean="0">
                <a:cs typeface="Times New Roman" pitchFamily="18" charset="0"/>
              </a:rPr>
              <a:t>χ</a:t>
            </a:r>
            <a:r>
              <a:rPr lang="en-US" altLang="zh-CN" sz="2000" b="1" baseline="30000" dirty="0" smtClean="0">
                <a:cs typeface="Times New Roman" pitchFamily="18" charset="0"/>
              </a:rPr>
              <a:t>2</a:t>
            </a:r>
            <a:r>
              <a:rPr lang="zh-CN" altLang="en-US" sz="2000" b="1" dirty="0" smtClean="0"/>
              <a:t>检验</a:t>
            </a:r>
            <a:r>
              <a:rPr lang="zh-CN" altLang="en-US" sz="2000" b="1" i="1" dirty="0" smtClean="0"/>
              <a:t> </a:t>
            </a:r>
          </a:p>
          <a:p>
            <a:pPr eaLnBrk="1" hangingPunct="1">
              <a:lnSpc>
                <a:spcPct val="90000"/>
              </a:lnSpc>
              <a:buFontTx/>
              <a:buNone/>
            </a:pPr>
            <a:r>
              <a:rPr lang="en-US" altLang="zh-CN" sz="2000" dirty="0" smtClean="0">
                <a:latin typeface="宋体" charset="-122"/>
              </a:rPr>
              <a:t>4.1.1</a:t>
            </a:r>
            <a:r>
              <a:rPr lang="zh-CN" altLang="en-US" sz="2000" dirty="0" smtClean="0">
                <a:latin typeface="宋体" charset="-122"/>
              </a:rPr>
              <a:t>次数资料的</a:t>
            </a:r>
            <a:r>
              <a:rPr lang="en-US" altLang="zh-CN" sz="2000" b="1" i="1" dirty="0" smtClean="0">
                <a:cs typeface="Times New Roman" pitchFamily="18" charset="0"/>
              </a:rPr>
              <a:t>χ</a:t>
            </a:r>
            <a:r>
              <a:rPr lang="en-US" altLang="zh-CN" sz="2000" b="1" baseline="30000" dirty="0" smtClean="0">
                <a:cs typeface="Times New Roman" pitchFamily="18" charset="0"/>
              </a:rPr>
              <a:t>2</a:t>
            </a:r>
            <a:r>
              <a:rPr lang="zh-CN" altLang="en-US" sz="2000" dirty="0" smtClean="0">
                <a:latin typeface="宋体" charset="-122"/>
              </a:rPr>
              <a:t>值</a:t>
            </a:r>
            <a:r>
              <a:rPr lang="zh-CN" altLang="en-US" sz="2000" dirty="0" smtClean="0"/>
              <a:t> </a:t>
            </a:r>
          </a:p>
          <a:p>
            <a:pPr eaLnBrk="1" hangingPunct="1">
              <a:lnSpc>
                <a:spcPct val="90000"/>
              </a:lnSpc>
              <a:buFontTx/>
              <a:buNone/>
            </a:pPr>
            <a:r>
              <a:rPr lang="zh-CN" altLang="en-US" sz="2000" dirty="0" smtClean="0">
                <a:latin typeface="宋体" charset="-122"/>
              </a:rPr>
              <a:t>生物的质量性状，常通过统计各种属性的个体数目而获得次数资料。 </a:t>
            </a:r>
          </a:p>
          <a:p>
            <a:pPr eaLnBrk="1" hangingPunct="1">
              <a:lnSpc>
                <a:spcPct val="90000"/>
              </a:lnSpc>
              <a:buFontTx/>
              <a:buNone/>
            </a:pPr>
            <a:r>
              <a:rPr lang="zh-CN" altLang="en-US" sz="2000" dirty="0" smtClean="0">
                <a:latin typeface="宋体" charset="-122"/>
              </a:rPr>
              <a:t>       总体或样本内只存在两种类型的个体，</a:t>
            </a:r>
          </a:p>
          <a:p>
            <a:pPr eaLnBrk="1" hangingPunct="1">
              <a:lnSpc>
                <a:spcPct val="90000"/>
              </a:lnSpc>
              <a:buFontTx/>
              <a:buNone/>
            </a:pPr>
            <a:r>
              <a:rPr lang="zh-CN" altLang="en-US" sz="2000" dirty="0" smtClean="0">
                <a:latin typeface="宋体" charset="-122"/>
              </a:rPr>
              <a:t>       总体或样本存在三种或三种以上类型的个体</a:t>
            </a:r>
          </a:p>
          <a:p>
            <a:pPr eaLnBrk="1" hangingPunct="1">
              <a:lnSpc>
                <a:spcPct val="90000"/>
              </a:lnSpc>
              <a:buFontTx/>
              <a:buNone/>
            </a:pPr>
            <a:r>
              <a:rPr lang="zh-CN" altLang="en-US" sz="2000" dirty="0" smtClean="0">
                <a:latin typeface="宋体" charset="-122"/>
              </a:rPr>
              <a:t>       从三个或三个以上的二项总体中进行抽样</a:t>
            </a:r>
            <a:endParaRPr lang="zh-CN" altLang="en-US" sz="2000" dirty="0" smtClean="0"/>
          </a:p>
        </p:txBody>
      </p:sp>
      <p:grpSp>
        <p:nvGrpSpPr>
          <p:cNvPr id="2" name="Group 69"/>
          <p:cNvGrpSpPr>
            <a:grpSpLocks/>
          </p:cNvGrpSpPr>
          <p:nvPr/>
        </p:nvGrpSpPr>
        <p:grpSpPr bwMode="auto">
          <a:xfrm>
            <a:off x="457200" y="3581400"/>
            <a:ext cx="8153400" cy="3057525"/>
            <a:chOff x="288" y="2256"/>
            <a:chExt cx="5136" cy="1926"/>
          </a:xfrm>
        </p:grpSpPr>
        <p:grpSp>
          <p:nvGrpSpPr>
            <p:cNvPr id="10245" name="Group 67"/>
            <p:cNvGrpSpPr>
              <a:grpSpLocks/>
            </p:cNvGrpSpPr>
            <p:nvPr/>
          </p:nvGrpSpPr>
          <p:grpSpPr bwMode="auto">
            <a:xfrm>
              <a:off x="432" y="3120"/>
              <a:ext cx="4848" cy="1062"/>
              <a:chOff x="768" y="3024"/>
              <a:chExt cx="4128" cy="1062"/>
            </a:xfrm>
          </p:grpSpPr>
          <p:sp>
            <p:nvSpPr>
              <p:cNvPr id="10247" name="Rectangle 4"/>
              <p:cNvSpPr>
                <a:spLocks noChangeArrowheads="1"/>
              </p:cNvSpPr>
              <p:nvPr/>
            </p:nvSpPr>
            <p:spPr bwMode="auto">
              <a:xfrm>
                <a:off x="828" y="3026"/>
                <a:ext cx="423" cy="311"/>
              </a:xfrm>
              <a:prstGeom prst="rect">
                <a:avLst/>
              </a:prstGeom>
              <a:noFill/>
              <a:ln w="9525">
                <a:noFill/>
                <a:miter lim="800000"/>
                <a:headEnd/>
                <a:tailEnd/>
              </a:ln>
            </p:spPr>
            <p:txBody>
              <a:bodyPr wrap="none" lIns="18000" rIns="18000"/>
              <a:lstStyle/>
              <a:p>
                <a:pPr algn="ctr"/>
                <a:r>
                  <a:rPr lang="zh-CN" altLang="en-US" sz="2000">
                    <a:latin typeface="宋体" charset="-122"/>
                  </a:rPr>
                  <a:t>性别</a:t>
                </a:r>
                <a:endParaRPr lang="zh-CN" altLang="en-US" sz="2000"/>
              </a:p>
              <a:p>
                <a:pPr algn="ctr" eaLnBrk="0" hangingPunct="0"/>
                <a:endParaRPr lang="en-US" altLang="zh-CN" sz="2000"/>
              </a:p>
            </p:txBody>
          </p:sp>
          <p:sp>
            <p:nvSpPr>
              <p:cNvPr id="10248" name="Rectangle 24"/>
              <p:cNvSpPr>
                <a:spLocks noChangeArrowheads="1"/>
              </p:cNvSpPr>
              <p:nvPr/>
            </p:nvSpPr>
            <p:spPr bwMode="auto">
              <a:xfrm>
                <a:off x="772" y="3026"/>
                <a:ext cx="535" cy="311"/>
              </a:xfrm>
              <a:prstGeom prst="rect">
                <a:avLst/>
              </a:prstGeom>
              <a:noFill/>
              <a:ln w="7">
                <a:solidFill>
                  <a:srgbClr val="A0A0A0"/>
                </a:solidFill>
                <a:miter lim="800000"/>
                <a:headEnd/>
                <a:tailEnd/>
              </a:ln>
            </p:spPr>
            <p:txBody>
              <a:bodyPr/>
              <a:lstStyle/>
              <a:p>
                <a:endParaRPr lang="zh-CN" altLang="en-US"/>
              </a:p>
            </p:txBody>
          </p:sp>
          <p:sp>
            <p:nvSpPr>
              <p:cNvPr id="10249" name="Rectangle 5"/>
              <p:cNvSpPr>
                <a:spLocks noChangeArrowheads="1"/>
              </p:cNvSpPr>
              <p:nvPr/>
            </p:nvSpPr>
            <p:spPr bwMode="auto">
              <a:xfrm>
                <a:off x="1363" y="3026"/>
                <a:ext cx="1131" cy="311"/>
              </a:xfrm>
              <a:prstGeom prst="rect">
                <a:avLst/>
              </a:prstGeom>
              <a:noFill/>
              <a:ln w="9525">
                <a:noFill/>
                <a:miter lim="800000"/>
                <a:headEnd/>
                <a:tailEnd/>
              </a:ln>
            </p:spPr>
            <p:txBody>
              <a:bodyPr wrap="none" lIns="18000" rIns="18000"/>
              <a:lstStyle/>
              <a:p>
                <a:pPr algn="ctr"/>
                <a:r>
                  <a:rPr lang="zh-CN" altLang="en-US" sz="2000"/>
                  <a:t>实际观察次数（</a:t>
                </a:r>
                <a:r>
                  <a:rPr lang="en-US" altLang="zh-CN" sz="2000"/>
                  <a:t>O</a:t>
                </a:r>
                <a:r>
                  <a:rPr lang="zh-CN" altLang="en-US" sz="2000"/>
                  <a:t>）</a:t>
                </a:r>
              </a:p>
              <a:p>
                <a:pPr algn="ctr"/>
                <a:endParaRPr lang="en-US" altLang="zh-CN" sz="2000"/>
              </a:p>
            </p:txBody>
          </p:sp>
          <p:sp>
            <p:nvSpPr>
              <p:cNvPr id="10250" name="Rectangle 26"/>
              <p:cNvSpPr>
                <a:spLocks noChangeArrowheads="1"/>
              </p:cNvSpPr>
              <p:nvPr/>
            </p:nvSpPr>
            <p:spPr bwMode="auto">
              <a:xfrm>
                <a:off x="1307" y="3026"/>
                <a:ext cx="1243" cy="311"/>
              </a:xfrm>
              <a:prstGeom prst="rect">
                <a:avLst/>
              </a:prstGeom>
              <a:noFill/>
              <a:ln w="7">
                <a:solidFill>
                  <a:srgbClr val="A0A0A0"/>
                </a:solidFill>
                <a:miter lim="800000"/>
                <a:headEnd/>
                <a:tailEnd/>
              </a:ln>
            </p:spPr>
            <p:txBody>
              <a:bodyPr/>
              <a:lstStyle/>
              <a:p>
                <a:endParaRPr lang="zh-CN" altLang="en-US"/>
              </a:p>
            </p:txBody>
          </p:sp>
          <p:sp>
            <p:nvSpPr>
              <p:cNvPr id="10251" name="Rectangle 6"/>
              <p:cNvSpPr>
                <a:spLocks noChangeArrowheads="1"/>
              </p:cNvSpPr>
              <p:nvPr/>
            </p:nvSpPr>
            <p:spPr bwMode="auto">
              <a:xfrm>
                <a:off x="2606" y="3026"/>
                <a:ext cx="914" cy="311"/>
              </a:xfrm>
              <a:prstGeom prst="rect">
                <a:avLst/>
              </a:prstGeom>
              <a:noFill/>
              <a:ln w="9525">
                <a:noFill/>
                <a:miter lim="800000"/>
                <a:headEnd/>
                <a:tailEnd/>
              </a:ln>
            </p:spPr>
            <p:txBody>
              <a:bodyPr wrap="none" lIns="18000" rIns="18000"/>
              <a:lstStyle/>
              <a:p>
                <a:pPr algn="ctr"/>
                <a:r>
                  <a:rPr lang="zh-CN" altLang="en-US" sz="2000"/>
                  <a:t>理论次数（</a:t>
                </a:r>
                <a:r>
                  <a:rPr lang="en-US" altLang="zh-CN" sz="2000"/>
                  <a:t>E</a:t>
                </a:r>
                <a:r>
                  <a:rPr lang="zh-CN" altLang="en-US" sz="2000"/>
                  <a:t>）</a:t>
                </a:r>
              </a:p>
              <a:p>
                <a:pPr algn="ctr"/>
                <a:endParaRPr lang="en-US" altLang="zh-CN" sz="2000"/>
              </a:p>
            </p:txBody>
          </p:sp>
          <p:sp>
            <p:nvSpPr>
              <p:cNvPr id="10252" name="Rectangle 28"/>
              <p:cNvSpPr>
                <a:spLocks noChangeArrowheads="1"/>
              </p:cNvSpPr>
              <p:nvPr/>
            </p:nvSpPr>
            <p:spPr bwMode="auto">
              <a:xfrm>
                <a:off x="2550" y="3026"/>
                <a:ext cx="1026" cy="311"/>
              </a:xfrm>
              <a:prstGeom prst="rect">
                <a:avLst/>
              </a:prstGeom>
              <a:noFill/>
              <a:ln w="7">
                <a:solidFill>
                  <a:srgbClr val="A0A0A0"/>
                </a:solidFill>
                <a:miter lim="800000"/>
                <a:headEnd/>
                <a:tailEnd/>
              </a:ln>
            </p:spPr>
            <p:txBody>
              <a:bodyPr/>
              <a:lstStyle/>
              <a:p>
                <a:endParaRPr lang="zh-CN" altLang="en-US"/>
              </a:p>
            </p:txBody>
          </p:sp>
          <p:sp>
            <p:nvSpPr>
              <p:cNvPr id="10253" name="Rectangle 7"/>
              <p:cNvSpPr>
                <a:spLocks noChangeArrowheads="1"/>
              </p:cNvSpPr>
              <p:nvPr/>
            </p:nvSpPr>
            <p:spPr bwMode="auto">
              <a:xfrm>
                <a:off x="3632" y="3026"/>
                <a:ext cx="368" cy="311"/>
              </a:xfrm>
              <a:prstGeom prst="rect">
                <a:avLst/>
              </a:prstGeom>
              <a:noFill/>
              <a:ln w="9525">
                <a:noFill/>
                <a:miter lim="800000"/>
                <a:headEnd/>
                <a:tailEnd/>
              </a:ln>
            </p:spPr>
            <p:txBody>
              <a:bodyPr wrap="none" lIns="18000" rIns="18000"/>
              <a:lstStyle/>
              <a:p>
                <a:pPr algn="ctr"/>
                <a:r>
                  <a:rPr lang="en-US" altLang="zh-CN" sz="2000"/>
                  <a:t>O</a:t>
                </a:r>
                <a:r>
                  <a:rPr lang="zh-CN" altLang="en-US" sz="2000"/>
                  <a:t>－</a:t>
                </a:r>
                <a:r>
                  <a:rPr lang="en-US" altLang="zh-CN" sz="2000"/>
                  <a:t>E</a:t>
                </a:r>
              </a:p>
              <a:p>
                <a:pPr algn="ctr"/>
                <a:endParaRPr lang="en-US" altLang="zh-CN" sz="2000"/>
              </a:p>
            </p:txBody>
          </p:sp>
          <p:sp>
            <p:nvSpPr>
              <p:cNvPr id="10254" name="Rectangle 30"/>
              <p:cNvSpPr>
                <a:spLocks noChangeArrowheads="1"/>
              </p:cNvSpPr>
              <p:nvPr/>
            </p:nvSpPr>
            <p:spPr bwMode="auto">
              <a:xfrm>
                <a:off x="3576" y="3026"/>
                <a:ext cx="480" cy="311"/>
              </a:xfrm>
              <a:prstGeom prst="rect">
                <a:avLst/>
              </a:prstGeom>
              <a:noFill/>
              <a:ln w="7">
                <a:solidFill>
                  <a:srgbClr val="A0A0A0"/>
                </a:solidFill>
                <a:miter lim="800000"/>
                <a:headEnd/>
                <a:tailEnd/>
              </a:ln>
            </p:spPr>
            <p:txBody>
              <a:bodyPr/>
              <a:lstStyle/>
              <a:p>
                <a:endParaRPr lang="zh-CN" altLang="en-US"/>
              </a:p>
            </p:txBody>
          </p:sp>
          <p:sp>
            <p:nvSpPr>
              <p:cNvPr id="10255" name="Rectangle 8"/>
              <p:cNvSpPr>
                <a:spLocks noChangeArrowheads="1"/>
              </p:cNvSpPr>
              <p:nvPr/>
            </p:nvSpPr>
            <p:spPr bwMode="auto">
              <a:xfrm>
                <a:off x="4112" y="3026"/>
                <a:ext cx="724" cy="311"/>
              </a:xfrm>
              <a:prstGeom prst="rect">
                <a:avLst/>
              </a:prstGeom>
              <a:noFill/>
              <a:ln w="9525">
                <a:noFill/>
                <a:miter lim="800000"/>
                <a:headEnd/>
                <a:tailEnd/>
              </a:ln>
            </p:spPr>
            <p:txBody>
              <a:bodyPr wrap="none" lIns="18000" rIns="18000"/>
              <a:lstStyle/>
              <a:p>
                <a:pPr algn="ctr"/>
                <a:r>
                  <a:rPr lang="zh-CN" altLang="en-US" sz="2000"/>
                  <a:t>（</a:t>
                </a:r>
                <a:r>
                  <a:rPr lang="en-US" altLang="zh-CN" sz="2000"/>
                  <a:t>O-E</a:t>
                </a:r>
                <a:r>
                  <a:rPr lang="zh-CN" altLang="en-US" sz="2000"/>
                  <a:t>）</a:t>
                </a:r>
                <a:r>
                  <a:rPr lang="en-US" altLang="zh-CN" sz="2000" baseline="30000"/>
                  <a:t>2</a:t>
                </a:r>
                <a:r>
                  <a:rPr lang="en-US" altLang="zh-CN" sz="2000"/>
                  <a:t>/E</a:t>
                </a:r>
              </a:p>
              <a:p>
                <a:pPr algn="ctr"/>
                <a:endParaRPr lang="en-US" altLang="zh-CN" sz="2000"/>
              </a:p>
            </p:txBody>
          </p:sp>
          <p:sp>
            <p:nvSpPr>
              <p:cNvPr id="10256" name="Rectangle 32"/>
              <p:cNvSpPr>
                <a:spLocks noChangeArrowheads="1"/>
              </p:cNvSpPr>
              <p:nvPr/>
            </p:nvSpPr>
            <p:spPr bwMode="auto">
              <a:xfrm>
                <a:off x="4056" y="3026"/>
                <a:ext cx="836" cy="311"/>
              </a:xfrm>
              <a:prstGeom prst="rect">
                <a:avLst/>
              </a:prstGeom>
              <a:noFill/>
              <a:ln w="7">
                <a:solidFill>
                  <a:srgbClr val="A0A0A0"/>
                </a:solidFill>
                <a:miter lim="800000"/>
                <a:headEnd/>
                <a:tailEnd/>
              </a:ln>
            </p:spPr>
            <p:txBody>
              <a:bodyPr/>
              <a:lstStyle/>
              <a:p>
                <a:endParaRPr lang="zh-CN" altLang="en-US"/>
              </a:p>
            </p:txBody>
          </p:sp>
          <p:sp>
            <p:nvSpPr>
              <p:cNvPr id="10257" name="Rectangle 9"/>
              <p:cNvSpPr>
                <a:spLocks noChangeArrowheads="1"/>
              </p:cNvSpPr>
              <p:nvPr/>
            </p:nvSpPr>
            <p:spPr bwMode="auto">
              <a:xfrm>
                <a:off x="828" y="3337"/>
                <a:ext cx="423" cy="249"/>
              </a:xfrm>
              <a:prstGeom prst="rect">
                <a:avLst/>
              </a:prstGeom>
              <a:noFill/>
              <a:ln w="9525">
                <a:noFill/>
                <a:miter lim="800000"/>
                <a:headEnd/>
                <a:tailEnd/>
              </a:ln>
            </p:spPr>
            <p:txBody>
              <a:bodyPr wrap="none" lIns="18000" rIns="18000"/>
              <a:lstStyle/>
              <a:p>
                <a:pPr algn="ctr"/>
                <a:r>
                  <a:rPr lang="zh-CN" altLang="en-US" sz="2000"/>
                  <a:t>雄性</a:t>
                </a:r>
              </a:p>
              <a:p>
                <a:pPr algn="ctr"/>
                <a:endParaRPr lang="en-US" altLang="zh-CN" sz="2000"/>
              </a:p>
            </p:txBody>
          </p:sp>
          <p:sp>
            <p:nvSpPr>
              <p:cNvPr id="10258" name="Rectangle 34"/>
              <p:cNvSpPr>
                <a:spLocks noChangeArrowheads="1"/>
              </p:cNvSpPr>
              <p:nvPr/>
            </p:nvSpPr>
            <p:spPr bwMode="auto">
              <a:xfrm>
                <a:off x="772" y="3337"/>
                <a:ext cx="535" cy="249"/>
              </a:xfrm>
              <a:prstGeom prst="rect">
                <a:avLst/>
              </a:prstGeom>
              <a:noFill/>
              <a:ln w="7">
                <a:solidFill>
                  <a:srgbClr val="A0A0A0"/>
                </a:solidFill>
                <a:miter lim="800000"/>
                <a:headEnd/>
                <a:tailEnd/>
              </a:ln>
            </p:spPr>
            <p:txBody>
              <a:bodyPr/>
              <a:lstStyle/>
              <a:p>
                <a:endParaRPr lang="zh-CN" altLang="en-US"/>
              </a:p>
            </p:txBody>
          </p:sp>
          <p:sp>
            <p:nvSpPr>
              <p:cNvPr id="10259" name="Rectangle 10"/>
              <p:cNvSpPr>
                <a:spLocks noChangeArrowheads="1"/>
              </p:cNvSpPr>
              <p:nvPr/>
            </p:nvSpPr>
            <p:spPr bwMode="auto">
              <a:xfrm>
                <a:off x="1363" y="3337"/>
                <a:ext cx="1131" cy="249"/>
              </a:xfrm>
              <a:prstGeom prst="rect">
                <a:avLst/>
              </a:prstGeom>
              <a:noFill/>
              <a:ln w="9525">
                <a:noFill/>
                <a:miter lim="800000"/>
                <a:headEnd/>
                <a:tailEnd/>
              </a:ln>
            </p:spPr>
            <p:txBody>
              <a:bodyPr/>
              <a:lstStyle/>
              <a:p>
                <a:pPr algn="ctr"/>
                <a:r>
                  <a:rPr lang="en-US" altLang="zh-CN" sz="2000"/>
                  <a:t>86</a:t>
                </a:r>
                <a:r>
                  <a:rPr lang="zh-CN" altLang="en-US" sz="2000"/>
                  <a:t>（</a:t>
                </a:r>
                <a:r>
                  <a:rPr lang="en-US" altLang="zh-CN" sz="2000"/>
                  <a:t>O</a:t>
                </a:r>
                <a:r>
                  <a:rPr lang="en-US" altLang="zh-CN" sz="2000" baseline="-30000"/>
                  <a:t>1</a:t>
                </a:r>
                <a:r>
                  <a:rPr lang="zh-CN" altLang="en-US" sz="2000"/>
                  <a:t>）</a:t>
                </a:r>
              </a:p>
              <a:p>
                <a:pPr algn="ctr" eaLnBrk="0" hangingPunct="0"/>
                <a:endParaRPr lang="en-US" altLang="zh-CN" sz="2000"/>
              </a:p>
            </p:txBody>
          </p:sp>
          <p:sp>
            <p:nvSpPr>
              <p:cNvPr id="10260" name="Rectangle 36"/>
              <p:cNvSpPr>
                <a:spLocks noChangeArrowheads="1"/>
              </p:cNvSpPr>
              <p:nvPr/>
            </p:nvSpPr>
            <p:spPr bwMode="auto">
              <a:xfrm>
                <a:off x="1307" y="3337"/>
                <a:ext cx="1243" cy="249"/>
              </a:xfrm>
              <a:prstGeom prst="rect">
                <a:avLst/>
              </a:prstGeom>
              <a:noFill/>
              <a:ln w="7">
                <a:solidFill>
                  <a:srgbClr val="A0A0A0"/>
                </a:solidFill>
                <a:miter lim="800000"/>
                <a:headEnd/>
                <a:tailEnd/>
              </a:ln>
            </p:spPr>
            <p:txBody>
              <a:bodyPr/>
              <a:lstStyle/>
              <a:p>
                <a:endParaRPr lang="zh-CN" altLang="en-US"/>
              </a:p>
            </p:txBody>
          </p:sp>
          <p:sp>
            <p:nvSpPr>
              <p:cNvPr id="10261" name="Rectangle 11"/>
              <p:cNvSpPr>
                <a:spLocks noChangeArrowheads="1"/>
              </p:cNvSpPr>
              <p:nvPr/>
            </p:nvSpPr>
            <p:spPr bwMode="auto">
              <a:xfrm>
                <a:off x="2606" y="3337"/>
                <a:ext cx="914" cy="249"/>
              </a:xfrm>
              <a:prstGeom prst="rect">
                <a:avLst/>
              </a:prstGeom>
              <a:noFill/>
              <a:ln w="9525">
                <a:noFill/>
                <a:miter lim="800000"/>
                <a:headEnd/>
                <a:tailEnd/>
              </a:ln>
            </p:spPr>
            <p:txBody>
              <a:bodyPr/>
              <a:lstStyle/>
              <a:p>
                <a:pPr algn="ctr"/>
                <a:r>
                  <a:rPr lang="en-US" altLang="zh-CN" sz="2000"/>
                  <a:t>74</a:t>
                </a:r>
                <a:r>
                  <a:rPr lang="zh-CN" altLang="en-US" sz="2000"/>
                  <a:t>（</a:t>
                </a:r>
                <a:r>
                  <a:rPr lang="en-US" altLang="zh-CN" sz="2000"/>
                  <a:t>E</a:t>
                </a:r>
                <a:r>
                  <a:rPr lang="en-US" altLang="zh-CN" sz="2000" baseline="-30000"/>
                  <a:t>1</a:t>
                </a:r>
                <a:r>
                  <a:rPr lang="zh-CN" altLang="en-US" sz="2000"/>
                  <a:t>）</a:t>
                </a:r>
              </a:p>
              <a:p>
                <a:pPr algn="ctr" eaLnBrk="0" hangingPunct="0"/>
                <a:endParaRPr lang="en-US" altLang="zh-CN" sz="2000"/>
              </a:p>
            </p:txBody>
          </p:sp>
          <p:sp>
            <p:nvSpPr>
              <p:cNvPr id="10262" name="Rectangle 38"/>
              <p:cNvSpPr>
                <a:spLocks noChangeArrowheads="1"/>
              </p:cNvSpPr>
              <p:nvPr/>
            </p:nvSpPr>
            <p:spPr bwMode="auto">
              <a:xfrm>
                <a:off x="2550" y="3337"/>
                <a:ext cx="1026" cy="249"/>
              </a:xfrm>
              <a:prstGeom prst="rect">
                <a:avLst/>
              </a:prstGeom>
              <a:noFill/>
              <a:ln w="7">
                <a:solidFill>
                  <a:srgbClr val="A0A0A0"/>
                </a:solidFill>
                <a:miter lim="800000"/>
                <a:headEnd/>
                <a:tailEnd/>
              </a:ln>
            </p:spPr>
            <p:txBody>
              <a:bodyPr/>
              <a:lstStyle/>
              <a:p>
                <a:endParaRPr lang="zh-CN" altLang="en-US"/>
              </a:p>
            </p:txBody>
          </p:sp>
          <p:sp>
            <p:nvSpPr>
              <p:cNvPr id="10263" name="Rectangle 12"/>
              <p:cNvSpPr>
                <a:spLocks noChangeArrowheads="1"/>
              </p:cNvSpPr>
              <p:nvPr/>
            </p:nvSpPr>
            <p:spPr bwMode="auto">
              <a:xfrm>
                <a:off x="3632" y="3337"/>
                <a:ext cx="368" cy="249"/>
              </a:xfrm>
              <a:prstGeom prst="rect">
                <a:avLst/>
              </a:prstGeom>
              <a:noFill/>
              <a:ln w="9525">
                <a:noFill/>
                <a:miter lim="800000"/>
                <a:headEnd/>
                <a:tailEnd/>
              </a:ln>
            </p:spPr>
            <p:txBody>
              <a:bodyPr/>
              <a:lstStyle/>
              <a:p>
                <a:pPr algn="ctr"/>
                <a:r>
                  <a:rPr lang="en-US" altLang="zh-CN" sz="2000"/>
                  <a:t>12</a:t>
                </a:r>
              </a:p>
              <a:p>
                <a:pPr algn="ctr" eaLnBrk="0" hangingPunct="0"/>
                <a:endParaRPr lang="en-US" altLang="zh-CN" sz="2000"/>
              </a:p>
            </p:txBody>
          </p:sp>
          <p:sp>
            <p:nvSpPr>
              <p:cNvPr id="10264" name="Rectangle 40"/>
              <p:cNvSpPr>
                <a:spLocks noChangeArrowheads="1"/>
              </p:cNvSpPr>
              <p:nvPr/>
            </p:nvSpPr>
            <p:spPr bwMode="auto">
              <a:xfrm>
                <a:off x="3576" y="3337"/>
                <a:ext cx="480" cy="249"/>
              </a:xfrm>
              <a:prstGeom prst="rect">
                <a:avLst/>
              </a:prstGeom>
              <a:noFill/>
              <a:ln w="7">
                <a:solidFill>
                  <a:srgbClr val="A0A0A0"/>
                </a:solidFill>
                <a:miter lim="800000"/>
                <a:headEnd/>
                <a:tailEnd/>
              </a:ln>
            </p:spPr>
            <p:txBody>
              <a:bodyPr/>
              <a:lstStyle/>
              <a:p>
                <a:endParaRPr lang="zh-CN" altLang="en-US"/>
              </a:p>
            </p:txBody>
          </p:sp>
          <p:sp>
            <p:nvSpPr>
              <p:cNvPr id="10265" name="Rectangle 13"/>
              <p:cNvSpPr>
                <a:spLocks noChangeArrowheads="1"/>
              </p:cNvSpPr>
              <p:nvPr/>
            </p:nvSpPr>
            <p:spPr bwMode="auto">
              <a:xfrm>
                <a:off x="4112" y="3337"/>
                <a:ext cx="724" cy="249"/>
              </a:xfrm>
              <a:prstGeom prst="rect">
                <a:avLst/>
              </a:prstGeom>
              <a:noFill/>
              <a:ln w="9525">
                <a:noFill/>
                <a:miter lim="800000"/>
                <a:headEnd/>
                <a:tailEnd/>
              </a:ln>
            </p:spPr>
            <p:txBody>
              <a:bodyPr/>
              <a:lstStyle/>
              <a:p>
                <a:pPr algn="ctr"/>
                <a:r>
                  <a:rPr lang="en-US" altLang="zh-CN" sz="2000"/>
                  <a:t>1.9459</a:t>
                </a:r>
              </a:p>
              <a:p>
                <a:pPr algn="ctr" eaLnBrk="0" hangingPunct="0"/>
                <a:endParaRPr lang="en-US" altLang="zh-CN" sz="2000"/>
              </a:p>
            </p:txBody>
          </p:sp>
          <p:sp>
            <p:nvSpPr>
              <p:cNvPr id="10266" name="Rectangle 42"/>
              <p:cNvSpPr>
                <a:spLocks noChangeArrowheads="1"/>
              </p:cNvSpPr>
              <p:nvPr/>
            </p:nvSpPr>
            <p:spPr bwMode="auto">
              <a:xfrm>
                <a:off x="4056" y="3337"/>
                <a:ext cx="836" cy="249"/>
              </a:xfrm>
              <a:prstGeom prst="rect">
                <a:avLst/>
              </a:prstGeom>
              <a:noFill/>
              <a:ln w="7">
                <a:solidFill>
                  <a:srgbClr val="A0A0A0"/>
                </a:solidFill>
                <a:miter lim="800000"/>
                <a:headEnd/>
                <a:tailEnd/>
              </a:ln>
            </p:spPr>
            <p:txBody>
              <a:bodyPr/>
              <a:lstStyle/>
              <a:p>
                <a:endParaRPr lang="zh-CN" altLang="en-US"/>
              </a:p>
            </p:txBody>
          </p:sp>
          <p:sp>
            <p:nvSpPr>
              <p:cNvPr id="10267" name="Rectangle 14"/>
              <p:cNvSpPr>
                <a:spLocks noChangeArrowheads="1"/>
              </p:cNvSpPr>
              <p:nvPr/>
            </p:nvSpPr>
            <p:spPr bwMode="auto">
              <a:xfrm>
                <a:off x="828" y="3586"/>
                <a:ext cx="423" cy="249"/>
              </a:xfrm>
              <a:prstGeom prst="rect">
                <a:avLst/>
              </a:prstGeom>
              <a:noFill/>
              <a:ln w="9525">
                <a:noFill/>
                <a:miter lim="800000"/>
                <a:headEnd/>
                <a:tailEnd/>
              </a:ln>
            </p:spPr>
            <p:txBody>
              <a:bodyPr wrap="none" lIns="18000" rIns="18000"/>
              <a:lstStyle/>
              <a:p>
                <a:pPr algn="ctr"/>
                <a:r>
                  <a:rPr lang="zh-CN" altLang="en-US" sz="2000"/>
                  <a:t>雌性</a:t>
                </a:r>
              </a:p>
              <a:p>
                <a:pPr algn="ctr"/>
                <a:endParaRPr lang="en-US" altLang="zh-CN" sz="2000"/>
              </a:p>
            </p:txBody>
          </p:sp>
          <p:sp>
            <p:nvSpPr>
              <p:cNvPr id="10268" name="Rectangle 44"/>
              <p:cNvSpPr>
                <a:spLocks noChangeArrowheads="1"/>
              </p:cNvSpPr>
              <p:nvPr/>
            </p:nvSpPr>
            <p:spPr bwMode="auto">
              <a:xfrm>
                <a:off x="772" y="3586"/>
                <a:ext cx="535" cy="249"/>
              </a:xfrm>
              <a:prstGeom prst="rect">
                <a:avLst/>
              </a:prstGeom>
              <a:noFill/>
              <a:ln w="7">
                <a:solidFill>
                  <a:srgbClr val="A0A0A0"/>
                </a:solidFill>
                <a:miter lim="800000"/>
                <a:headEnd/>
                <a:tailEnd/>
              </a:ln>
            </p:spPr>
            <p:txBody>
              <a:bodyPr/>
              <a:lstStyle/>
              <a:p>
                <a:endParaRPr lang="zh-CN" altLang="en-US"/>
              </a:p>
            </p:txBody>
          </p:sp>
          <p:sp>
            <p:nvSpPr>
              <p:cNvPr id="10269" name="Rectangle 15"/>
              <p:cNvSpPr>
                <a:spLocks noChangeArrowheads="1"/>
              </p:cNvSpPr>
              <p:nvPr/>
            </p:nvSpPr>
            <p:spPr bwMode="auto">
              <a:xfrm>
                <a:off x="1363" y="3586"/>
                <a:ext cx="1131" cy="249"/>
              </a:xfrm>
              <a:prstGeom prst="rect">
                <a:avLst/>
              </a:prstGeom>
              <a:noFill/>
              <a:ln w="9525">
                <a:noFill/>
                <a:miter lim="800000"/>
                <a:headEnd/>
                <a:tailEnd/>
              </a:ln>
            </p:spPr>
            <p:txBody>
              <a:bodyPr/>
              <a:lstStyle/>
              <a:p>
                <a:pPr algn="ctr"/>
                <a:r>
                  <a:rPr lang="en-US" altLang="zh-CN" sz="2000"/>
                  <a:t>62</a:t>
                </a:r>
                <a:r>
                  <a:rPr lang="zh-CN" altLang="en-US" sz="2000"/>
                  <a:t>（</a:t>
                </a:r>
                <a:r>
                  <a:rPr lang="en-US" altLang="zh-CN" sz="2000"/>
                  <a:t>O</a:t>
                </a:r>
                <a:r>
                  <a:rPr lang="en-US" altLang="zh-CN" sz="2000" baseline="-30000"/>
                  <a:t>2</a:t>
                </a:r>
                <a:r>
                  <a:rPr lang="zh-CN" altLang="en-US" sz="2000"/>
                  <a:t>）</a:t>
                </a:r>
              </a:p>
              <a:p>
                <a:pPr algn="ctr" eaLnBrk="0" hangingPunct="0"/>
                <a:endParaRPr lang="en-US" altLang="zh-CN" sz="2000"/>
              </a:p>
            </p:txBody>
          </p:sp>
          <p:sp>
            <p:nvSpPr>
              <p:cNvPr id="10270" name="Rectangle 46"/>
              <p:cNvSpPr>
                <a:spLocks noChangeArrowheads="1"/>
              </p:cNvSpPr>
              <p:nvPr/>
            </p:nvSpPr>
            <p:spPr bwMode="auto">
              <a:xfrm>
                <a:off x="1307" y="3586"/>
                <a:ext cx="1243" cy="249"/>
              </a:xfrm>
              <a:prstGeom prst="rect">
                <a:avLst/>
              </a:prstGeom>
              <a:noFill/>
              <a:ln w="7">
                <a:solidFill>
                  <a:srgbClr val="A0A0A0"/>
                </a:solidFill>
                <a:miter lim="800000"/>
                <a:headEnd/>
                <a:tailEnd/>
              </a:ln>
            </p:spPr>
            <p:txBody>
              <a:bodyPr/>
              <a:lstStyle/>
              <a:p>
                <a:endParaRPr lang="zh-CN" altLang="en-US"/>
              </a:p>
            </p:txBody>
          </p:sp>
          <p:sp>
            <p:nvSpPr>
              <p:cNvPr id="10271" name="Rectangle 16"/>
              <p:cNvSpPr>
                <a:spLocks noChangeArrowheads="1"/>
              </p:cNvSpPr>
              <p:nvPr/>
            </p:nvSpPr>
            <p:spPr bwMode="auto">
              <a:xfrm>
                <a:off x="2606" y="3586"/>
                <a:ext cx="914" cy="249"/>
              </a:xfrm>
              <a:prstGeom prst="rect">
                <a:avLst/>
              </a:prstGeom>
              <a:noFill/>
              <a:ln w="9525">
                <a:noFill/>
                <a:miter lim="800000"/>
                <a:headEnd/>
                <a:tailEnd/>
              </a:ln>
            </p:spPr>
            <p:txBody>
              <a:bodyPr/>
              <a:lstStyle/>
              <a:p>
                <a:pPr algn="ctr"/>
                <a:r>
                  <a:rPr lang="en-US" altLang="zh-CN" sz="2000"/>
                  <a:t>74</a:t>
                </a:r>
                <a:r>
                  <a:rPr lang="zh-CN" altLang="en-US" sz="2000"/>
                  <a:t>（</a:t>
                </a:r>
                <a:r>
                  <a:rPr lang="en-US" altLang="zh-CN" sz="2000"/>
                  <a:t>E</a:t>
                </a:r>
                <a:r>
                  <a:rPr lang="en-US" altLang="zh-CN" sz="2000" baseline="-30000"/>
                  <a:t>2</a:t>
                </a:r>
                <a:r>
                  <a:rPr lang="zh-CN" altLang="en-US" sz="2000"/>
                  <a:t>）</a:t>
                </a:r>
              </a:p>
              <a:p>
                <a:pPr algn="ctr" eaLnBrk="0" hangingPunct="0"/>
                <a:endParaRPr lang="en-US" altLang="zh-CN" sz="2000"/>
              </a:p>
            </p:txBody>
          </p:sp>
          <p:sp>
            <p:nvSpPr>
              <p:cNvPr id="10272" name="Rectangle 48"/>
              <p:cNvSpPr>
                <a:spLocks noChangeArrowheads="1"/>
              </p:cNvSpPr>
              <p:nvPr/>
            </p:nvSpPr>
            <p:spPr bwMode="auto">
              <a:xfrm>
                <a:off x="2550" y="3586"/>
                <a:ext cx="1026" cy="249"/>
              </a:xfrm>
              <a:prstGeom prst="rect">
                <a:avLst/>
              </a:prstGeom>
              <a:noFill/>
              <a:ln w="7">
                <a:solidFill>
                  <a:srgbClr val="A0A0A0"/>
                </a:solidFill>
                <a:miter lim="800000"/>
                <a:headEnd/>
                <a:tailEnd/>
              </a:ln>
            </p:spPr>
            <p:txBody>
              <a:bodyPr/>
              <a:lstStyle/>
              <a:p>
                <a:endParaRPr lang="zh-CN" altLang="en-US"/>
              </a:p>
            </p:txBody>
          </p:sp>
          <p:sp>
            <p:nvSpPr>
              <p:cNvPr id="10273" name="Rectangle 17"/>
              <p:cNvSpPr>
                <a:spLocks noChangeArrowheads="1"/>
              </p:cNvSpPr>
              <p:nvPr/>
            </p:nvSpPr>
            <p:spPr bwMode="auto">
              <a:xfrm>
                <a:off x="3632" y="3586"/>
                <a:ext cx="368" cy="249"/>
              </a:xfrm>
              <a:prstGeom prst="rect">
                <a:avLst/>
              </a:prstGeom>
              <a:noFill/>
              <a:ln w="9525">
                <a:noFill/>
                <a:miter lim="800000"/>
                <a:headEnd/>
                <a:tailEnd/>
              </a:ln>
            </p:spPr>
            <p:txBody>
              <a:bodyPr/>
              <a:lstStyle/>
              <a:p>
                <a:pPr algn="ctr"/>
                <a:r>
                  <a:rPr lang="en-US" altLang="zh-CN" sz="2000">
                    <a:latin typeface="宋体" charset="-122"/>
                  </a:rPr>
                  <a:t>-</a:t>
                </a:r>
                <a:r>
                  <a:rPr lang="en-US" altLang="zh-CN" sz="2000"/>
                  <a:t>12</a:t>
                </a:r>
              </a:p>
              <a:p>
                <a:pPr algn="ctr" eaLnBrk="0" hangingPunct="0"/>
                <a:endParaRPr lang="en-US" altLang="zh-CN" sz="2000"/>
              </a:p>
            </p:txBody>
          </p:sp>
          <p:sp>
            <p:nvSpPr>
              <p:cNvPr id="10274" name="Rectangle 50"/>
              <p:cNvSpPr>
                <a:spLocks noChangeArrowheads="1"/>
              </p:cNvSpPr>
              <p:nvPr/>
            </p:nvSpPr>
            <p:spPr bwMode="auto">
              <a:xfrm>
                <a:off x="3576" y="3586"/>
                <a:ext cx="480" cy="249"/>
              </a:xfrm>
              <a:prstGeom prst="rect">
                <a:avLst/>
              </a:prstGeom>
              <a:noFill/>
              <a:ln w="7">
                <a:solidFill>
                  <a:srgbClr val="A0A0A0"/>
                </a:solidFill>
                <a:miter lim="800000"/>
                <a:headEnd/>
                <a:tailEnd/>
              </a:ln>
            </p:spPr>
            <p:txBody>
              <a:bodyPr/>
              <a:lstStyle/>
              <a:p>
                <a:endParaRPr lang="zh-CN" altLang="en-US"/>
              </a:p>
            </p:txBody>
          </p:sp>
          <p:sp>
            <p:nvSpPr>
              <p:cNvPr id="10275" name="Rectangle 18"/>
              <p:cNvSpPr>
                <a:spLocks noChangeArrowheads="1"/>
              </p:cNvSpPr>
              <p:nvPr/>
            </p:nvSpPr>
            <p:spPr bwMode="auto">
              <a:xfrm>
                <a:off x="4112" y="3586"/>
                <a:ext cx="724" cy="249"/>
              </a:xfrm>
              <a:prstGeom prst="rect">
                <a:avLst/>
              </a:prstGeom>
              <a:noFill/>
              <a:ln w="9525">
                <a:noFill/>
                <a:miter lim="800000"/>
                <a:headEnd/>
                <a:tailEnd/>
              </a:ln>
            </p:spPr>
            <p:txBody>
              <a:bodyPr/>
              <a:lstStyle/>
              <a:p>
                <a:pPr algn="ctr"/>
                <a:r>
                  <a:rPr lang="en-US" altLang="zh-CN" sz="2000"/>
                  <a:t>1.9459</a:t>
                </a:r>
              </a:p>
              <a:p>
                <a:pPr algn="ctr" eaLnBrk="0" hangingPunct="0"/>
                <a:endParaRPr lang="en-US" altLang="zh-CN" sz="2000"/>
              </a:p>
            </p:txBody>
          </p:sp>
          <p:sp>
            <p:nvSpPr>
              <p:cNvPr id="10276" name="Rectangle 52"/>
              <p:cNvSpPr>
                <a:spLocks noChangeArrowheads="1"/>
              </p:cNvSpPr>
              <p:nvPr/>
            </p:nvSpPr>
            <p:spPr bwMode="auto">
              <a:xfrm>
                <a:off x="4056" y="3586"/>
                <a:ext cx="836" cy="249"/>
              </a:xfrm>
              <a:prstGeom prst="rect">
                <a:avLst/>
              </a:prstGeom>
              <a:noFill/>
              <a:ln w="7">
                <a:solidFill>
                  <a:srgbClr val="A0A0A0"/>
                </a:solidFill>
                <a:miter lim="800000"/>
                <a:headEnd/>
                <a:tailEnd/>
              </a:ln>
            </p:spPr>
            <p:txBody>
              <a:bodyPr/>
              <a:lstStyle/>
              <a:p>
                <a:endParaRPr lang="zh-CN" altLang="en-US"/>
              </a:p>
            </p:txBody>
          </p:sp>
          <p:sp>
            <p:nvSpPr>
              <p:cNvPr id="10277" name="Rectangle 19"/>
              <p:cNvSpPr>
                <a:spLocks noChangeArrowheads="1"/>
              </p:cNvSpPr>
              <p:nvPr/>
            </p:nvSpPr>
            <p:spPr bwMode="auto">
              <a:xfrm>
                <a:off x="828" y="3835"/>
                <a:ext cx="423" cy="249"/>
              </a:xfrm>
              <a:prstGeom prst="rect">
                <a:avLst/>
              </a:prstGeom>
              <a:noFill/>
              <a:ln w="9525">
                <a:noFill/>
                <a:miter lim="800000"/>
                <a:headEnd/>
                <a:tailEnd/>
              </a:ln>
            </p:spPr>
            <p:txBody>
              <a:bodyPr wrap="none" lIns="18000" rIns="18000"/>
              <a:lstStyle/>
              <a:p>
                <a:pPr algn="ctr"/>
                <a:r>
                  <a:rPr lang="zh-CN" altLang="en-US" sz="2000"/>
                  <a:t>总和</a:t>
                </a:r>
              </a:p>
              <a:p>
                <a:pPr algn="ctr"/>
                <a:endParaRPr lang="en-US" altLang="zh-CN" sz="2000"/>
              </a:p>
            </p:txBody>
          </p:sp>
          <p:sp>
            <p:nvSpPr>
              <p:cNvPr id="10278" name="Rectangle 54"/>
              <p:cNvSpPr>
                <a:spLocks noChangeArrowheads="1"/>
              </p:cNvSpPr>
              <p:nvPr/>
            </p:nvSpPr>
            <p:spPr bwMode="auto">
              <a:xfrm>
                <a:off x="772" y="3835"/>
                <a:ext cx="535" cy="249"/>
              </a:xfrm>
              <a:prstGeom prst="rect">
                <a:avLst/>
              </a:prstGeom>
              <a:noFill/>
              <a:ln w="7">
                <a:solidFill>
                  <a:srgbClr val="A0A0A0"/>
                </a:solidFill>
                <a:miter lim="800000"/>
                <a:headEnd/>
                <a:tailEnd/>
              </a:ln>
            </p:spPr>
            <p:txBody>
              <a:bodyPr/>
              <a:lstStyle/>
              <a:p>
                <a:endParaRPr lang="zh-CN" altLang="en-US"/>
              </a:p>
            </p:txBody>
          </p:sp>
          <p:sp>
            <p:nvSpPr>
              <p:cNvPr id="10279" name="Rectangle 20"/>
              <p:cNvSpPr>
                <a:spLocks noChangeArrowheads="1"/>
              </p:cNvSpPr>
              <p:nvPr/>
            </p:nvSpPr>
            <p:spPr bwMode="auto">
              <a:xfrm>
                <a:off x="1363" y="3835"/>
                <a:ext cx="1131" cy="249"/>
              </a:xfrm>
              <a:prstGeom prst="rect">
                <a:avLst/>
              </a:prstGeom>
              <a:noFill/>
              <a:ln w="9525">
                <a:noFill/>
                <a:miter lim="800000"/>
                <a:headEnd/>
                <a:tailEnd/>
              </a:ln>
            </p:spPr>
            <p:txBody>
              <a:bodyPr/>
              <a:lstStyle/>
              <a:p>
                <a:pPr algn="ctr"/>
                <a:r>
                  <a:rPr lang="en-US" altLang="zh-CN" sz="2000"/>
                  <a:t>148</a:t>
                </a:r>
              </a:p>
              <a:p>
                <a:pPr algn="ctr" eaLnBrk="0" hangingPunct="0"/>
                <a:endParaRPr lang="en-US" altLang="zh-CN" sz="2000"/>
              </a:p>
            </p:txBody>
          </p:sp>
          <p:sp>
            <p:nvSpPr>
              <p:cNvPr id="10280" name="Rectangle 56"/>
              <p:cNvSpPr>
                <a:spLocks noChangeArrowheads="1"/>
              </p:cNvSpPr>
              <p:nvPr/>
            </p:nvSpPr>
            <p:spPr bwMode="auto">
              <a:xfrm>
                <a:off x="1307" y="3835"/>
                <a:ext cx="1243" cy="249"/>
              </a:xfrm>
              <a:prstGeom prst="rect">
                <a:avLst/>
              </a:prstGeom>
              <a:noFill/>
              <a:ln w="7">
                <a:solidFill>
                  <a:srgbClr val="A0A0A0"/>
                </a:solidFill>
                <a:miter lim="800000"/>
                <a:headEnd/>
                <a:tailEnd/>
              </a:ln>
            </p:spPr>
            <p:txBody>
              <a:bodyPr/>
              <a:lstStyle/>
              <a:p>
                <a:endParaRPr lang="zh-CN" altLang="en-US"/>
              </a:p>
            </p:txBody>
          </p:sp>
          <p:sp>
            <p:nvSpPr>
              <p:cNvPr id="10281" name="Rectangle 21"/>
              <p:cNvSpPr>
                <a:spLocks noChangeArrowheads="1"/>
              </p:cNvSpPr>
              <p:nvPr/>
            </p:nvSpPr>
            <p:spPr bwMode="auto">
              <a:xfrm>
                <a:off x="2606" y="3835"/>
                <a:ext cx="914" cy="249"/>
              </a:xfrm>
              <a:prstGeom prst="rect">
                <a:avLst/>
              </a:prstGeom>
              <a:noFill/>
              <a:ln w="9525">
                <a:noFill/>
                <a:miter lim="800000"/>
                <a:headEnd/>
                <a:tailEnd/>
              </a:ln>
            </p:spPr>
            <p:txBody>
              <a:bodyPr/>
              <a:lstStyle/>
              <a:p>
                <a:pPr algn="ctr"/>
                <a:r>
                  <a:rPr lang="en-US" altLang="zh-CN" sz="2000"/>
                  <a:t>148</a:t>
                </a:r>
              </a:p>
              <a:p>
                <a:pPr algn="ctr" eaLnBrk="0" hangingPunct="0"/>
                <a:endParaRPr lang="en-US" altLang="zh-CN" sz="2000"/>
              </a:p>
            </p:txBody>
          </p:sp>
          <p:sp>
            <p:nvSpPr>
              <p:cNvPr id="10282" name="Rectangle 58"/>
              <p:cNvSpPr>
                <a:spLocks noChangeArrowheads="1"/>
              </p:cNvSpPr>
              <p:nvPr/>
            </p:nvSpPr>
            <p:spPr bwMode="auto">
              <a:xfrm>
                <a:off x="2550" y="3835"/>
                <a:ext cx="1026" cy="249"/>
              </a:xfrm>
              <a:prstGeom prst="rect">
                <a:avLst/>
              </a:prstGeom>
              <a:noFill/>
              <a:ln w="7">
                <a:solidFill>
                  <a:srgbClr val="A0A0A0"/>
                </a:solidFill>
                <a:miter lim="800000"/>
                <a:headEnd/>
                <a:tailEnd/>
              </a:ln>
            </p:spPr>
            <p:txBody>
              <a:bodyPr/>
              <a:lstStyle/>
              <a:p>
                <a:endParaRPr lang="zh-CN" altLang="en-US"/>
              </a:p>
            </p:txBody>
          </p:sp>
          <p:sp>
            <p:nvSpPr>
              <p:cNvPr id="10283" name="Rectangle 22"/>
              <p:cNvSpPr>
                <a:spLocks noChangeArrowheads="1"/>
              </p:cNvSpPr>
              <p:nvPr/>
            </p:nvSpPr>
            <p:spPr bwMode="auto">
              <a:xfrm>
                <a:off x="3632" y="3835"/>
                <a:ext cx="368" cy="249"/>
              </a:xfrm>
              <a:prstGeom prst="rect">
                <a:avLst/>
              </a:prstGeom>
              <a:noFill/>
              <a:ln w="9525">
                <a:noFill/>
                <a:miter lim="800000"/>
                <a:headEnd/>
                <a:tailEnd/>
              </a:ln>
            </p:spPr>
            <p:txBody>
              <a:bodyPr/>
              <a:lstStyle/>
              <a:p>
                <a:pPr algn="ctr"/>
                <a:r>
                  <a:rPr lang="en-US" altLang="zh-CN" sz="2000"/>
                  <a:t>0</a:t>
                </a:r>
              </a:p>
              <a:p>
                <a:pPr algn="ctr" eaLnBrk="0" hangingPunct="0"/>
                <a:endParaRPr lang="en-US" altLang="zh-CN" sz="2000"/>
              </a:p>
            </p:txBody>
          </p:sp>
          <p:sp>
            <p:nvSpPr>
              <p:cNvPr id="10284" name="Rectangle 60"/>
              <p:cNvSpPr>
                <a:spLocks noChangeArrowheads="1"/>
              </p:cNvSpPr>
              <p:nvPr/>
            </p:nvSpPr>
            <p:spPr bwMode="auto">
              <a:xfrm>
                <a:off x="3576" y="3835"/>
                <a:ext cx="480" cy="249"/>
              </a:xfrm>
              <a:prstGeom prst="rect">
                <a:avLst/>
              </a:prstGeom>
              <a:noFill/>
              <a:ln w="7">
                <a:solidFill>
                  <a:srgbClr val="A0A0A0"/>
                </a:solidFill>
                <a:miter lim="800000"/>
                <a:headEnd/>
                <a:tailEnd/>
              </a:ln>
            </p:spPr>
            <p:txBody>
              <a:bodyPr/>
              <a:lstStyle/>
              <a:p>
                <a:endParaRPr lang="zh-CN" altLang="en-US"/>
              </a:p>
            </p:txBody>
          </p:sp>
          <p:sp>
            <p:nvSpPr>
              <p:cNvPr id="10285" name="Rectangle 23"/>
              <p:cNvSpPr>
                <a:spLocks noChangeArrowheads="1"/>
              </p:cNvSpPr>
              <p:nvPr/>
            </p:nvSpPr>
            <p:spPr bwMode="auto">
              <a:xfrm>
                <a:off x="4112" y="3835"/>
                <a:ext cx="724" cy="249"/>
              </a:xfrm>
              <a:prstGeom prst="rect">
                <a:avLst/>
              </a:prstGeom>
              <a:noFill/>
              <a:ln w="9525">
                <a:noFill/>
                <a:miter lim="800000"/>
                <a:headEnd/>
                <a:tailEnd/>
              </a:ln>
            </p:spPr>
            <p:txBody>
              <a:bodyPr/>
              <a:lstStyle/>
              <a:p>
                <a:pPr algn="ctr"/>
                <a:r>
                  <a:rPr lang="en-US" altLang="zh-CN" sz="2000"/>
                  <a:t>3.8918</a:t>
                </a:r>
              </a:p>
              <a:p>
                <a:pPr algn="ctr" eaLnBrk="0" hangingPunct="0"/>
                <a:endParaRPr lang="en-US" altLang="zh-CN" sz="2000"/>
              </a:p>
            </p:txBody>
          </p:sp>
          <p:sp>
            <p:nvSpPr>
              <p:cNvPr id="10286" name="Rectangle 62"/>
              <p:cNvSpPr>
                <a:spLocks noChangeArrowheads="1"/>
              </p:cNvSpPr>
              <p:nvPr/>
            </p:nvSpPr>
            <p:spPr bwMode="auto">
              <a:xfrm>
                <a:off x="4056" y="3835"/>
                <a:ext cx="836" cy="249"/>
              </a:xfrm>
              <a:prstGeom prst="rect">
                <a:avLst/>
              </a:prstGeom>
              <a:noFill/>
              <a:ln w="7">
                <a:solidFill>
                  <a:srgbClr val="A0A0A0"/>
                </a:solidFill>
                <a:miter lim="800000"/>
                <a:headEnd/>
                <a:tailEnd/>
              </a:ln>
            </p:spPr>
            <p:txBody>
              <a:bodyPr/>
              <a:lstStyle/>
              <a:p>
                <a:endParaRPr lang="zh-CN" altLang="en-US"/>
              </a:p>
            </p:txBody>
          </p:sp>
          <p:sp>
            <p:nvSpPr>
              <p:cNvPr id="10287" name="Rectangle 65"/>
              <p:cNvSpPr>
                <a:spLocks noChangeArrowheads="1"/>
              </p:cNvSpPr>
              <p:nvPr/>
            </p:nvSpPr>
            <p:spPr bwMode="auto">
              <a:xfrm>
                <a:off x="768" y="3024"/>
                <a:ext cx="4128" cy="1062"/>
              </a:xfrm>
              <a:prstGeom prst="rect">
                <a:avLst/>
              </a:prstGeom>
              <a:noFill/>
              <a:ln w="11112">
                <a:solidFill>
                  <a:srgbClr val="A0A0A0"/>
                </a:solidFill>
                <a:miter lim="800000"/>
                <a:headEnd/>
                <a:tailEnd/>
              </a:ln>
            </p:spPr>
            <p:txBody>
              <a:bodyPr/>
              <a:lstStyle/>
              <a:p>
                <a:endParaRPr lang="zh-CN" altLang="en-US"/>
              </a:p>
            </p:txBody>
          </p:sp>
        </p:grpSp>
        <p:sp>
          <p:nvSpPr>
            <p:cNvPr id="10246" name="Text Box 68"/>
            <p:cNvSpPr txBox="1">
              <a:spLocks noChangeArrowheads="1"/>
            </p:cNvSpPr>
            <p:nvPr/>
          </p:nvSpPr>
          <p:spPr bwMode="auto">
            <a:xfrm>
              <a:off x="288" y="2256"/>
              <a:ext cx="5136" cy="634"/>
            </a:xfrm>
            <a:prstGeom prst="rect">
              <a:avLst/>
            </a:prstGeom>
            <a:noFill/>
            <a:ln w="9525">
              <a:noFill/>
              <a:miter lim="800000"/>
              <a:headEnd/>
              <a:tailEnd/>
            </a:ln>
          </p:spPr>
          <p:txBody>
            <a:bodyPr>
              <a:spAutoFit/>
            </a:bodyPr>
            <a:lstStyle/>
            <a:p>
              <a:pPr>
                <a:spcBef>
                  <a:spcPct val="20000"/>
                </a:spcBef>
              </a:pPr>
              <a:r>
                <a:rPr lang="zh-CN" altLang="en-US" sz="2000"/>
                <a:t>捕获的</a:t>
              </a:r>
              <a:r>
                <a:rPr lang="en-US" altLang="zh-CN" sz="2000"/>
                <a:t>1</a:t>
              </a:r>
              <a:r>
                <a:rPr lang="zh-CN" altLang="en-US" sz="2000"/>
                <a:t>龄以上的四川岷江上游齐口裂腹鱼</a:t>
              </a:r>
              <a:r>
                <a:rPr lang="en-US" altLang="zh-CN" sz="2000"/>
                <a:t>148</a:t>
              </a:r>
              <a:r>
                <a:rPr lang="zh-CN" altLang="en-US" sz="2000"/>
                <a:t>尾，经检查有雄鱼</a:t>
              </a:r>
              <a:r>
                <a:rPr lang="en-US" altLang="zh-CN" sz="2000"/>
                <a:t>86</a:t>
              </a:r>
              <a:r>
                <a:rPr lang="zh-CN" altLang="en-US" sz="2000"/>
                <a:t>尾，雌鱼</a:t>
              </a:r>
              <a:r>
                <a:rPr lang="en-US" altLang="zh-CN" sz="2000"/>
                <a:t>62</a:t>
              </a:r>
              <a:r>
                <a:rPr lang="zh-CN" altLang="en-US" sz="2000"/>
                <a:t>尾。按</a:t>
              </a:r>
              <a:r>
                <a:rPr lang="en-US" altLang="zh-CN" sz="2000"/>
                <a:t>1:1</a:t>
              </a:r>
              <a:r>
                <a:rPr lang="zh-CN" altLang="en-US" sz="2000"/>
                <a:t>的性别比例，</a:t>
              </a:r>
              <a:r>
                <a:rPr lang="en-US" altLang="zh-CN" sz="2000"/>
                <a:t>148</a:t>
              </a:r>
              <a:r>
                <a:rPr lang="zh-CN" altLang="en-US" sz="2000"/>
                <a:t>尾齐口裂腹鱼中雄性、雌性的理论次数各为</a:t>
              </a:r>
              <a:r>
                <a:rPr lang="en-US" altLang="zh-CN" sz="2000"/>
                <a:t>74</a:t>
              </a:r>
              <a:r>
                <a:rPr lang="zh-CN" altLang="en-US" sz="2000"/>
                <a:t>尾。以</a:t>
              </a:r>
              <a:r>
                <a:rPr lang="en-US" altLang="zh-CN" sz="2000"/>
                <a:t>O</a:t>
              </a:r>
              <a:r>
                <a:rPr lang="zh-CN" altLang="en-US" sz="2000"/>
                <a:t>表示实际观察次数，以</a:t>
              </a:r>
              <a:r>
                <a:rPr lang="en-US" altLang="zh-CN" sz="2000"/>
                <a:t>E</a:t>
              </a:r>
              <a:r>
                <a:rPr lang="zh-CN" altLang="en-US" sz="2000"/>
                <a:t>表示理论次数。</a:t>
              </a:r>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2590800" y="0"/>
          <a:ext cx="3260725" cy="1168400"/>
        </p:xfrm>
        <a:graphic>
          <a:graphicData uri="http://schemas.openxmlformats.org/presentationml/2006/ole">
            <p:oleObj spid="_x0000_s1026" name="Equation" r:id="rId4" imgW="1917360" imgH="685800" progId="">
              <p:embed/>
            </p:oleObj>
          </a:graphicData>
        </a:graphic>
      </p:graphicFrame>
      <p:sp>
        <p:nvSpPr>
          <p:cNvPr id="3075" name="Text Box 3"/>
          <p:cNvSpPr txBox="1">
            <a:spLocks noChangeArrowheads="1"/>
          </p:cNvSpPr>
          <p:nvPr/>
        </p:nvSpPr>
        <p:spPr bwMode="auto">
          <a:xfrm>
            <a:off x="533400" y="1143000"/>
            <a:ext cx="8153400" cy="1382713"/>
          </a:xfrm>
          <a:prstGeom prst="rect">
            <a:avLst/>
          </a:prstGeom>
          <a:noFill/>
          <a:ln w="9525">
            <a:noFill/>
            <a:miter lim="800000"/>
            <a:headEnd/>
            <a:tailEnd/>
          </a:ln>
        </p:spPr>
        <p:txBody>
          <a:bodyPr>
            <a:spAutoFit/>
          </a:bodyPr>
          <a:lstStyle/>
          <a:p>
            <a:pPr algn="just">
              <a:lnSpc>
                <a:spcPct val="80000"/>
              </a:lnSpc>
              <a:spcBef>
                <a:spcPct val="50000"/>
              </a:spcBef>
            </a:pPr>
            <a:r>
              <a:rPr lang="en-US" altLang="zh-CN" sz="1800" b="1" i="1">
                <a:cs typeface="Times New Roman" pitchFamily="18" charset="0"/>
              </a:rPr>
              <a:t>χ</a:t>
            </a:r>
            <a:r>
              <a:rPr lang="en-US" altLang="zh-CN" sz="1800" b="1" baseline="30000">
                <a:cs typeface="Times New Roman" pitchFamily="18" charset="0"/>
              </a:rPr>
              <a:t>2</a:t>
            </a:r>
            <a:r>
              <a:rPr lang="zh-CN" altLang="en-US" sz="1800">
                <a:latin typeface="宋体" charset="-122"/>
              </a:rPr>
              <a:t>是度量实际观察次数与理论次数偏离程度的一个统计量。</a:t>
            </a:r>
          </a:p>
          <a:p>
            <a:pPr algn="just">
              <a:lnSpc>
                <a:spcPct val="80000"/>
              </a:lnSpc>
              <a:spcBef>
                <a:spcPct val="50000"/>
              </a:spcBef>
            </a:pPr>
            <a:r>
              <a:rPr lang="zh-CN" altLang="en-US" sz="1800">
                <a:latin typeface="宋体" charset="-122"/>
              </a:rPr>
              <a:t> </a:t>
            </a:r>
            <a:r>
              <a:rPr lang="en-US" altLang="zh-CN" sz="1800" b="1" i="1">
                <a:cs typeface="Times New Roman" pitchFamily="18" charset="0"/>
              </a:rPr>
              <a:t>χ</a:t>
            </a:r>
            <a:r>
              <a:rPr lang="en-US" altLang="zh-CN" sz="1800" b="1" baseline="30000">
                <a:cs typeface="Times New Roman" pitchFamily="18" charset="0"/>
              </a:rPr>
              <a:t>2</a:t>
            </a:r>
            <a:r>
              <a:rPr lang="zh-CN" altLang="en-US" sz="1800">
                <a:latin typeface="宋体" charset="-122"/>
              </a:rPr>
              <a:t>越小，表明实际观察次数与理论次数越接近；</a:t>
            </a:r>
          </a:p>
          <a:p>
            <a:pPr algn="just">
              <a:lnSpc>
                <a:spcPct val="80000"/>
              </a:lnSpc>
              <a:spcBef>
                <a:spcPct val="50000"/>
              </a:spcBef>
            </a:pPr>
            <a:r>
              <a:rPr lang="zh-CN" altLang="en-US" sz="1800">
                <a:latin typeface="宋体" charset="-122"/>
              </a:rPr>
              <a:t> </a:t>
            </a:r>
            <a:r>
              <a:rPr lang="en-US" altLang="zh-CN" sz="1800" b="1" i="1">
                <a:cs typeface="Times New Roman" pitchFamily="18" charset="0"/>
              </a:rPr>
              <a:t>χ</a:t>
            </a:r>
            <a:r>
              <a:rPr lang="en-US" altLang="zh-CN" sz="1800" b="1" baseline="30000">
                <a:cs typeface="Times New Roman" pitchFamily="18" charset="0"/>
              </a:rPr>
              <a:t>2</a:t>
            </a:r>
            <a:r>
              <a:rPr lang="en-US" altLang="zh-CN" sz="1800">
                <a:latin typeface="宋体" charset="-122"/>
              </a:rPr>
              <a:t> =0</a:t>
            </a:r>
            <a:r>
              <a:rPr lang="zh-CN" altLang="en-US" sz="1800">
                <a:latin typeface="宋体" charset="-122"/>
              </a:rPr>
              <a:t>，表示两者完全吻合； </a:t>
            </a:r>
          </a:p>
          <a:p>
            <a:pPr algn="just">
              <a:lnSpc>
                <a:spcPct val="80000"/>
              </a:lnSpc>
              <a:spcBef>
                <a:spcPct val="50000"/>
              </a:spcBef>
            </a:pPr>
            <a:r>
              <a:rPr lang="en-US" altLang="zh-CN" sz="1800" b="1" i="1">
                <a:cs typeface="Times New Roman" pitchFamily="18" charset="0"/>
              </a:rPr>
              <a:t>χ</a:t>
            </a:r>
            <a:r>
              <a:rPr lang="en-US" altLang="zh-CN" sz="1800" b="1" baseline="30000">
                <a:cs typeface="Times New Roman" pitchFamily="18" charset="0"/>
              </a:rPr>
              <a:t>2</a:t>
            </a:r>
            <a:r>
              <a:rPr lang="zh-CN" altLang="en-US" sz="1800">
                <a:latin typeface="宋体" charset="-122"/>
              </a:rPr>
              <a:t>越大，表示两者相差越大。</a:t>
            </a:r>
            <a:endParaRPr lang="zh-CN" altLang="en-US" sz="1800"/>
          </a:p>
        </p:txBody>
      </p:sp>
      <p:graphicFrame>
        <p:nvGraphicFramePr>
          <p:cNvPr id="3076" name="Object 4"/>
          <p:cNvGraphicFramePr>
            <a:graphicFrameLocks noChangeAspect="1"/>
          </p:cNvGraphicFramePr>
          <p:nvPr/>
        </p:nvGraphicFramePr>
        <p:xfrm>
          <a:off x="2514600" y="2514600"/>
          <a:ext cx="4648200" cy="796925"/>
        </p:xfrm>
        <a:graphic>
          <a:graphicData uri="http://schemas.openxmlformats.org/presentationml/2006/ole">
            <p:oleObj spid="_x0000_s1027" name="Equation" r:id="rId5" imgW="2666880" imgH="457200" progId="">
              <p:embed/>
            </p:oleObj>
          </a:graphicData>
        </a:graphic>
      </p:graphicFrame>
      <p:sp>
        <p:nvSpPr>
          <p:cNvPr id="3077" name="Text Box 5"/>
          <p:cNvSpPr txBox="1">
            <a:spLocks noChangeArrowheads="1"/>
          </p:cNvSpPr>
          <p:nvPr/>
        </p:nvSpPr>
        <p:spPr bwMode="auto">
          <a:xfrm>
            <a:off x="304800" y="3352800"/>
            <a:ext cx="8610600" cy="3225800"/>
          </a:xfrm>
          <a:prstGeom prst="rect">
            <a:avLst/>
          </a:prstGeom>
          <a:noFill/>
          <a:ln w="9525">
            <a:noFill/>
            <a:miter lim="800000"/>
            <a:headEnd/>
            <a:tailEnd/>
          </a:ln>
        </p:spPr>
        <p:txBody>
          <a:bodyPr>
            <a:spAutoFit/>
          </a:bodyPr>
          <a:lstStyle/>
          <a:p>
            <a:pPr algn="just">
              <a:spcBef>
                <a:spcPct val="50000"/>
              </a:spcBef>
            </a:pPr>
            <a:r>
              <a:rPr lang="en-US" altLang="zh-CN" sz="1800" b="1" dirty="0"/>
              <a:t>5.1.2 </a:t>
            </a:r>
            <a:r>
              <a:rPr lang="en-US" altLang="zh-CN" sz="1800" b="1" i="1" dirty="0">
                <a:cs typeface="Times New Roman" pitchFamily="18" charset="0"/>
              </a:rPr>
              <a:t>χ</a:t>
            </a:r>
            <a:r>
              <a:rPr lang="en-US" altLang="zh-CN" sz="1800" b="1" baseline="30000" dirty="0">
                <a:cs typeface="Times New Roman" pitchFamily="18" charset="0"/>
              </a:rPr>
              <a:t>2</a:t>
            </a:r>
            <a:r>
              <a:rPr lang="zh-CN" altLang="en-US" sz="1800" b="1" dirty="0"/>
              <a:t>检验</a:t>
            </a:r>
          </a:p>
          <a:p>
            <a:pPr algn="just">
              <a:spcBef>
                <a:spcPct val="50000"/>
              </a:spcBef>
            </a:pPr>
            <a:r>
              <a:rPr lang="zh-CN" altLang="en-US" sz="1800" dirty="0"/>
              <a:t>由</a:t>
            </a:r>
            <a:r>
              <a:rPr lang="en-US" altLang="zh-CN" sz="1800" b="1" i="1" dirty="0">
                <a:cs typeface="Times New Roman" pitchFamily="18" charset="0"/>
              </a:rPr>
              <a:t>χ</a:t>
            </a:r>
            <a:r>
              <a:rPr lang="en-US" altLang="zh-CN" sz="1800" b="1" baseline="30000" dirty="0">
                <a:cs typeface="Times New Roman" pitchFamily="18" charset="0"/>
              </a:rPr>
              <a:t>2</a:t>
            </a:r>
            <a:r>
              <a:rPr lang="zh-CN" altLang="en-US" sz="1800" dirty="0"/>
              <a:t>分布可对次数资料作假设检验，其步骤为：</a:t>
            </a:r>
          </a:p>
          <a:p>
            <a:pPr algn="just">
              <a:lnSpc>
                <a:spcPct val="70000"/>
              </a:lnSpc>
              <a:spcBef>
                <a:spcPct val="50000"/>
              </a:spcBef>
            </a:pPr>
            <a:r>
              <a:rPr lang="zh-CN" altLang="en-US" sz="1800" dirty="0"/>
              <a:t>① 提出</a:t>
            </a:r>
            <a:r>
              <a:rPr lang="en-US" altLang="zh-CN" sz="1800" i="1" dirty="0"/>
              <a:t>H</a:t>
            </a:r>
            <a:r>
              <a:rPr lang="en-US" altLang="zh-CN" sz="1800" i="1" baseline="-30000" dirty="0"/>
              <a:t>0</a:t>
            </a:r>
            <a:r>
              <a:rPr lang="zh-CN" altLang="en-US" sz="1800" dirty="0"/>
              <a:t>和</a:t>
            </a:r>
            <a:r>
              <a:rPr lang="en-US" altLang="zh-CN" sz="1800" i="1" dirty="0"/>
              <a:t>H</a:t>
            </a:r>
            <a:r>
              <a:rPr lang="en-US" altLang="zh-CN" sz="1800" i="1" baseline="-30000" dirty="0"/>
              <a:t>A</a:t>
            </a:r>
            <a:r>
              <a:rPr lang="zh-CN" altLang="en-US" sz="1800" dirty="0"/>
              <a:t>。</a:t>
            </a:r>
          </a:p>
          <a:p>
            <a:pPr algn="just">
              <a:lnSpc>
                <a:spcPct val="70000"/>
              </a:lnSpc>
              <a:spcBef>
                <a:spcPct val="50000"/>
              </a:spcBef>
            </a:pPr>
            <a:r>
              <a:rPr lang="zh-CN" altLang="en-US" sz="1800" dirty="0"/>
              <a:t>    如：假设</a:t>
            </a:r>
            <a:r>
              <a:rPr lang="en-US" altLang="zh-CN" sz="1800" i="1" dirty="0"/>
              <a:t>H</a:t>
            </a:r>
            <a:r>
              <a:rPr lang="en-US" altLang="zh-CN" sz="1800" i="1" baseline="-30000" dirty="0"/>
              <a:t>0</a:t>
            </a:r>
            <a:r>
              <a:rPr lang="zh-CN" altLang="en-US" sz="1800" dirty="0"/>
              <a:t>：观察次数与理论次数相等，</a:t>
            </a:r>
            <a:r>
              <a:rPr lang="en-US" altLang="zh-CN" sz="1800" i="1" dirty="0"/>
              <a:t>H</a:t>
            </a:r>
            <a:r>
              <a:rPr lang="en-US" altLang="zh-CN" sz="1800" i="1" baseline="-30000" dirty="0"/>
              <a:t>A</a:t>
            </a:r>
            <a:r>
              <a:rPr lang="zh-CN" altLang="en-US" sz="1800" dirty="0"/>
              <a:t>：观察次数与理论次数不相等。</a:t>
            </a:r>
          </a:p>
          <a:p>
            <a:pPr algn="just">
              <a:lnSpc>
                <a:spcPct val="80000"/>
              </a:lnSpc>
              <a:spcBef>
                <a:spcPct val="50000"/>
              </a:spcBef>
            </a:pPr>
            <a:r>
              <a:rPr lang="zh-CN" altLang="en-US" sz="1800" dirty="0"/>
              <a:t>②计算检验统计量。</a:t>
            </a:r>
          </a:p>
          <a:p>
            <a:pPr algn="just">
              <a:lnSpc>
                <a:spcPct val="80000"/>
              </a:lnSpc>
              <a:spcBef>
                <a:spcPct val="50000"/>
              </a:spcBef>
            </a:pPr>
            <a:r>
              <a:rPr lang="zh-CN" altLang="en-US" sz="1800" dirty="0"/>
              <a:t>    在</a:t>
            </a:r>
            <a:r>
              <a:rPr lang="en-US" altLang="zh-CN" sz="1800" i="1" dirty="0"/>
              <a:t>H</a:t>
            </a:r>
            <a:r>
              <a:rPr lang="en-US" altLang="zh-CN" sz="1800" i="1" baseline="-30000" dirty="0"/>
              <a:t>0</a:t>
            </a:r>
            <a:r>
              <a:rPr lang="zh-CN" altLang="en-US" sz="1800" dirty="0"/>
              <a:t>为正确的前提下，计算各</a:t>
            </a:r>
            <a:r>
              <a:rPr lang="en-US" altLang="zh-CN" sz="1800" dirty="0" err="1"/>
              <a:t>E</a:t>
            </a:r>
            <a:r>
              <a:rPr lang="en-US" altLang="zh-CN" sz="1800" baseline="-25000" dirty="0" err="1"/>
              <a:t>i</a:t>
            </a:r>
            <a:r>
              <a:rPr lang="zh-CN" altLang="en-US" sz="1800" dirty="0"/>
              <a:t>，并根据各</a:t>
            </a:r>
            <a:r>
              <a:rPr lang="en-US" altLang="zh-CN" sz="1800" dirty="0" err="1"/>
              <a:t>O</a:t>
            </a:r>
            <a:r>
              <a:rPr lang="en-US" altLang="zh-CN" sz="1800" baseline="-25000" dirty="0" err="1"/>
              <a:t>i</a:t>
            </a:r>
            <a:r>
              <a:rPr lang="zh-CN" altLang="en-US" sz="1800" dirty="0"/>
              <a:t>代入</a:t>
            </a:r>
            <a:r>
              <a:rPr lang="zh-CN" altLang="en-US" sz="1800" dirty="0" smtClean="0"/>
              <a:t>公式计算</a:t>
            </a:r>
            <a:r>
              <a:rPr lang="en-US" altLang="zh-CN" sz="1800" b="1" i="1" dirty="0">
                <a:cs typeface="Times New Roman" pitchFamily="18" charset="0"/>
              </a:rPr>
              <a:t>χ</a:t>
            </a:r>
            <a:r>
              <a:rPr lang="en-US" altLang="zh-CN" sz="1800" b="1" baseline="30000" dirty="0">
                <a:cs typeface="Times New Roman" pitchFamily="18" charset="0"/>
              </a:rPr>
              <a:t>2</a:t>
            </a:r>
            <a:r>
              <a:rPr lang="zh-CN" altLang="en-US" sz="1800" dirty="0"/>
              <a:t>值。</a:t>
            </a:r>
          </a:p>
          <a:p>
            <a:pPr algn="just">
              <a:lnSpc>
                <a:spcPct val="80000"/>
              </a:lnSpc>
              <a:spcBef>
                <a:spcPct val="50000"/>
              </a:spcBef>
            </a:pPr>
            <a:r>
              <a:rPr lang="zh-CN" altLang="en-US" sz="1800" dirty="0"/>
              <a:t>③规定显著水平</a:t>
            </a:r>
            <a:r>
              <a:rPr lang="en-US" altLang="zh-CN" sz="1800" dirty="0"/>
              <a:t>α</a:t>
            </a:r>
            <a:r>
              <a:rPr lang="zh-CN" altLang="en-US" sz="1800" dirty="0"/>
              <a:t>，并查附表</a:t>
            </a:r>
            <a:r>
              <a:rPr lang="en-US" altLang="zh-CN" sz="1800" dirty="0"/>
              <a:t>5</a:t>
            </a:r>
            <a:r>
              <a:rPr lang="zh-CN" altLang="en-US" sz="1800" dirty="0"/>
              <a:t>得到</a:t>
            </a:r>
            <a:r>
              <a:rPr lang="en-US" altLang="zh-CN" sz="1800" i="1" dirty="0" err="1"/>
              <a:t>df</a:t>
            </a:r>
            <a:r>
              <a:rPr lang="zh-CN" altLang="en-US" sz="1800" dirty="0"/>
              <a:t>＝（</a:t>
            </a:r>
            <a:r>
              <a:rPr lang="en-US" altLang="zh-CN" sz="1800" i="1" dirty="0"/>
              <a:t>k</a:t>
            </a:r>
            <a:r>
              <a:rPr lang="zh-CN" altLang="en-US" sz="1800" dirty="0"/>
              <a:t>－</a:t>
            </a:r>
            <a:r>
              <a:rPr lang="en-US" altLang="zh-CN" sz="1800" i="1" dirty="0"/>
              <a:t>m</a:t>
            </a:r>
            <a:r>
              <a:rPr lang="zh-CN" altLang="en-US" sz="1800" dirty="0"/>
              <a:t>）时的</a:t>
            </a:r>
            <a:r>
              <a:rPr lang="en-US" altLang="zh-CN" sz="1800" b="1" i="1" dirty="0">
                <a:cs typeface="Times New Roman" pitchFamily="18" charset="0"/>
              </a:rPr>
              <a:t>χ</a:t>
            </a:r>
            <a:r>
              <a:rPr lang="en-US" altLang="zh-CN" sz="1800" b="1" baseline="30000" dirty="0">
                <a:cs typeface="Times New Roman" pitchFamily="18" charset="0"/>
              </a:rPr>
              <a:t>2</a:t>
            </a:r>
            <a:r>
              <a:rPr lang="en-US" altLang="zh-CN" sz="1800" b="1" baseline="-10000" dirty="0">
                <a:cs typeface="Times New Roman" pitchFamily="18" charset="0"/>
              </a:rPr>
              <a:t>α(</a:t>
            </a:r>
            <a:r>
              <a:rPr lang="en-US" altLang="zh-CN" sz="1800" b="1" baseline="-10000" dirty="0" err="1">
                <a:cs typeface="Times New Roman" pitchFamily="18" charset="0"/>
              </a:rPr>
              <a:t>df</a:t>
            </a:r>
            <a:r>
              <a:rPr lang="en-US" altLang="zh-CN" sz="1800" b="1" baseline="-10000" dirty="0">
                <a:cs typeface="Times New Roman" pitchFamily="18" charset="0"/>
              </a:rPr>
              <a:t>)</a:t>
            </a:r>
            <a:r>
              <a:rPr lang="zh-CN" altLang="en-US" sz="1800" dirty="0"/>
              <a:t>值。</a:t>
            </a:r>
          </a:p>
          <a:p>
            <a:pPr algn="just">
              <a:lnSpc>
                <a:spcPct val="80000"/>
              </a:lnSpc>
              <a:spcBef>
                <a:spcPct val="50000"/>
              </a:spcBef>
            </a:pPr>
            <a:r>
              <a:rPr lang="zh-CN" altLang="en-US" sz="1800" dirty="0"/>
              <a:t>④ 做出推断。</a:t>
            </a:r>
          </a:p>
          <a:p>
            <a:pPr algn="just">
              <a:lnSpc>
                <a:spcPct val="80000"/>
              </a:lnSpc>
              <a:spcBef>
                <a:spcPct val="50000"/>
              </a:spcBef>
            </a:pPr>
            <a:r>
              <a:rPr lang="zh-CN" altLang="en-US" sz="1800" dirty="0"/>
              <a:t>    若实得</a:t>
            </a:r>
            <a:r>
              <a:rPr lang="en-US" altLang="zh-CN" sz="1800" b="1" i="1" dirty="0">
                <a:cs typeface="Times New Roman" pitchFamily="18" charset="0"/>
              </a:rPr>
              <a:t>χ</a:t>
            </a:r>
            <a:r>
              <a:rPr lang="en-US" altLang="zh-CN" sz="1800" b="1" baseline="30000" dirty="0">
                <a:cs typeface="Times New Roman" pitchFamily="18" charset="0"/>
              </a:rPr>
              <a:t>2</a:t>
            </a:r>
            <a:r>
              <a:rPr lang="en-US" altLang="zh-CN" sz="1800" b="1" baseline="30000" dirty="0"/>
              <a:t> </a:t>
            </a:r>
            <a:r>
              <a:rPr lang="en-US" altLang="zh-CN" sz="1800" dirty="0"/>
              <a:t>&lt; </a:t>
            </a:r>
            <a:r>
              <a:rPr lang="en-US" altLang="zh-CN" sz="1800" b="1" i="1" dirty="0">
                <a:cs typeface="Times New Roman" pitchFamily="18" charset="0"/>
              </a:rPr>
              <a:t>χ</a:t>
            </a:r>
            <a:r>
              <a:rPr lang="en-US" altLang="zh-CN" sz="1800" b="1" baseline="30000" dirty="0">
                <a:cs typeface="Times New Roman" pitchFamily="18" charset="0"/>
              </a:rPr>
              <a:t>2</a:t>
            </a:r>
            <a:r>
              <a:rPr lang="en-US" altLang="zh-CN" sz="1800" b="1" baseline="-10000" dirty="0">
                <a:cs typeface="Times New Roman" pitchFamily="18" charset="0"/>
              </a:rPr>
              <a:t>α(</a:t>
            </a:r>
            <a:r>
              <a:rPr lang="en-US" altLang="zh-CN" sz="1800" b="1" baseline="-10000" dirty="0" err="1">
                <a:cs typeface="Times New Roman" pitchFamily="18" charset="0"/>
              </a:rPr>
              <a:t>df</a:t>
            </a:r>
            <a:r>
              <a:rPr lang="en-US" altLang="zh-CN" sz="1800" b="1" baseline="-10000" dirty="0">
                <a:cs typeface="Times New Roman" pitchFamily="18" charset="0"/>
              </a:rPr>
              <a:t>)</a:t>
            </a:r>
            <a:r>
              <a:rPr lang="en-US" altLang="zh-CN" sz="1800" baseline="-30000" dirty="0"/>
              <a:t> </a:t>
            </a:r>
            <a:r>
              <a:rPr lang="zh-CN" altLang="en-US" sz="1800" dirty="0"/>
              <a:t>，则接受</a:t>
            </a:r>
            <a:r>
              <a:rPr lang="en-US" altLang="zh-CN" sz="1800" i="1" dirty="0"/>
              <a:t>H</a:t>
            </a:r>
            <a:r>
              <a:rPr lang="en-US" altLang="zh-CN" sz="1800" i="1" baseline="-30000" dirty="0"/>
              <a:t>0</a:t>
            </a:r>
            <a:r>
              <a:rPr lang="zh-CN" altLang="en-US" sz="1800" dirty="0"/>
              <a:t>；若实得</a:t>
            </a:r>
            <a:r>
              <a:rPr lang="en-US" altLang="zh-CN" sz="1800" b="1" i="1" dirty="0">
                <a:cs typeface="Times New Roman" pitchFamily="18" charset="0"/>
              </a:rPr>
              <a:t>χ</a:t>
            </a:r>
            <a:r>
              <a:rPr lang="en-US" altLang="zh-CN" sz="1800" b="1" baseline="30000" dirty="0">
                <a:cs typeface="Times New Roman" pitchFamily="18" charset="0"/>
              </a:rPr>
              <a:t>2</a:t>
            </a:r>
            <a:r>
              <a:rPr lang="en-US" altLang="zh-CN" sz="1800" b="1" baseline="30000" dirty="0"/>
              <a:t> </a:t>
            </a:r>
            <a:r>
              <a:rPr lang="en-US" altLang="zh-CN" sz="1800" dirty="0"/>
              <a:t>≥ </a:t>
            </a:r>
            <a:r>
              <a:rPr lang="en-US" altLang="zh-CN" sz="1800" b="1" i="1" dirty="0">
                <a:cs typeface="Times New Roman" pitchFamily="18" charset="0"/>
              </a:rPr>
              <a:t>χ</a:t>
            </a:r>
            <a:r>
              <a:rPr lang="en-US" altLang="zh-CN" sz="1800" b="1" baseline="30000" dirty="0">
                <a:cs typeface="Times New Roman" pitchFamily="18" charset="0"/>
              </a:rPr>
              <a:t>2</a:t>
            </a:r>
            <a:r>
              <a:rPr lang="en-US" altLang="zh-CN" sz="1800" b="1" baseline="-10000" dirty="0">
                <a:cs typeface="Times New Roman" pitchFamily="18" charset="0"/>
              </a:rPr>
              <a:t>α(</a:t>
            </a:r>
            <a:r>
              <a:rPr lang="en-US" altLang="zh-CN" sz="1800" b="1" baseline="-10000" dirty="0" err="1">
                <a:cs typeface="Times New Roman" pitchFamily="18" charset="0"/>
              </a:rPr>
              <a:t>df</a:t>
            </a:r>
            <a:r>
              <a:rPr lang="en-US" altLang="zh-CN" sz="1800" b="1" baseline="-10000" dirty="0">
                <a:cs typeface="Times New Roman" pitchFamily="18" charset="0"/>
              </a:rPr>
              <a:t>)</a:t>
            </a:r>
            <a:r>
              <a:rPr lang="en-US" altLang="zh-CN" sz="1800" baseline="-30000" dirty="0"/>
              <a:t> </a:t>
            </a:r>
            <a:r>
              <a:rPr lang="zh-CN" altLang="en-US" sz="1800" dirty="0"/>
              <a:t>，则否定</a:t>
            </a:r>
            <a:r>
              <a:rPr lang="en-US" altLang="zh-CN" sz="1800" i="1" dirty="0"/>
              <a:t>H</a:t>
            </a:r>
            <a:r>
              <a:rPr lang="en-US" altLang="zh-CN" sz="1800" i="1" baseline="-30000" dirty="0"/>
              <a:t>0</a:t>
            </a:r>
            <a:r>
              <a:rPr lang="zh-CN" altLang="en-US" sz="1800" dirty="0"/>
              <a:t>，接受</a:t>
            </a:r>
            <a:r>
              <a:rPr lang="en-US" altLang="zh-CN" sz="1800" i="1" dirty="0"/>
              <a:t>H</a:t>
            </a:r>
            <a:r>
              <a:rPr lang="en-US" altLang="zh-CN" sz="1800" i="1" baseline="-30000" dirty="0"/>
              <a:t>A</a:t>
            </a:r>
            <a:r>
              <a:rPr lang="zh-CN" altLang="en-US" sz="18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utoUpdateAnimBg="0"/>
      <p:bldP spid="307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323850" y="2636838"/>
            <a:ext cx="8604250" cy="1616075"/>
            <a:chOff x="204" y="1661"/>
            <a:chExt cx="5420" cy="1018"/>
          </a:xfrm>
        </p:grpSpPr>
        <p:graphicFrame>
          <p:nvGraphicFramePr>
            <p:cNvPr id="2051" name="Object 3"/>
            <p:cNvGraphicFramePr>
              <a:graphicFrameLocks noChangeAspect="1"/>
            </p:cNvGraphicFramePr>
            <p:nvPr/>
          </p:nvGraphicFramePr>
          <p:xfrm>
            <a:off x="2112" y="1920"/>
            <a:ext cx="1680" cy="518"/>
          </p:xfrm>
          <a:graphic>
            <a:graphicData uri="http://schemas.openxmlformats.org/presentationml/2006/ole">
              <p:oleObj spid="_x0000_s2051" name="Equation" r:id="rId4" imgW="1523880" imgH="469800" progId="">
                <p:embed/>
              </p:oleObj>
            </a:graphicData>
          </a:graphic>
        </p:graphicFrame>
        <p:sp>
          <p:nvSpPr>
            <p:cNvPr id="2056" name="Text Box 5"/>
            <p:cNvSpPr txBox="1">
              <a:spLocks noChangeArrowheads="1"/>
            </p:cNvSpPr>
            <p:nvPr/>
          </p:nvSpPr>
          <p:spPr bwMode="auto">
            <a:xfrm>
              <a:off x="204" y="1661"/>
              <a:ext cx="5420" cy="1018"/>
            </a:xfrm>
            <a:prstGeom prst="rect">
              <a:avLst/>
            </a:prstGeom>
            <a:noFill/>
            <a:ln w="9525">
              <a:noFill/>
              <a:miter lim="800000"/>
              <a:headEnd/>
              <a:tailEnd/>
            </a:ln>
          </p:spPr>
          <p:txBody>
            <a:bodyPr>
              <a:spAutoFit/>
            </a:bodyPr>
            <a:lstStyle/>
            <a:p>
              <a:pPr>
                <a:spcBef>
                  <a:spcPct val="50000"/>
                </a:spcBef>
              </a:pPr>
              <a:r>
                <a:rPr lang="en-US" altLang="zh-CN" sz="2000" dirty="0"/>
                <a:t>1934</a:t>
              </a:r>
              <a:r>
                <a:rPr lang="zh-CN" altLang="en-US" sz="2000" dirty="0"/>
                <a:t>年英国统计学家</a:t>
              </a:r>
              <a:r>
                <a:rPr lang="en-US" altLang="zh-CN" sz="2000" dirty="0" err="1"/>
                <a:t>F.Yates</a:t>
              </a:r>
              <a:r>
                <a:rPr lang="zh-CN" altLang="en-US" sz="2000" dirty="0"/>
                <a:t>提出对</a:t>
              </a:r>
              <a:r>
                <a:rPr lang="en-US" altLang="zh-CN" sz="2000" dirty="0"/>
                <a:t>χ</a:t>
              </a:r>
              <a:r>
                <a:rPr lang="en-US" altLang="zh-CN" sz="2000" baseline="30000" dirty="0"/>
                <a:t>2</a:t>
              </a:r>
              <a:r>
                <a:rPr lang="zh-CN" altLang="en-US" sz="2000" dirty="0"/>
                <a:t>检验进行连续性矫正，矫正后的</a:t>
              </a:r>
              <a:r>
                <a:rPr lang="en-US" altLang="zh-CN" sz="2000" dirty="0"/>
                <a:t>χ</a:t>
              </a:r>
              <a:r>
                <a:rPr lang="en-US" altLang="zh-CN" sz="2000" baseline="30000" dirty="0"/>
                <a:t>2</a:t>
              </a:r>
              <a:r>
                <a:rPr lang="zh-CN" altLang="en-US" sz="2000" dirty="0"/>
                <a:t>用</a:t>
              </a:r>
              <a:r>
                <a:rPr lang="en-US" altLang="zh-CN" sz="2000" b="1" i="1" dirty="0"/>
                <a:t>χ</a:t>
              </a:r>
              <a:r>
                <a:rPr lang="en-US" altLang="zh-CN" sz="2000" b="1" baseline="30000" dirty="0"/>
                <a:t>2</a:t>
              </a:r>
              <a:r>
                <a:rPr lang="en-US" altLang="zh-CN" sz="2000" b="1" baseline="-25000" dirty="0"/>
                <a:t>c</a:t>
              </a:r>
              <a:r>
                <a:rPr lang="zh-CN" altLang="en-US" sz="2000" dirty="0"/>
                <a:t>表示。</a:t>
              </a:r>
            </a:p>
            <a:p>
              <a:pPr>
                <a:spcBef>
                  <a:spcPct val="50000"/>
                </a:spcBef>
              </a:pPr>
              <a:r>
                <a:rPr lang="zh-CN" altLang="en-US" sz="2000" dirty="0"/>
                <a:t>                   </a:t>
              </a:r>
            </a:p>
            <a:p>
              <a:pPr>
                <a:spcBef>
                  <a:spcPct val="50000"/>
                </a:spcBef>
              </a:pPr>
              <a:r>
                <a:rPr lang="zh-CN" altLang="en-US" sz="2000" dirty="0"/>
                <a:t>            </a:t>
              </a:r>
              <a:r>
                <a:rPr lang="en-US" altLang="zh-CN" sz="2000" dirty="0"/>
                <a:t>0.5</a:t>
              </a:r>
              <a:r>
                <a:rPr lang="zh-CN" altLang="en-US" sz="2000" dirty="0"/>
                <a:t>称为矫正常数，但当自由度</a:t>
              </a:r>
              <a:r>
                <a:rPr lang="en-US" altLang="zh-CN" sz="2000" i="1" dirty="0"/>
                <a:t>df</a:t>
              </a:r>
              <a:r>
                <a:rPr lang="en-US" altLang="zh-CN" sz="2000" dirty="0"/>
                <a:t>≥2</a:t>
              </a:r>
              <a:r>
                <a:rPr lang="zh-CN" altLang="en-US" sz="2000" dirty="0"/>
                <a:t>时，一般可不作矫正。</a:t>
              </a:r>
            </a:p>
          </p:txBody>
        </p:sp>
      </p:grpSp>
      <p:sp>
        <p:nvSpPr>
          <p:cNvPr id="2053" name="Text Box 2"/>
          <p:cNvSpPr txBox="1">
            <a:spLocks noChangeArrowheads="1"/>
          </p:cNvSpPr>
          <p:nvPr/>
        </p:nvSpPr>
        <p:spPr bwMode="auto">
          <a:xfrm>
            <a:off x="304800" y="533400"/>
            <a:ext cx="8534400" cy="2073275"/>
          </a:xfrm>
          <a:prstGeom prst="rect">
            <a:avLst/>
          </a:prstGeom>
          <a:noFill/>
          <a:ln w="9525">
            <a:noFill/>
            <a:miter lim="800000"/>
            <a:headEnd/>
            <a:tailEnd/>
          </a:ln>
        </p:spPr>
        <p:txBody>
          <a:bodyPr>
            <a:spAutoFit/>
          </a:bodyPr>
          <a:lstStyle/>
          <a:p>
            <a:pPr algn="just">
              <a:spcBef>
                <a:spcPct val="50000"/>
              </a:spcBef>
            </a:pPr>
            <a:r>
              <a:rPr lang="en-US" altLang="zh-CN" sz="2000" b="1" dirty="0"/>
              <a:t>4.1.3 </a:t>
            </a:r>
            <a:r>
              <a:rPr lang="en-US" altLang="zh-CN" sz="2000" b="1" dirty="0">
                <a:cs typeface="Times New Roman" pitchFamily="18" charset="0"/>
              </a:rPr>
              <a:t>χ</a:t>
            </a:r>
            <a:r>
              <a:rPr lang="en-US" altLang="zh-CN" sz="2000" b="1" baseline="30000" dirty="0">
                <a:cs typeface="Times New Roman" pitchFamily="18" charset="0"/>
              </a:rPr>
              <a:t>2</a:t>
            </a:r>
            <a:r>
              <a:rPr lang="zh-CN" altLang="en-US" sz="2000" b="1" dirty="0"/>
              <a:t>检验的连续性矫正</a:t>
            </a:r>
          </a:p>
          <a:p>
            <a:pPr algn="just">
              <a:spcBef>
                <a:spcPct val="50000"/>
              </a:spcBef>
            </a:pPr>
            <a:r>
              <a:rPr lang="en-US" altLang="zh-CN" sz="2000" dirty="0">
                <a:cs typeface="Times New Roman" pitchFamily="18" charset="0"/>
              </a:rPr>
              <a:t>χ</a:t>
            </a:r>
            <a:r>
              <a:rPr lang="en-US" altLang="zh-CN" sz="2000" baseline="30000" dirty="0">
                <a:cs typeface="Times New Roman" pitchFamily="18" charset="0"/>
              </a:rPr>
              <a:t>2</a:t>
            </a:r>
            <a:r>
              <a:rPr lang="zh-CN" altLang="en-US" sz="2000" dirty="0"/>
              <a:t>分布为连续性分布，而</a:t>
            </a:r>
            <a:r>
              <a:rPr lang="en-US" altLang="zh-CN" sz="2000" dirty="0">
                <a:cs typeface="Times New Roman" pitchFamily="18" charset="0"/>
              </a:rPr>
              <a:t>χ</a:t>
            </a:r>
            <a:r>
              <a:rPr lang="en-US" altLang="zh-CN" sz="2000" baseline="30000" dirty="0">
                <a:cs typeface="Times New Roman" pitchFamily="18" charset="0"/>
              </a:rPr>
              <a:t>2</a:t>
            </a:r>
            <a:r>
              <a:rPr lang="zh-CN" altLang="en-US" sz="2000" dirty="0"/>
              <a:t>检验所针对的资料是间断性的次数资料</a:t>
            </a:r>
          </a:p>
          <a:p>
            <a:pPr algn="just">
              <a:spcBef>
                <a:spcPct val="50000"/>
              </a:spcBef>
            </a:pPr>
            <a:r>
              <a:rPr lang="zh-CN" altLang="en-US" sz="2000" dirty="0"/>
              <a:t>由连续性分布计算出的概率仅是无效假设发生的真正概率值的近似值</a:t>
            </a:r>
          </a:p>
          <a:p>
            <a:pPr algn="just">
              <a:spcBef>
                <a:spcPct val="50000"/>
              </a:spcBef>
            </a:pPr>
            <a:r>
              <a:rPr lang="zh-CN" altLang="en-US" sz="2000" dirty="0"/>
              <a:t>由理论分布计算得到的概率值与实际情况发生的概率有差异，在</a:t>
            </a:r>
            <a:r>
              <a:rPr lang="en-US" altLang="zh-CN" sz="2000" i="1" dirty="0" err="1"/>
              <a:t>df</a:t>
            </a:r>
            <a:r>
              <a:rPr lang="en-US" altLang="zh-CN" sz="2000" dirty="0"/>
              <a:t>=1</a:t>
            </a:r>
            <a:r>
              <a:rPr lang="zh-CN" altLang="en-US" sz="2000" dirty="0"/>
              <a:t>时尤其明显。应当矫正，这种矫正称为连续性矫正。</a:t>
            </a:r>
          </a:p>
        </p:txBody>
      </p:sp>
      <p:grpSp>
        <p:nvGrpSpPr>
          <p:cNvPr id="3" name="Group 8"/>
          <p:cNvGrpSpPr>
            <a:grpSpLocks/>
          </p:cNvGrpSpPr>
          <p:nvPr/>
        </p:nvGrpSpPr>
        <p:grpSpPr bwMode="auto">
          <a:xfrm>
            <a:off x="250825" y="4292600"/>
            <a:ext cx="8713788" cy="2378075"/>
            <a:chOff x="158" y="2704"/>
            <a:chExt cx="5489" cy="1498"/>
          </a:xfrm>
        </p:grpSpPr>
        <p:sp>
          <p:nvSpPr>
            <p:cNvPr id="2055" name="Text Box 6"/>
            <p:cNvSpPr txBox="1">
              <a:spLocks noChangeArrowheads="1"/>
            </p:cNvSpPr>
            <p:nvPr/>
          </p:nvSpPr>
          <p:spPr bwMode="auto">
            <a:xfrm>
              <a:off x="158" y="2704"/>
              <a:ext cx="5489" cy="1498"/>
            </a:xfrm>
            <a:prstGeom prst="rect">
              <a:avLst/>
            </a:prstGeom>
            <a:noFill/>
            <a:ln w="9525">
              <a:noFill/>
              <a:miter lim="800000"/>
              <a:headEnd/>
              <a:tailEnd/>
            </a:ln>
          </p:spPr>
          <p:txBody>
            <a:bodyPr>
              <a:spAutoFit/>
            </a:bodyPr>
            <a:lstStyle/>
            <a:p>
              <a:pPr>
                <a:spcBef>
                  <a:spcPct val="50000"/>
                </a:spcBef>
              </a:pPr>
              <a:r>
                <a:rPr lang="zh-CN" altLang="en-US" sz="2000"/>
                <a:t>上例中性别的</a:t>
              </a:r>
              <a:r>
                <a:rPr lang="en-US" altLang="zh-CN" sz="2000"/>
                <a:t>χ</a:t>
              </a:r>
              <a:r>
                <a:rPr lang="en-US" altLang="zh-CN" sz="2000" baseline="30000"/>
                <a:t>2</a:t>
              </a:r>
              <a:r>
                <a:rPr lang="en-US" altLang="zh-CN" sz="2000" b="1"/>
                <a:t> </a:t>
              </a:r>
              <a:r>
                <a:rPr lang="en-US" altLang="zh-CN" sz="2000"/>
                <a:t>=3.8918</a:t>
              </a:r>
              <a:r>
                <a:rPr lang="zh-CN" altLang="en-US" sz="2000"/>
                <a:t>。由于</a:t>
              </a:r>
              <a:r>
                <a:rPr lang="en-US" altLang="zh-CN" sz="2000" i="1"/>
                <a:t>df</a:t>
              </a:r>
              <a:r>
                <a:rPr lang="en-US" altLang="zh-CN" sz="2000"/>
                <a:t>=1</a:t>
              </a:r>
              <a:r>
                <a:rPr lang="zh-CN" altLang="en-US" sz="2000"/>
                <a:t>，需进行连续性矫正，有</a:t>
              </a:r>
            </a:p>
            <a:p>
              <a:pPr>
                <a:spcBef>
                  <a:spcPct val="50000"/>
                </a:spcBef>
              </a:pPr>
              <a:endParaRPr lang="zh-CN" altLang="en-US" sz="2000"/>
            </a:p>
            <a:p>
              <a:pPr>
                <a:spcBef>
                  <a:spcPct val="50000"/>
                </a:spcBef>
              </a:pPr>
              <a:r>
                <a:rPr lang="zh-CN" altLang="en-US" sz="2000"/>
                <a:t>     </a:t>
              </a:r>
            </a:p>
            <a:p>
              <a:pPr>
                <a:spcBef>
                  <a:spcPct val="50000"/>
                </a:spcBef>
              </a:pPr>
              <a:r>
                <a:rPr lang="zh-CN" altLang="en-US" sz="2000"/>
                <a:t>     查</a:t>
              </a:r>
              <a:r>
                <a:rPr lang="en-US" altLang="zh-CN" sz="2000"/>
                <a:t>χ</a:t>
              </a:r>
              <a:r>
                <a:rPr lang="en-US" altLang="zh-CN" sz="2000" baseline="30000"/>
                <a:t>2</a:t>
              </a:r>
              <a:r>
                <a:rPr lang="zh-CN" altLang="en-US" sz="2000"/>
                <a:t>临界值表，得</a:t>
              </a:r>
              <a:r>
                <a:rPr lang="en-US" altLang="zh-CN" sz="2000" b="1" i="1"/>
                <a:t>χ</a:t>
              </a:r>
              <a:r>
                <a:rPr lang="en-US" altLang="zh-CN" sz="2000" b="1" baseline="30000"/>
                <a:t>2</a:t>
              </a:r>
              <a:r>
                <a:rPr lang="en-US" altLang="zh-CN" sz="2000" b="1" baseline="-25000"/>
                <a:t>0.05</a:t>
              </a:r>
              <a:r>
                <a:rPr lang="zh-CN" altLang="en-US" sz="2000" b="1"/>
                <a:t>（</a:t>
              </a:r>
              <a:r>
                <a:rPr lang="en-US" altLang="zh-CN" sz="2000" b="1"/>
                <a:t>1</a:t>
              </a:r>
              <a:r>
                <a:rPr lang="zh-CN" altLang="en-US" sz="2000" b="1"/>
                <a:t>）</a:t>
              </a:r>
              <a:r>
                <a:rPr lang="en-US" altLang="zh-CN" sz="2000"/>
                <a:t>=3.84 </a:t>
              </a:r>
              <a:r>
                <a:rPr lang="zh-CN" altLang="en-US" sz="2000"/>
                <a:t>，而</a:t>
              </a:r>
              <a:r>
                <a:rPr lang="en-US" altLang="zh-CN" sz="2000" b="1" i="1"/>
                <a:t>χ</a:t>
              </a:r>
              <a:r>
                <a:rPr lang="en-US" altLang="zh-CN" sz="2000" b="1" baseline="30000"/>
                <a:t>2</a:t>
              </a:r>
              <a:r>
                <a:rPr lang="en-US" altLang="zh-CN" sz="2000" b="1" baseline="-25000"/>
                <a:t>c</a:t>
              </a:r>
              <a:r>
                <a:rPr lang="en-US" altLang="zh-CN" sz="2000"/>
                <a:t> &lt; </a:t>
              </a:r>
              <a:r>
                <a:rPr lang="en-US" altLang="zh-CN" sz="2000" b="1" i="1"/>
                <a:t>χ</a:t>
              </a:r>
              <a:r>
                <a:rPr lang="en-US" altLang="zh-CN" sz="2000" b="1" baseline="30000"/>
                <a:t>2</a:t>
              </a:r>
              <a:r>
                <a:rPr lang="en-US" altLang="zh-CN" sz="2000" b="1" baseline="-25000"/>
                <a:t>0.05</a:t>
              </a:r>
              <a:r>
                <a:rPr lang="zh-CN" altLang="en-US" sz="2000" b="1"/>
                <a:t>（</a:t>
              </a:r>
              <a:r>
                <a:rPr lang="en-US" altLang="zh-CN" sz="2000" b="1"/>
                <a:t>1</a:t>
              </a:r>
              <a:r>
                <a:rPr lang="zh-CN" altLang="en-US" sz="2000" b="1"/>
                <a:t>）</a:t>
              </a:r>
              <a:r>
                <a:rPr lang="zh-CN" altLang="en-US" sz="2000"/>
                <a:t> ，则</a:t>
              </a:r>
              <a:r>
                <a:rPr lang="en-US" altLang="zh-CN" sz="2000" i="1"/>
                <a:t>P</a:t>
              </a:r>
              <a:r>
                <a:rPr lang="en-US" altLang="zh-CN" sz="2000"/>
                <a:t>&gt;0.05</a:t>
              </a:r>
              <a:r>
                <a:rPr lang="zh-CN" altLang="en-US" sz="2000"/>
                <a:t>，因此接受</a:t>
              </a:r>
              <a:r>
                <a:rPr lang="en-US" altLang="zh-CN" sz="2000" i="1"/>
                <a:t>H</a:t>
              </a:r>
              <a:r>
                <a:rPr lang="en-US" altLang="zh-CN" sz="2000" i="1" baseline="-25000"/>
                <a:t>0</a:t>
              </a:r>
              <a:r>
                <a:rPr lang="zh-CN" altLang="en-US" sz="2000"/>
                <a:t>，即实际调查得到的雄性、雌性鱼尾数与理论次数的差异是由误差引起的可能性较大，说明齐口裂腹鱼的性别符合</a:t>
              </a:r>
              <a:r>
                <a:rPr lang="en-US" altLang="zh-CN" sz="2000"/>
                <a:t>1:1</a:t>
              </a:r>
              <a:r>
                <a:rPr lang="zh-CN" altLang="en-US" sz="2000"/>
                <a:t>理论比例。</a:t>
              </a:r>
            </a:p>
          </p:txBody>
        </p:sp>
        <p:graphicFrame>
          <p:nvGraphicFramePr>
            <p:cNvPr id="2050" name="Object 4"/>
            <p:cNvGraphicFramePr>
              <a:graphicFrameLocks noChangeAspect="1"/>
            </p:cNvGraphicFramePr>
            <p:nvPr/>
          </p:nvGraphicFramePr>
          <p:xfrm>
            <a:off x="1248" y="3024"/>
            <a:ext cx="3600" cy="508"/>
          </p:xfrm>
          <a:graphic>
            <a:graphicData uri="http://schemas.openxmlformats.org/presentationml/2006/ole">
              <p:oleObj spid="_x0000_s2050" name="Equation" r:id="rId5" imgW="3060360" imgH="43164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304800" y="2819400"/>
            <a:ext cx="8534400" cy="3902075"/>
            <a:chOff x="192" y="1776"/>
            <a:chExt cx="5376" cy="2458"/>
          </a:xfrm>
        </p:grpSpPr>
        <p:sp>
          <p:nvSpPr>
            <p:cNvPr id="3078" name="Text Box 4"/>
            <p:cNvSpPr txBox="1">
              <a:spLocks noChangeArrowheads="1"/>
            </p:cNvSpPr>
            <p:nvPr/>
          </p:nvSpPr>
          <p:spPr bwMode="auto">
            <a:xfrm>
              <a:off x="192" y="1776"/>
              <a:ext cx="5376" cy="2458"/>
            </a:xfrm>
            <a:prstGeom prst="rect">
              <a:avLst/>
            </a:prstGeom>
            <a:noFill/>
            <a:ln w="9525">
              <a:noFill/>
              <a:miter lim="800000"/>
              <a:headEnd/>
              <a:tailEnd/>
            </a:ln>
          </p:spPr>
          <p:txBody>
            <a:bodyPr>
              <a:spAutoFit/>
            </a:bodyPr>
            <a:lstStyle/>
            <a:p>
              <a:pPr algn="just">
                <a:spcBef>
                  <a:spcPct val="50000"/>
                </a:spcBef>
              </a:pPr>
              <a:r>
                <a:rPr lang="zh-CN" altLang="en-US" sz="2000"/>
                <a:t>解：对虾性别有雄性和雌性两种，其自由度</a:t>
              </a:r>
              <a:r>
                <a:rPr lang="en-US" altLang="zh-CN" sz="2000" i="1"/>
                <a:t>df</a:t>
              </a:r>
              <a:r>
                <a:rPr lang="en-US" altLang="zh-CN" sz="2000"/>
                <a:t>=2</a:t>
              </a:r>
              <a:r>
                <a:rPr lang="zh-CN" altLang="en-US" sz="2000"/>
                <a:t>－</a:t>
              </a:r>
              <a:r>
                <a:rPr lang="en-US" altLang="zh-CN" sz="2000"/>
                <a:t>1=1</a:t>
              </a:r>
              <a:r>
                <a:rPr lang="zh-CN" altLang="en-US" sz="2000"/>
                <a:t>。故应作连续性矫正。</a:t>
              </a:r>
            </a:p>
            <a:p>
              <a:pPr algn="just">
                <a:spcBef>
                  <a:spcPct val="50000"/>
                </a:spcBef>
              </a:pPr>
              <a:r>
                <a:rPr lang="zh-CN" altLang="en-US" sz="2000"/>
                <a:t>   假设</a:t>
              </a:r>
              <a:r>
                <a:rPr lang="en-US" altLang="zh-CN" sz="2000" i="1"/>
                <a:t>H</a:t>
              </a:r>
              <a:r>
                <a:rPr lang="en-US" altLang="zh-CN" sz="2000" i="1" baseline="-30000"/>
                <a:t>0</a:t>
              </a:r>
              <a:r>
                <a:rPr lang="zh-CN" altLang="en-US" sz="2000"/>
                <a:t>：观察次数与理论次数相符，即对虾性别比符合</a:t>
              </a:r>
              <a:r>
                <a:rPr lang="en-US" altLang="zh-CN" sz="2000"/>
                <a:t>1:1</a:t>
              </a:r>
              <a:r>
                <a:rPr lang="zh-CN" altLang="en-US" sz="2000"/>
                <a:t>的理论比例；</a:t>
              </a:r>
              <a:r>
                <a:rPr lang="en-US" altLang="zh-CN" sz="2000" i="1"/>
                <a:t>H</a:t>
              </a:r>
              <a:r>
                <a:rPr lang="en-US" altLang="zh-CN" sz="2000" i="1" baseline="-30000"/>
                <a:t>A</a:t>
              </a:r>
              <a:r>
                <a:rPr lang="zh-CN" altLang="en-US" sz="2000"/>
                <a:t>：观察次数与理论次数不相符，即对虾性别比不符合</a:t>
              </a:r>
              <a:r>
                <a:rPr lang="en-US" altLang="zh-CN" sz="2000"/>
                <a:t>1:1</a:t>
              </a:r>
              <a:r>
                <a:rPr lang="zh-CN" altLang="en-US" sz="2000"/>
                <a:t>的理论比例。</a:t>
              </a:r>
            </a:p>
            <a:p>
              <a:pPr algn="just">
                <a:spcBef>
                  <a:spcPct val="50000"/>
                </a:spcBef>
              </a:pPr>
              <a:r>
                <a:rPr lang="zh-CN" altLang="en-US" sz="2000"/>
                <a:t>按对虾雄性和雌性的理论比例为</a:t>
              </a:r>
              <a:r>
                <a:rPr lang="en-US" altLang="zh-CN" sz="2000"/>
                <a:t>1:1</a:t>
              </a:r>
              <a:r>
                <a:rPr lang="zh-CN" altLang="en-US" sz="2000"/>
                <a:t>，计算到对虾雄性、雌性的理论次数均为</a:t>
              </a:r>
              <a:r>
                <a:rPr lang="en-US" altLang="zh-CN" sz="2000"/>
                <a:t>1264×1/2=632</a:t>
              </a:r>
              <a:r>
                <a:rPr lang="zh-CN" altLang="en-US" sz="2000"/>
                <a:t>尾，得</a:t>
              </a:r>
            </a:p>
            <a:p>
              <a:pPr algn="just">
                <a:spcBef>
                  <a:spcPct val="50000"/>
                </a:spcBef>
              </a:pPr>
              <a:endParaRPr lang="zh-CN" altLang="en-US" sz="2000"/>
            </a:p>
            <a:p>
              <a:pPr algn="just">
                <a:spcBef>
                  <a:spcPct val="50000"/>
                </a:spcBef>
              </a:pPr>
              <a:endParaRPr lang="zh-CN" altLang="en-US" sz="2000"/>
            </a:p>
            <a:p>
              <a:pPr algn="just">
                <a:spcBef>
                  <a:spcPct val="50000"/>
                </a:spcBef>
              </a:pPr>
              <a:r>
                <a:rPr lang="zh-CN" altLang="en-US" sz="2000"/>
                <a:t>确定显著水平</a:t>
              </a:r>
              <a:r>
                <a:rPr lang="en-US" altLang="zh-CN" sz="2000"/>
                <a:t>α</a:t>
              </a:r>
              <a:r>
                <a:rPr lang="zh-CN" altLang="en-US" sz="2000"/>
                <a:t>为</a:t>
              </a:r>
              <a:r>
                <a:rPr lang="en-US" altLang="zh-CN" sz="2000"/>
                <a:t>0.05</a:t>
              </a:r>
              <a:r>
                <a:rPr lang="zh-CN" altLang="en-US" sz="2000"/>
                <a:t>，据</a:t>
              </a:r>
              <a:r>
                <a:rPr lang="en-US" altLang="zh-CN" sz="2000" i="1"/>
                <a:t>df</a:t>
              </a:r>
              <a:r>
                <a:rPr lang="en-US" altLang="zh-CN" sz="2000"/>
                <a:t>=1</a:t>
              </a:r>
              <a:r>
                <a:rPr lang="zh-CN" altLang="en-US" sz="2000"/>
                <a:t>查表得</a:t>
              </a:r>
              <a:r>
                <a:rPr lang="en-US" altLang="zh-CN" sz="2000" b="1" i="1">
                  <a:cs typeface="Times New Roman" pitchFamily="18" charset="0"/>
                </a:rPr>
                <a:t>χ</a:t>
              </a:r>
              <a:r>
                <a:rPr lang="en-US" altLang="zh-CN" sz="2000" b="1" baseline="30000">
                  <a:cs typeface="Times New Roman" pitchFamily="18" charset="0"/>
                </a:rPr>
                <a:t>2</a:t>
              </a:r>
              <a:r>
                <a:rPr lang="en-US" altLang="zh-CN" sz="2000" b="1" baseline="-10000">
                  <a:cs typeface="Times New Roman" pitchFamily="18" charset="0"/>
                </a:rPr>
                <a:t>0.05</a:t>
              </a:r>
              <a:r>
                <a:rPr lang="zh-CN" altLang="en-US" sz="2000" b="1" baseline="-10000"/>
                <a:t>（</a:t>
              </a:r>
              <a:r>
                <a:rPr lang="en-US" altLang="zh-CN" sz="2000" b="1" baseline="-10000"/>
                <a:t>1</a:t>
              </a:r>
              <a:r>
                <a:rPr lang="zh-CN" altLang="en-US" sz="2000" b="1" baseline="-10000"/>
                <a:t>）</a:t>
              </a:r>
              <a:r>
                <a:rPr lang="en-US" altLang="zh-CN" sz="2000"/>
                <a:t>=3.84</a:t>
              </a:r>
              <a:r>
                <a:rPr lang="en-US" altLang="zh-CN" sz="2000" baseline="-30000"/>
                <a:t> </a:t>
              </a:r>
              <a:r>
                <a:rPr lang="zh-CN" altLang="en-US" sz="2000"/>
                <a:t>，因</a:t>
              </a:r>
              <a:r>
                <a:rPr lang="en-US" altLang="zh-CN" sz="2000" b="1" i="1">
                  <a:cs typeface="Times New Roman" pitchFamily="18" charset="0"/>
                </a:rPr>
                <a:t>χ</a:t>
              </a:r>
              <a:r>
                <a:rPr lang="en-US" altLang="zh-CN" sz="2000" b="1" baseline="30000">
                  <a:cs typeface="Times New Roman" pitchFamily="18" charset="0"/>
                </a:rPr>
                <a:t>2</a:t>
              </a:r>
              <a:r>
                <a:rPr lang="en-US" altLang="zh-CN" sz="2000" b="1" baseline="-25000">
                  <a:cs typeface="Times New Roman" pitchFamily="18" charset="0"/>
                </a:rPr>
                <a:t>c</a:t>
              </a:r>
              <a:r>
                <a:rPr lang="en-US" altLang="zh-CN" sz="2000"/>
                <a:t> &lt; </a:t>
              </a:r>
              <a:r>
                <a:rPr lang="en-US" altLang="zh-CN" sz="2000" b="1" i="1">
                  <a:cs typeface="Times New Roman" pitchFamily="18" charset="0"/>
                </a:rPr>
                <a:t>χ</a:t>
              </a:r>
              <a:r>
                <a:rPr lang="en-US" altLang="zh-CN" sz="2000" b="1" baseline="30000">
                  <a:cs typeface="Times New Roman" pitchFamily="18" charset="0"/>
                </a:rPr>
                <a:t>2</a:t>
              </a:r>
              <a:r>
                <a:rPr lang="en-US" altLang="zh-CN" sz="2000" b="1" baseline="-10000">
                  <a:cs typeface="Times New Roman" pitchFamily="18" charset="0"/>
                </a:rPr>
                <a:t>0.05</a:t>
              </a:r>
              <a:r>
                <a:rPr lang="zh-CN" altLang="en-US" sz="2000" b="1" baseline="-10000"/>
                <a:t>（</a:t>
              </a:r>
              <a:r>
                <a:rPr lang="en-US" altLang="zh-CN" sz="2000" b="1" baseline="-10000"/>
                <a:t>1</a:t>
              </a:r>
              <a:r>
                <a:rPr lang="zh-CN" altLang="en-US" sz="2000" b="1" baseline="-10000"/>
                <a:t>）</a:t>
              </a:r>
              <a:r>
                <a:rPr lang="zh-CN" altLang="en-US" sz="2000"/>
                <a:t> ，</a:t>
              </a:r>
              <a:r>
                <a:rPr lang="en-US" altLang="zh-CN" sz="2000" i="1"/>
                <a:t>P</a:t>
              </a:r>
              <a:r>
                <a:rPr lang="en-US" altLang="zh-CN" sz="2000"/>
                <a:t>&gt;0.05 </a:t>
              </a:r>
              <a:r>
                <a:rPr lang="zh-CN" altLang="en-US" sz="2000"/>
                <a:t>，故接受</a:t>
              </a:r>
              <a:r>
                <a:rPr lang="en-US" altLang="zh-CN" sz="2000" i="1"/>
                <a:t>H</a:t>
              </a:r>
              <a:r>
                <a:rPr lang="en-US" altLang="zh-CN" sz="2000" i="1" baseline="-30000"/>
                <a:t>0</a:t>
              </a:r>
              <a:r>
                <a:rPr lang="zh-CN" altLang="en-US" sz="2000"/>
                <a:t>，即对虾雄性、雌性尾数符合</a:t>
              </a:r>
              <a:r>
                <a:rPr lang="en-US" altLang="zh-CN" sz="2000"/>
                <a:t>1:1</a:t>
              </a:r>
              <a:r>
                <a:rPr lang="zh-CN" altLang="en-US" sz="2000"/>
                <a:t>理论比例。</a:t>
              </a:r>
            </a:p>
          </p:txBody>
        </p:sp>
        <p:graphicFrame>
          <p:nvGraphicFramePr>
            <p:cNvPr id="3074" name="Object 5"/>
            <p:cNvGraphicFramePr>
              <a:graphicFrameLocks noChangeAspect="1"/>
            </p:cNvGraphicFramePr>
            <p:nvPr/>
          </p:nvGraphicFramePr>
          <p:xfrm>
            <a:off x="1111" y="3067"/>
            <a:ext cx="3696" cy="485"/>
          </p:xfrm>
          <a:graphic>
            <a:graphicData uri="http://schemas.openxmlformats.org/presentationml/2006/ole">
              <p:oleObj spid="_x0000_s3074" name="Equation" r:id="rId4" imgW="3288960" imgH="431640" progId="">
                <p:embed/>
              </p:oleObj>
            </a:graphicData>
          </a:graphic>
        </p:graphicFrame>
      </p:grpSp>
      <p:sp>
        <p:nvSpPr>
          <p:cNvPr id="3076" name="Text Box 2"/>
          <p:cNvSpPr txBox="1">
            <a:spLocks noChangeArrowheads="1"/>
          </p:cNvSpPr>
          <p:nvPr/>
        </p:nvSpPr>
        <p:spPr bwMode="auto">
          <a:xfrm>
            <a:off x="304800" y="381000"/>
            <a:ext cx="8153400" cy="1158875"/>
          </a:xfrm>
          <a:prstGeom prst="rect">
            <a:avLst/>
          </a:prstGeom>
          <a:noFill/>
          <a:ln w="9525">
            <a:noFill/>
            <a:miter lim="800000"/>
            <a:headEnd/>
            <a:tailEnd/>
          </a:ln>
        </p:spPr>
        <p:txBody>
          <a:bodyPr>
            <a:spAutoFit/>
          </a:bodyPr>
          <a:lstStyle/>
          <a:p>
            <a:pPr algn="just">
              <a:spcBef>
                <a:spcPct val="50000"/>
              </a:spcBef>
            </a:pPr>
            <a:r>
              <a:rPr lang="en-US" altLang="zh-CN" sz="2000" b="1">
                <a:latin typeface="宋体" charset="-122"/>
              </a:rPr>
              <a:t>4.2  </a:t>
            </a:r>
            <a:r>
              <a:rPr lang="zh-CN" altLang="en-US" sz="2000" b="1">
                <a:latin typeface="宋体" charset="-122"/>
              </a:rPr>
              <a:t>适合性测验</a:t>
            </a:r>
            <a:endParaRPr lang="zh-CN" altLang="en-US" sz="2000"/>
          </a:p>
          <a:p>
            <a:pPr>
              <a:spcBef>
                <a:spcPct val="50000"/>
              </a:spcBef>
            </a:pPr>
            <a:r>
              <a:rPr lang="zh-CN" altLang="en-US" sz="2000">
                <a:latin typeface="宋体" charset="-122"/>
              </a:rPr>
              <a:t>    适合性测验是指测验实际观察次数与某理论次数是否相符，常被用于遗传学研究中。</a:t>
            </a:r>
            <a:r>
              <a:rPr lang="zh-CN" altLang="en-US" sz="2000"/>
              <a:t> </a:t>
            </a:r>
          </a:p>
        </p:txBody>
      </p:sp>
      <p:sp>
        <p:nvSpPr>
          <p:cNvPr id="5123" name="Text Box 3"/>
          <p:cNvSpPr txBox="1">
            <a:spLocks noChangeArrowheads="1"/>
          </p:cNvSpPr>
          <p:nvPr/>
        </p:nvSpPr>
        <p:spPr bwMode="auto">
          <a:xfrm>
            <a:off x="457200" y="1905000"/>
            <a:ext cx="8001000" cy="701675"/>
          </a:xfrm>
          <a:prstGeom prst="rect">
            <a:avLst/>
          </a:prstGeom>
          <a:noFill/>
          <a:ln w="9525">
            <a:noFill/>
            <a:miter lim="800000"/>
            <a:headEnd/>
            <a:tailEnd/>
          </a:ln>
        </p:spPr>
        <p:txBody>
          <a:bodyPr>
            <a:spAutoFit/>
          </a:bodyPr>
          <a:lstStyle/>
          <a:p>
            <a:pPr>
              <a:spcBef>
                <a:spcPct val="50000"/>
              </a:spcBef>
            </a:pPr>
            <a:r>
              <a:rPr lang="zh-CN" altLang="en-US" sz="2000" b="1"/>
              <a:t>例</a:t>
            </a:r>
            <a:r>
              <a:rPr lang="en-US" altLang="zh-CN" sz="2000" b="1"/>
              <a:t>4.1  </a:t>
            </a:r>
            <a:r>
              <a:rPr lang="zh-CN" altLang="en-US" sz="2000"/>
              <a:t>在某对虾养殖场随机捕获</a:t>
            </a:r>
            <a:r>
              <a:rPr lang="en-US" altLang="zh-CN" sz="2000"/>
              <a:t>1264</a:t>
            </a:r>
            <a:r>
              <a:rPr lang="zh-CN" altLang="en-US" sz="2000"/>
              <a:t>尾对虾，其中雄性</a:t>
            </a:r>
            <a:r>
              <a:rPr lang="en-US" altLang="zh-CN" sz="2000"/>
              <a:t>658</a:t>
            </a:r>
            <a:r>
              <a:rPr lang="zh-CN" altLang="en-US" sz="2000"/>
              <a:t>尾，雌性</a:t>
            </a:r>
            <a:r>
              <a:rPr lang="en-US" altLang="zh-CN" sz="2000"/>
              <a:t>606</a:t>
            </a:r>
            <a:r>
              <a:rPr lang="zh-CN" altLang="en-US" sz="2000"/>
              <a:t>尾，试测验这批对虾的性别比是否符合</a:t>
            </a:r>
            <a:r>
              <a:rPr lang="en-US" altLang="zh-CN" sz="2000"/>
              <a:t>1:1</a:t>
            </a:r>
            <a:r>
              <a:rPr lang="zh-CN" altLang="en-US" sz="2000"/>
              <a:t>的理论比例。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6"/>
          <p:cNvSpPr>
            <a:spLocks noChangeArrowheads="1"/>
          </p:cNvSpPr>
          <p:nvPr/>
        </p:nvSpPr>
        <p:spPr bwMode="auto">
          <a:xfrm>
            <a:off x="2123728" y="836712"/>
            <a:ext cx="3895618" cy="646331"/>
          </a:xfrm>
          <a:prstGeom prst="rect">
            <a:avLst/>
          </a:prstGeom>
          <a:noFill/>
          <a:ln w="9525">
            <a:noFill/>
            <a:miter lim="800000"/>
            <a:headEnd/>
            <a:tailEnd/>
          </a:ln>
        </p:spPr>
        <p:txBody>
          <a:bodyPr wrap="none">
            <a:spAutoFit/>
          </a:bodyPr>
          <a:lstStyle/>
          <a:p>
            <a:r>
              <a:rPr lang="zh-CN" altLang="en-US" sz="3600" b="1" dirty="0">
                <a:solidFill>
                  <a:schemeClr val="tx2"/>
                </a:solidFill>
                <a:latin typeface="宋体" charset="-122"/>
              </a:rPr>
              <a:t>例</a:t>
            </a:r>
            <a:r>
              <a:rPr lang="en-US" altLang="zh-CN" sz="3600" b="1" dirty="0">
                <a:solidFill>
                  <a:schemeClr val="tx2"/>
                </a:solidFill>
                <a:latin typeface="宋体" charset="-122"/>
              </a:rPr>
              <a:t>4.1 R</a:t>
            </a:r>
            <a:r>
              <a:rPr lang="zh-CN" altLang="en-US" sz="3600" b="1" dirty="0">
                <a:solidFill>
                  <a:schemeClr val="tx2"/>
                </a:solidFill>
                <a:latin typeface="宋体" charset="-122"/>
              </a:rPr>
              <a:t>语言实现</a:t>
            </a:r>
            <a:r>
              <a:rPr lang="en-US" altLang="zh-CN" sz="3600" b="1" dirty="0">
                <a:solidFill>
                  <a:schemeClr val="tx2"/>
                </a:solidFill>
                <a:latin typeface="宋体" charset="-122"/>
              </a:rPr>
              <a:t> </a:t>
            </a:r>
            <a:endParaRPr lang="zh-CN" altLang="en-US" sz="3600" dirty="0">
              <a:solidFill>
                <a:schemeClr val="tx2"/>
              </a:solidFill>
            </a:endParaRPr>
          </a:p>
        </p:txBody>
      </p:sp>
      <p:sp>
        <p:nvSpPr>
          <p:cNvPr id="3" name="矩形 4"/>
          <p:cNvSpPr>
            <a:spLocks noChangeArrowheads="1"/>
          </p:cNvSpPr>
          <p:nvPr/>
        </p:nvSpPr>
        <p:spPr bwMode="auto">
          <a:xfrm>
            <a:off x="971600" y="2132856"/>
            <a:ext cx="6858000" cy="2308225"/>
          </a:xfrm>
          <a:prstGeom prst="rect">
            <a:avLst/>
          </a:prstGeom>
          <a:noFill/>
          <a:ln w="9525">
            <a:noFill/>
            <a:miter lim="800000"/>
            <a:headEnd/>
            <a:tailEnd/>
          </a:ln>
        </p:spPr>
        <p:txBody>
          <a:bodyPr>
            <a:spAutoFit/>
          </a:bodyPr>
          <a:lstStyle/>
          <a:p>
            <a:r>
              <a:rPr lang="en-US" altLang="zh-CN" sz="1800" dirty="0"/>
              <a:t>&gt;</a:t>
            </a:r>
            <a:r>
              <a:rPr lang="en-US" altLang="zh-CN" sz="1800" dirty="0" err="1">
                <a:solidFill>
                  <a:srgbClr val="FFFF00"/>
                </a:solidFill>
              </a:rPr>
              <a:t>chisq.test</a:t>
            </a:r>
            <a:r>
              <a:rPr lang="en-US" altLang="zh-CN" sz="1800" dirty="0">
                <a:solidFill>
                  <a:srgbClr val="FFFF00"/>
                </a:solidFill>
              </a:rPr>
              <a:t>(c(658,606), correct = TRUE, p=c(1,1)/(1+1))</a:t>
            </a:r>
          </a:p>
          <a:p>
            <a:endParaRPr lang="en-US" altLang="zh-CN" sz="1800" dirty="0"/>
          </a:p>
          <a:p>
            <a:endParaRPr lang="en-US" altLang="zh-CN" sz="1800" dirty="0"/>
          </a:p>
          <a:p>
            <a:r>
              <a:rPr lang="en-US" altLang="zh-CN" sz="1800" dirty="0"/>
              <a:t> Chi-squared test for given probabilities</a:t>
            </a:r>
          </a:p>
          <a:p>
            <a:endParaRPr lang="en-US" altLang="zh-CN" sz="1800" dirty="0"/>
          </a:p>
          <a:p>
            <a:r>
              <a:rPr lang="en-US" altLang="zh-CN" sz="1800" dirty="0"/>
              <a:t>data:  c(658, 606)</a:t>
            </a:r>
          </a:p>
          <a:p>
            <a:r>
              <a:rPr lang="en-US" altLang="zh-CN" sz="1800" dirty="0"/>
              <a:t>X-squared = 2.1392, </a:t>
            </a:r>
            <a:r>
              <a:rPr lang="en-US" altLang="zh-CN" sz="1800" dirty="0" err="1"/>
              <a:t>df</a:t>
            </a:r>
            <a:r>
              <a:rPr lang="en-US" altLang="zh-CN" sz="1800" dirty="0"/>
              <a:t> = 1, p-value = 0.1436</a:t>
            </a:r>
          </a:p>
          <a:p>
            <a:endParaRPr lang="zh-CN"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81000" y="381000"/>
            <a:ext cx="8229600" cy="1311275"/>
          </a:xfrm>
          <a:prstGeom prst="rect">
            <a:avLst/>
          </a:prstGeom>
          <a:noFill/>
          <a:ln w="9525">
            <a:noFill/>
            <a:miter lim="800000"/>
            <a:headEnd/>
            <a:tailEnd/>
          </a:ln>
        </p:spPr>
        <p:txBody>
          <a:bodyPr>
            <a:spAutoFit/>
          </a:bodyPr>
          <a:lstStyle/>
          <a:p>
            <a:pPr algn="just">
              <a:spcBef>
                <a:spcPct val="50000"/>
              </a:spcBef>
            </a:pPr>
            <a:r>
              <a:rPr lang="zh-CN" altLang="en-US" sz="2000" b="1">
                <a:latin typeface="宋体" charset="-122"/>
              </a:rPr>
              <a:t>例</a:t>
            </a:r>
            <a:r>
              <a:rPr lang="en-US" altLang="zh-CN" sz="2000" b="1">
                <a:latin typeface="宋体" charset="-122"/>
              </a:rPr>
              <a:t>4.2  </a:t>
            </a:r>
            <a:r>
              <a:rPr lang="zh-CN" altLang="en-US" sz="2000">
                <a:latin typeface="宋体" charset="-122"/>
              </a:rPr>
              <a:t>吴清江（</a:t>
            </a:r>
            <a:r>
              <a:rPr lang="en-US" altLang="zh-CN" sz="2000"/>
              <a:t>1980</a:t>
            </a:r>
            <a:r>
              <a:rPr lang="zh-CN" altLang="en-US" sz="2000">
                <a:latin typeface="宋体" charset="-122"/>
              </a:rPr>
              <a:t>）等用兴国红鲤与散鳞镜鲤杂交来研究鳞型与体色两对性状的遗传分离现象，得其子二代的表型分离次数分别为：全鳞青灰色</a:t>
            </a:r>
            <a:r>
              <a:rPr lang="en-US" altLang="zh-CN" sz="2000"/>
              <a:t>505</a:t>
            </a:r>
            <a:r>
              <a:rPr lang="zh-CN" altLang="en-US" sz="2000">
                <a:latin typeface="宋体" charset="-122"/>
              </a:rPr>
              <a:t>尾，散鳞青灰色</a:t>
            </a:r>
            <a:r>
              <a:rPr lang="en-US" altLang="zh-CN" sz="2000"/>
              <a:t>155</a:t>
            </a:r>
            <a:r>
              <a:rPr lang="zh-CN" altLang="en-US" sz="2000">
                <a:latin typeface="宋体" charset="-122"/>
              </a:rPr>
              <a:t>尾，全鳞红色</a:t>
            </a:r>
            <a:r>
              <a:rPr lang="en-US" altLang="zh-CN" sz="2000"/>
              <a:t>35</a:t>
            </a:r>
            <a:r>
              <a:rPr lang="zh-CN" altLang="en-US" sz="2000">
                <a:latin typeface="宋体" charset="-122"/>
              </a:rPr>
              <a:t>尾，散鳞红色</a:t>
            </a:r>
            <a:r>
              <a:rPr lang="en-US" altLang="zh-CN" sz="2000"/>
              <a:t>9</a:t>
            </a:r>
            <a:r>
              <a:rPr lang="zh-CN" altLang="en-US" sz="2000">
                <a:latin typeface="宋体" charset="-122"/>
              </a:rPr>
              <a:t>尾。试测验其子二代的分离比例是否与理论比例</a:t>
            </a:r>
            <a:r>
              <a:rPr lang="en-US" altLang="zh-CN" sz="2000"/>
              <a:t>45:15:3:1</a:t>
            </a:r>
            <a:r>
              <a:rPr lang="zh-CN" altLang="en-US" sz="2000">
                <a:latin typeface="宋体" charset="-122"/>
              </a:rPr>
              <a:t>相符合。</a:t>
            </a:r>
            <a:r>
              <a:rPr lang="zh-CN" altLang="en-US" sz="2000"/>
              <a:t> </a:t>
            </a:r>
          </a:p>
        </p:txBody>
      </p:sp>
      <p:pic>
        <p:nvPicPr>
          <p:cNvPr id="6147" name="Picture 3"/>
          <p:cNvPicPr>
            <a:picLocks noChangeAspect="1" noChangeArrowheads="1"/>
          </p:cNvPicPr>
          <p:nvPr/>
        </p:nvPicPr>
        <p:blipFill>
          <a:blip r:embed="rId3" cstate="print"/>
          <a:srcRect/>
          <a:stretch>
            <a:fillRect/>
          </a:stretch>
        </p:blipFill>
        <p:spPr bwMode="auto">
          <a:xfrm>
            <a:off x="457200" y="1752600"/>
            <a:ext cx="8153400" cy="4672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381000" y="381000"/>
            <a:ext cx="8229600" cy="1784350"/>
          </a:xfrm>
          <a:prstGeom prst="rect">
            <a:avLst/>
          </a:prstGeom>
          <a:noFill/>
          <a:ln w="9525">
            <a:noFill/>
            <a:miter lim="800000"/>
            <a:headEnd/>
            <a:tailEnd/>
          </a:ln>
        </p:spPr>
        <p:txBody>
          <a:bodyPr>
            <a:spAutoFit/>
          </a:bodyPr>
          <a:lstStyle/>
          <a:p>
            <a:pPr algn="just">
              <a:spcBef>
                <a:spcPct val="50000"/>
              </a:spcBef>
            </a:pPr>
            <a:endParaRPr lang="en-US" altLang="zh-CN" sz="2000"/>
          </a:p>
          <a:p>
            <a:pPr algn="just">
              <a:spcBef>
                <a:spcPct val="50000"/>
              </a:spcBef>
            </a:pPr>
            <a:endParaRPr lang="en-US" altLang="zh-CN" sz="2000"/>
          </a:p>
          <a:p>
            <a:pPr algn="just">
              <a:spcBef>
                <a:spcPct val="50000"/>
              </a:spcBef>
            </a:pPr>
            <a:endParaRPr lang="en-US" altLang="zh-CN" sz="2000"/>
          </a:p>
          <a:p>
            <a:pPr algn="just">
              <a:spcBef>
                <a:spcPct val="50000"/>
              </a:spcBef>
            </a:pPr>
            <a:endParaRPr lang="zh-CN" altLang="en-US" sz="2000"/>
          </a:p>
        </p:txBody>
      </p:sp>
      <p:sp>
        <p:nvSpPr>
          <p:cNvPr id="12291" name="矩形 2"/>
          <p:cNvSpPr>
            <a:spLocks noChangeArrowheads="1"/>
          </p:cNvSpPr>
          <p:nvPr/>
        </p:nvSpPr>
        <p:spPr bwMode="auto">
          <a:xfrm>
            <a:off x="571500" y="785813"/>
            <a:ext cx="7929563" cy="6648450"/>
          </a:xfrm>
          <a:prstGeom prst="rect">
            <a:avLst/>
          </a:prstGeom>
          <a:noFill/>
          <a:ln w="9525">
            <a:noFill/>
            <a:miter lim="800000"/>
            <a:headEnd/>
            <a:tailEnd/>
          </a:ln>
        </p:spPr>
        <p:txBody>
          <a:bodyPr>
            <a:spAutoFit/>
          </a:bodyPr>
          <a:lstStyle/>
          <a:p>
            <a:endParaRPr lang="en-US" altLang="zh-CN" sz="1600" dirty="0"/>
          </a:p>
          <a:p>
            <a:endParaRPr lang="en-US" altLang="zh-CN" sz="1600" dirty="0"/>
          </a:p>
          <a:p>
            <a:endParaRPr lang="en-US" altLang="zh-CN" sz="1600" dirty="0"/>
          </a:p>
          <a:p>
            <a:endParaRPr lang="en-US" altLang="zh-CN" sz="1800" dirty="0"/>
          </a:p>
          <a:p>
            <a:r>
              <a:rPr lang="en-US" altLang="zh-CN" sz="1800" dirty="0"/>
              <a:t>&gt; </a:t>
            </a:r>
            <a:r>
              <a:rPr lang="en-US" altLang="zh-CN" sz="1800" dirty="0" err="1">
                <a:solidFill>
                  <a:srgbClr val="FFFF00"/>
                </a:solidFill>
              </a:rPr>
              <a:t>chisq.test</a:t>
            </a:r>
            <a:r>
              <a:rPr lang="en-US" altLang="zh-CN" sz="1800" dirty="0">
                <a:solidFill>
                  <a:srgbClr val="FFFF00"/>
                </a:solidFill>
              </a:rPr>
              <a:t>(c(505,155,35,9), p=c(45,15,3,1)/(45+15+3+1))</a:t>
            </a:r>
          </a:p>
          <a:p>
            <a:endParaRPr lang="en-US" altLang="zh-CN" sz="1800" dirty="0"/>
          </a:p>
          <a:p>
            <a:r>
              <a:rPr lang="en-US" altLang="zh-CN" sz="1800" dirty="0"/>
              <a:t>        Chi-squared test for given probabilities</a:t>
            </a:r>
          </a:p>
          <a:p>
            <a:endParaRPr lang="en-US" altLang="zh-CN" sz="1800" dirty="0"/>
          </a:p>
          <a:p>
            <a:r>
              <a:rPr lang="en-US" altLang="zh-CN" sz="1800" dirty="0"/>
              <a:t>data:  c(505, 155, 35, 9)</a:t>
            </a:r>
          </a:p>
          <a:p>
            <a:r>
              <a:rPr lang="en-US" altLang="zh-CN" sz="1800" dirty="0"/>
              <a:t>X-squared = 1.2929, </a:t>
            </a:r>
            <a:r>
              <a:rPr lang="en-US" altLang="zh-CN" sz="1800" dirty="0" err="1"/>
              <a:t>df</a:t>
            </a:r>
            <a:r>
              <a:rPr lang="en-US" altLang="zh-CN" sz="1800" dirty="0"/>
              <a:t> = 3, p-value = 0.7308</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zh-CN" altLang="en-US" sz="1800" dirty="0"/>
          </a:p>
        </p:txBody>
      </p:sp>
      <p:sp>
        <p:nvSpPr>
          <p:cNvPr id="12293" name="矩形 5"/>
          <p:cNvSpPr>
            <a:spLocks noChangeArrowheads="1"/>
          </p:cNvSpPr>
          <p:nvPr/>
        </p:nvSpPr>
        <p:spPr bwMode="auto">
          <a:xfrm>
            <a:off x="1428750" y="857250"/>
            <a:ext cx="3895618" cy="646331"/>
          </a:xfrm>
          <a:prstGeom prst="rect">
            <a:avLst/>
          </a:prstGeom>
          <a:noFill/>
          <a:ln w="9525">
            <a:noFill/>
            <a:miter lim="800000"/>
            <a:headEnd/>
            <a:tailEnd/>
          </a:ln>
        </p:spPr>
        <p:txBody>
          <a:bodyPr wrap="none">
            <a:spAutoFit/>
          </a:bodyPr>
          <a:lstStyle/>
          <a:p>
            <a:r>
              <a:rPr lang="zh-CN" altLang="en-US" sz="3600" b="1" dirty="0">
                <a:solidFill>
                  <a:schemeClr val="tx2"/>
                </a:solidFill>
                <a:latin typeface="宋体" charset="-122"/>
              </a:rPr>
              <a:t>例</a:t>
            </a:r>
            <a:r>
              <a:rPr lang="en-US" altLang="zh-CN" sz="3600" b="1" dirty="0">
                <a:solidFill>
                  <a:schemeClr val="tx2"/>
                </a:solidFill>
                <a:latin typeface="宋体" charset="-122"/>
              </a:rPr>
              <a:t>4.2 R</a:t>
            </a:r>
            <a:r>
              <a:rPr lang="zh-CN" altLang="en-US" sz="3600" b="1" dirty="0">
                <a:solidFill>
                  <a:schemeClr val="tx2"/>
                </a:solidFill>
                <a:latin typeface="宋体" charset="-122"/>
              </a:rPr>
              <a:t>语言实现</a:t>
            </a:r>
            <a:r>
              <a:rPr lang="en-US" altLang="zh-CN" sz="3600" b="1" dirty="0">
                <a:solidFill>
                  <a:schemeClr val="tx2"/>
                </a:solidFill>
                <a:latin typeface="宋体" charset="-122"/>
              </a:rPr>
              <a:t> </a:t>
            </a:r>
            <a:endParaRPr lang="zh-CN" altLang="en-US" sz="3600"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4" cstate="print"/>
          <a:srcRect/>
          <a:stretch>
            <a:fillRect/>
          </a:stretch>
        </p:blipFill>
        <p:spPr bwMode="auto">
          <a:xfrm>
            <a:off x="107950" y="228600"/>
            <a:ext cx="8899525" cy="3489325"/>
          </a:xfrm>
          <a:prstGeom prst="rect">
            <a:avLst/>
          </a:prstGeom>
          <a:noFill/>
          <a:ln w="9525">
            <a:noFill/>
            <a:miter lim="800000"/>
            <a:headEnd/>
            <a:tailEnd/>
          </a:ln>
        </p:spPr>
      </p:pic>
      <p:pic>
        <p:nvPicPr>
          <p:cNvPr id="7173" name="Picture 5"/>
          <p:cNvPicPr>
            <a:picLocks noChangeAspect="1" noChangeArrowheads="1"/>
          </p:cNvPicPr>
          <p:nvPr/>
        </p:nvPicPr>
        <p:blipFill>
          <a:blip r:embed="rId5" cstate="print"/>
          <a:srcRect/>
          <a:stretch>
            <a:fillRect/>
          </a:stretch>
        </p:blipFill>
        <p:spPr bwMode="auto">
          <a:xfrm>
            <a:off x="107950" y="4495800"/>
            <a:ext cx="8967788" cy="1816100"/>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3356</TotalTime>
  <Words>1637</Words>
  <Application>Microsoft Office PowerPoint</Application>
  <PresentationFormat>全屏显示(4:3)</PresentationFormat>
  <Paragraphs>181</Paragraphs>
  <Slides>16</Slides>
  <Notes>16</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16</vt:i4>
      </vt:variant>
    </vt:vector>
  </HeadingPairs>
  <TitlesOfParts>
    <vt:vector size="19" baseType="lpstr">
      <vt:lpstr>默认设计模板</vt:lpstr>
      <vt:lpstr>Equation</vt:lpstr>
      <vt:lpstr>Worksheet</vt:lpstr>
      <vt:lpstr> 第 4章 次数资料的假设检验 </vt:lpstr>
      <vt:lpstr>第 4章 次数资料的假设检验 </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Company>上海水产大学生命学院</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第四章 次数资料的假设检验 </dc:title>
  <dc:creator>戴习林</dc:creator>
  <cp:lastModifiedBy>sihua</cp:lastModifiedBy>
  <cp:revision>62</cp:revision>
  <dcterms:created xsi:type="dcterms:W3CDTF">2005-12-06T07:26:12Z</dcterms:created>
  <dcterms:modified xsi:type="dcterms:W3CDTF">2020-02-13T04:34:52Z</dcterms:modified>
</cp:coreProperties>
</file>