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89" r:id="rId2"/>
    <p:sldId id="256" r:id="rId3"/>
    <p:sldId id="258" r:id="rId4"/>
    <p:sldId id="259" r:id="rId5"/>
    <p:sldId id="257" r:id="rId6"/>
    <p:sldId id="260" r:id="rId7"/>
    <p:sldId id="261" r:id="rId8"/>
    <p:sldId id="262" r:id="rId9"/>
    <p:sldId id="263" r:id="rId10"/>
    <p:sldId id="264" r:id="rId11"/>
    <p:sldId id="265" r:id="rId12"/>
    <p:sldId id="290" r:id="rId13"/>
    <p:sldId id="332" r:id="rId14"/>
    <p:sldId id="333" r:id="rId15"/>
    <p:sldId id="336" r:id="rId16"/>
    <p:sldId id="340" r:id="rId17"/>
    <p:sldId id="266" r:id="rId18"/>
    <p:sldId id="267" r:id="rId19"/>
    <p:sldId id="268" r:id="rId20"/>
    <p:sldId id="325" r:id="rId21"/>
    <p:sldId id="326" r:id="rId22"/>
    <p:sldId id="334" r:id="rId23"/>
    <p:sldId id="335" r:id="rId24"/>
    <p:sldId id="337" r:id="rId25"/>
    <p:sldId id="269" r:id="rId26"/>
    <p:sldId id="270" r:id="rId27"/>
    <p:sldId id="339" r:id="rId28"/>
    <p:sldId id="338" r:id="rId29"/>
    <p:sldId id="343" r:id="rId30"/>
    <p:sldId id="271" r:id="rId31"/>
    <p:sldId id="272" r:id="rId32"/>
    <p:sldId id="273" r:id="rId33"/>
    <p:sldId id="327" r:id="rId34"/>
    <p:sldId id="274" r:id="rId35"/>
    <p:sldId id="275" r:id="rId36"/>
    <p:sldId id="276" r:id="rId37"/>
    <p:sldId id="330" r:id="rId38"/>
    <p:sldId id="331" r:id="rId39"/>
    <p:sldId id="328" r:id="rId40"/>
    <p:sldId id="329" r:id="rId41"/>
    <p:sldId id="277" r:id="rId42"/>
    <p:sldId id="278" r:id="rId43"/>
    <p:sldId id="279" r:id="rId44"/>
    <p:sldId id="280" r:id="rId45"/>
    <p:sldId id="281" r:id="rId46"/>
    <p:sldId id="282" r:id="rId47"/>
    <p:sldId id="283" r:id="rId48"/>
    <p:sldId id="284" r:id="rId49"/>
    <p:sldId id="285" r:id="rId50"/>
    <p:sldId id="286" r:id="rId51"/>
    <p:sldId id="287" r:id="rId52"/>
    <p:sldId id="288" r:id="rId53"/>
    <p:sldId id="341" r:id="rId54"/>
  </p:sldIdLst>
  <p:sldSz cx="9144000" cy="6858000" type="screen4x3"/>
  <p:notesSz cx="6858000" cy="9144000"/>
  <p:defaultTextStyle>
    <a:defPPr>
      <a:defRPr lang="zh-CN"/>
    </a:defPPr>
    <a:lvl1pPr algn="l" rtl="0" fontAlgn="base">
      <a:spcBef>
        <a:spcPct val="0"/>
      </a:spcBef>
      <a:spcAft>
        <a:spcPct val="0"/>
      </a:spcAft>
      <a:buFont typeface="Arial" charset="0"/>
      <a:defRPr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buFont typeface="Arial" charset="0"/>
      <a:defRPr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buFont typeface="Arial" charset="0"/>
      <a:defRPr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buFont typeface="Arial" charset="0"/>
      <a:defRPr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buFont typeface="Arial" charset="0"/>
      <a:defRPr sz="2400" kern="1200">
        <a:solidFill>
          <a:schemeClr val="tx1"/>
        </a:solidFill>
        <a:latin typeface="Times New Roman" pitchFamily="18" charset="0"/>
        <a:ea typeface="宋体" pitchFamily="2" charset="-122"/>
        <a:cs typeface="+mn-cs"/>
      </a:defRPr>
    </a:lvl5pPr>
    <a:lvl6pPr marL="2286000" algn="l" defTabSz="914400" rtl="0" eaLnBrk="1" latinLnBrk="0" hangingPunct="1">
      <a:defRPr sz="2400" kern="1200">
        <a:solidFill>
          <a:schemeClr val="tx1"/>
        </a:solidFill>
        <a:latin typeface="Times New Roman" pitchFamily="18" charset="0"/>
        <a:ea typeface="宋体" pitchFamily="2" charset="-122"/>
        <a:cs typeface="+mn-cs"/>
      </a:defRPr>
    </a:lvl6pPr>
    <a:lvl7pPr marL="2743200" algn="l" defTabSz="914400" rtl="0" eaLnBrk="1" latinLnBrk="0" hangingPunct="1">
      <a:defRPr sz="2400" kern="1200">
        <a:solidFill>
          <a:schemeClr val="tx1"/>
        </a:solidFill>
        <a:latin typeface="Times New Roman" pitchFamily="18" charset="0"/>
        <a:ea typeface="宋体" pitchFamily="2" charset="-122"/>
        <a:cs typeface="+mn-cs"/>
      </a:defRPr>
    </a:lvl7pPr>
    <a:lvl8pPr marL="3200400" algn="l" defTabSz="914400" rtl="0" eaLnBrk="1" latinLnBrk="0" hangingPunct="1">
      <a:defRPr sz="2400" kern="1200">
        <a:solidFill>
          <a:schemeClr val="tx1"/>
        </a:solidFill>
        <a:latin typeface="Times New Roman" pitchFamily="18" charset="0"/>
        <a:ea typeface="宋体" pitchFamily="2" charset="-122"/>
        <a:cs typeface="+mn-cs"/>
      </a:defRPr>
    </a:lvl8pPr>
    <a:lvl9pPr marL="3657600" algn="l" defTabSz="914400" rtl="0" eaLnBrk="1" latinLnBrk="0" hangingPunct="1">
      <a:defRPr sz="2400" kern="1200">
        <a:solidFill>
          <a:schemeClr val="tx1"/>
        </a:solidFill>
        <a:latin typeface="Times New Roman"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8DDD"/>
    <a:srgbClr val="FF99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59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5" Type="http://schemas.openxmlformats.org/officeDocument/2006/relationships/image" Target="../media/image57.wmf"/><Relationship Id="rId4" Type="http://schemas.openxmlformats.org/officeDocument/2006/relationships/image" Target="../media/image5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4" Type="http://schemas.openxmlformats.org/officeDocument/2006/relationships/image" Target="../media/image64.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5" Type="http://schemas.openxmlformats.org/officeDocument/2006/relationships/image" Target="../media/image74.wmf"/><Relationship Id="rId4" Type="http://schemas.openxmlformats.org/officeDocument/2006/relationships/image" Target="../media/image7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81.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image" Target="../media/image83.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 Id="rId9"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1.wmf"/><Relationship Id="rId1" Type="http://schemas.openxmlformats.org/officeDocument/2006/relationships/image" Target="../media/image6.wmf"/><Relationship Id="rId5" Type="http://schemas.openxmlformats.org/officeDocument/2006/relationships/image" Target="../media/image13.wmf"/><Relationship Id="rId4"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12" Type="http://schemas.openxmlformats.org/officeDocument/2006/relationships/image" Target="../media/image25.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11" Type="http://schemas.openxmlformats.org/officeDocument/2006/relationships/image" Target="../media/image24.wmf"/><Relationship Id="rId5" Type="http://schemas.openxmlformats.org/officeDocument/2006/relationships/image" Target="../media/image18.wmf"/><Relationship Id="rId10" Type="http://schemas.openxmlformats.org/officeDocument/2006/relationships/image" Target="../media/image23.wmf"/><Relationship Id="rId4" Type="http://schemas.openxmlformats.org/officeDocument/2006/relationships/image" Target="../media/image17.wmf"/><Relationship Id="rId9"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vl1pPr>
          </a:lstStyle>
          <a:p>
            <a:pPr>
              <a:defRPr/>
            </a:pPr>
            <a:endParaRPr lang="zh-CN" altLang="en-US"/>
          </a:p>
        </p:txBody>
      </p:sp>
      <p:sp>
        <p:nvSpPr>
          <p:cNvPr id="2051" name="日期占位符 2"/>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vl1pPr>
          </a:lstStyle>
          <a:p>
            <a:pPr>
              <a:defRPr/>
            </a:pPr>
            <a:fld id="{0A1B52CE-49AE-452B-9E6A-9B95B7F63677}" type="datetimeFigureOut">
              <a:rPr lang="zh-CN" altLang="en-US"/>
              <a:pPr>
                <a:defRPr/>
              </a:pPr>
              <a:t>2020/2/13</a:t>
            </a:fld>
            <a:endParaRPr lang="zh-CN" altLang="en-US"/>
          </a:p>
        </p:txBody>
      </p:sp>
      <p:sp>
        <p:nvSpPr>
          <p:cNvPr id="43012" name="幻灯片图像占位符 3"/>
          <p:cNvSpPr>
            <a:spLocks noGrp="1" noRot="1" noChangeAspect="1" noChangeArrowheads="1"/>
          </p:cNvSpPr>
          <p:nvPr>
            <p:ph type="sldImg" idx="2"/>
          </p:nvPr>
        </p:nvSpPr>
        <p:spPr bwMode="auto">
          <a:xfrm>
            <a:off x="1143000" y="685800"/>
            <a:ext cx="4572000" cy="3429000"/>
          </a:xfrm>
          <a:prstGeom prst="rect">
            <a:avLst/>
          </a:prstGeom>
          <a:noFill/>
          <a:ln w="12700">
            <a:noFill/>
            <a:miter lim="800000"/>
            <a:headEnd/>
            <a:tailEnd/>
          </a:ln>
        </p:spPr>
      </p:sp>
      <p:sp>
        <p:nvSpPr>
          <p:cNvPr id="2053" name="备注占位符 4"/>
          <p:cNvSpPr>
            <a:spLocks noGrp="1" noChangeArrowheads="1"/>
          </p:cNvSpPr>
          <p:nvPr>
            <p:ph type="body" sz="quarter" idx="3"/>
          </p:nvPr>
        </p:nvSpPr>
        <p:spPr bwMode="auto">
          <a:xfrm>
            <a:off x="685800" y="4343400"/>
            <a:ext cx="5486400" cy="4114800"/>
          </a:xfrm>
          <a:prstGeom prst="rect">
            <a:avLst/>
          </a:prstGeom>
          <a:noFill/>
          <a:ln w="12700" cmpd="sng">
            <a:noFill/>
            <a:miter lim="800000"/>
            <a:headEnd/>
            <a:tailEnd/>
          </a:ln>
        </p:spPr>
        <p:txBody>
          <a:bodyPr vert="horz" wrap="square" lIns="91440" tIns="45720" rIns="91440" bIns="45720"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54" name="页脚占位符 5"/>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endParaRPr lang="zh-CN" altLang="en-US"/>
          </a:p>
        </p:txBody>
      </p:sp>
      <p:sp>
        <p:nvSpPr>
          <p:cNvPr id="2055" name="灯片编号占位符 6"/>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5392811E-F11C-47C0-9E26-D44E13A266C0}"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8DAE48FA-287A-4554-B2FB-F182A9326EB6}" type="slidenum">
              <a:rPr lang="zh-CN" altLang="en-US" smtClean="0"/>
              <a:pPr>
                <a:defRPr/>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380D5E4-C0A2-4F8D-82BF-61CF78F405A6}" type="slidenum">
              <a:rPr lang="zh-CN" altLang="en-US" smtClean="0"/>
              <a:pPr/>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380D5E4-C0A2-4F8D-82BF-61CF78F405A6}" type="slidenum">
              <a:rPr lang="zh-CN" altLang="en-US" smtClean="0"/>
              <a:pPr/>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47</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48</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49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50</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51</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52</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53</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392811E-F11C-47C0-9E26-D44E13A266C0}" type="slidenum">
              <a:rPr lang="zh-CN" altLang="en-US" smtClean="0"/>
              <a:pPr>
                <a:defRPr/>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3D675D-C4AC-4C14-9C6D-0C03DF35D56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826D96-73A0-4E1F-8B13-546E2EE6CA7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F615F8-DAE1-460B-A133-BB5A11EF684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DEC304-4776-4F1A-A5D2-42E6AE94584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875683-47B4-4699-AE0B-C7D991A1A23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36FDEE-ABFB-4C72-A93F-E2E0FDC0366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69E0368-2F92-4321-8157-06F20D6411E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C2EF68-981E-49E3-A76E-C864ECDF491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5930FCD-4FD0-4000-AECC-A9107246F4A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75BB9A-A26D-42CC-92CD-AAF2C3A9CA2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CF70D7-D111-4D35-8F6C-61326967240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2048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9E68F111-F12B-4A97-98F3-7966F1B8700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ea typeface="宋体" pitchFamily="2" charset="-122"/>
        </a:defRPr>
      </a:lvl2pPr>
      <a:lvl3pPr algn="ctr" rtl="0" eaLnBrk="0" fontAlgn="base" hangingPunct="0">
        <a:spcBef>
          <a:spcPct val="0"/>
        </a:spcBef>
        <a:spcAft>
          <a:spcPct val="0"/>
        </a:spcAft>
        <a:defRPr sz="4400">
          <a:solidFill>
            <a:schemeClr val="tx2"/>
          </a:solidFill>
          <a:latin typeface="Times New Roman" pitchFamily="18" charset="0"/>
          <a:ea typeface="宋体" pitchFamily="2" charset="-122"/>
        </a:defRPr>
      </a:lvl3pPr>
      <a:lvl4pPr algn="ctr" rtl="0" eaLnBrk="0" fontAlgn="base" hangingPunct="0">
        <a:spcBef>
          <a:spcPct val="0"/>
        </a:spcBef>
        <a:spcAft>
          <a:spcPct val="0"/>
        </a:spcAft>
        <a:defRPr sz="4400">
          <a:solidFill>
            <a:schemeClr val="tx2"/>
          </a:solidFill>
          <a:latin typeface="Times New Roman" pitchFamily="18" charset="0"/>
          <a:ea typeface="宋体" pitchFamily="2" charset="-122"/>
        </a:defRPr>
      </a:lvl4pPr>
      <a:lvl5pPr algn="ctr" rtl="0" eaLnBrk="0" fontAlgn="base" hangingPunct="0">
        <a:spcBef>
          <a:spcPct val="0"/>
        </a:spcBef>
        <a:spcAft>
          <a:spcPct val="0"/>
        </a:spcAft>
        <a:defRPr sz="4400">
          <a:solidFill>
            <a:schemeClr val="tx2"/>
          </a:solidFill>
          <a:latin typeface="Times New Roman" pitchFamily="18" charset="0"/>
          <a:ea typeface="宋体" pitchFamily="2" charset="-122"/>
        </a:defRPr>
      </a:lvl5pPr>
      <a:lvl6pPr marL="457200" algn="ctr" rtl="0" eaLnBrk="0" fontAlgn="base" hangingPunct="0">
        <a:spcBef>
          <a:spcPct val="0"/>
        </a:spcBef>
        <a:spcAft>
          <a:spcPct val="0"/>
        </a:spcAft>
        <a:defRPr sz="4400">
          <a:solidFill>
            <a:schemeClr val="tx2"/>
          </a:solidFill>
          <a:latin typeface="Times New Roman" pitchFamily="18" charset="0"/>
          <a:ea typeface="宋体" pitchFamily="2" charset="-122"/>
        </a:defRPr>
      </a:lvl6pPr>
      <a:lvl7pPr marL="914400" algn="ctr" rtl="0" eaLnBrk="0" fontAlgn="base" hangingPunct="0">
        <a:spcBef>
          <a:spcPct val="0"/>
        </a:spcBef>
        <a:spcAft>
          <a:spcPct val="0"/>
        </a:spcAft>
        <a:defRPr sz="4400">
          <a:solidFill>
            <a:schemeClr val="tx2"/>
          </a:solidFill>
          <a:latin typeface="Times New Roman" pitchFamily="18" charset="0"/>
          <a:ea typeface="宋体" pitchFamily="2" charset="-122"/>
        </a:defRPr>
      </a:lvl7pPr>
      <a:lvl8pPr marL="1371600" algn="ctr" rtl="0" eaLnBrk="0" fontAlgn="base" hangingPunct="0">
        <a:spcBef>
          <a:spcPct val="0"/>
        </a:spcBef>
        <a:spcAft>
          <a:spcPct val="0"/>
        </a:spcAft>
        <a:defRPr sz="4400">
          <a:solidFill>
            <a:schemeClr val="tx2"/>
          </a:solidFill>
          <a:latin typeface="Times New Roman" pitchFamily="18" charset="0"/>
          <a:ea typeface="宋体" pitchFamily="2" charset="-122"/>
        </a:defRPr>
      </a:lvl8pPr>
      <a:lvl9pPr marL="1828800" algn="ctr" rtl="0" eaLnBrk="0" fontAlgn="base" hangingPunct="0">
        <a:spcBef>
          <a:spcPct val="0"/>
        </a:spcBef>
        <a:spcAft>
          <a:spcPct val="0"/>
        </a:spcAft>
        <a:defRPr sz="4400">
          <a:solidFill>
            <a:schemeClr val="tx2"/>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30.bin"/><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bbs.pinggu.org/thread-1389410-1-1.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33.bin"/><Relationship Id="rId5" Type="http://schemas.openxmlformats.org/officeDocument/2006/relationships/oleObject" Target="../embeddings/oleObject32.bin"/><Relationship Id="rId4" Type="http://schemas.openxmlformats.org/officeDocument/2006/relationships/oleObject" Target="../embeddings/oleObject31.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oleObject" Target="../embeddings/oleObject34.bin"/><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36.bin"/><Relationship Id="rId4" Type="http://schemas.openxmlformats.org/officeDocument/2006/relationships/oleObject" Target="../embeddings/oleObject35.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notesSlide" Target="../notesSlides/notesSlide38.xml"/><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39.bin"/><Relationship Id="rId5" Type="http://schemas.openxmlformats.org/officeDocument/2006/relationships/oleObject" Target="../embeddings/oleObject38.bin"/><Relationship Id="rId4" Type="http://schemas.openxmlformats.org/officeDocument/2006/relationships/oleObject" Target="../embeddings/oleObject37.bin"/><Relationship Id="rId9" Type="http://schemas.openxmlformats.org/officeDocument/2006/relationships/oleObject" Target="../embeddings/oleObject42.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4.xml"/><Relationship Id="rId7" Type="http://schemas.openxmlformats.org/officeDocument/2006/relationships/oleObject" Target="../embeddings/oleObject5.bin"/><Relationship Id="rId12"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oleObject" Target="../embeddings/oleObject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45.bin"/><Relationship Id="rId5" Type="http://schemas.openxmlformats.org/officeDocument/2006/relationships/oleObject" Target="../embeddings/oleObject44.bin"/><Relationship Id="rId4" Type="http://schemas.openxmlformats.org/officeDocument/2006/relationships/oleObject" Target="../embeddings/oleObject43.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oleObject" Target="../embeddings/oleObject49.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48.bin"/><Relationship Id="rId5" Type="http://schemas.openxmlformats.org/officeDocument/2006/relationships/oleObject" Target="../embeddings/oleObject47.bin"/><Relationship Id="rId4" Type="http://schemas.openxmlformats.org/officeDocument/2006/relationships/oleObject" Target="../embeddings/oleObject46.bin"/></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oleObject" Target="../embeddings/oleObject51.bin"/><Relationship Id="rId4" Type="http://schemas.openxmlformats.org/officeDocument/2006/relationships/oleObject" Target="../embeddings/oleObject50.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oleObject" Target="../embeddings/oleObject52.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notesSlide" Target="../notesSlides/notesSlide46.xml"/><Relationship Id="rId7" Type="http://schemas.openxmlformats.org/officeDocument/2006/relationships/oleObject" Target="../embeddings/oleObject56.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55.bin"/><Relationship Id="rId5" Type="http://schemas.openxmlformats.org/officeDocument/2006/relationships/oleObject" Target="../embeddings/oleObject54.bin"/><Relationship Id="rId4" Type="http://schemas.openxmlformats.org/officeDocument/2006/relationships/oleObject" Target="../embeddings/oleObject53.bin"/><Relationship Id="rId9" Type="http://schemas.openxmlformats.org/officeDocument/2006/relationships/oleObject" Target="../embeddings/oleObject58.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77.png"/><Relationship Id="rId5" Type="http://schemas.openxmlformats.org/officeDocument/2006/relationships/oleObject" Target="../embeddings/oleObject59.bin"/><Relationship Id="rId4" Type="http://schemas.openxmlformats.org/officeDocument/2006/relationships/image" Target="../media/image76.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60.bin"/><Relationship Id="rId5" Type="http://schemas.openxmlformats.org/officeDocument/2006/relationships/image" Target="../media/image80.png"/><Relationship Id="rId4" Type="http://schemas.openxmlformats.org/officeDocument/2006/relationships/image" Target="../media/image79.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oleObject" Target="../embeddings/oleObject62.bin"/><Relationship Id="rId4" Type="http://schemas.openxmlformats.org/officeDocument/2006/relationships/oleObject" Target="../embeddings/oleObject61.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5.xml"/><Relationship Id="rId7"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oleObject" Target="../embeddings/oleObject64.bin"/><Relationship Id="rId4" Type="http://schemas.openxmlformats.org/officeDocument/2006/relationships/oleObject" Target="../embeddings/oleObject63.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oleObject" Target="../embeddings/oleObject65.bin"/><Relationship Id="rId4" Type="http://schemas.openxmlformats.org/officeDocument/2006/relationships/image" Target="../media/image86.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oleObject" Target="../embeddings/oleObject66.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oleObject" Target="../embeddings/oleObject24.bin"/><Relationship Id="rId3" Type="http://schemas.openxmlformats.org/officeDocument/2006/relationships/notesSlide" Target="../notesSlides/notesSlide6.xml"/><Relationship Id="rId7" Type="http://schemas.openxmlformats.org/officeDocument/2006/relationships/oleObject" Target="../embeddings/oleObject18.bin"/><Relationship Id="rId12" Type="http://schemas.openxmlformats.org/officeDocument/2006/relationships/oleObject" Target="../embeddings/oleObject23.bin"/><Relationship Id="rId2" Type="http://schemas.openxmlformats.org/officeDocument/2006/relationships/slideLayout" Target="../slideLayouts/slideLayout7.xml"/><Relationship Id="rId16" Type="http://schemas.openxmlformats.org/officeDocument/2006/relationships/oleObject" Target="../embeddings/oleObject27.bin"/><Relationship Id="rId1" Type="http://schemas.openxmlformats.org/officeDocument/2006/relationships/vmlDrawing" Target="../drawings/vmlDrawing4.vml"/><Relationship Id="rId6" Type="http://schemas.openxmlformats.org/officeDocument/2006/relationships/oleObject" Target="../embeddings/oleObject17.bin"/><Relationship Id="rId11" Type="http://schemas.openxmlformats.org/officeDocument/2006/relationships/oleObject" Target="../embeddings/oleObject22.bin"/><Relationship Id="rId5" Type="http://schemas.openxmlformats.org/officeDocument/2006/relationships/oleObject" Target="../embeddings/oleObject16.bin"/><Relationship Id="rId15" Type="http://schemas.openxmlformats.org/officeDocument/2006/relationships/oleObject" Target="../embeddings/oleObject26.bin"/><Relationship Id="rId10" Type="http://schemas.openxmlformats.org/officeDocument/2006/relationships/oleObject" Target="../embeddings/oleObject21.bin"/><Relationship Id="rId4" Type="http://schemas.openxmlformats.org/officeDocument/2006/relationships/image" Target="../media/image26.png"/><Relationship Id="rId9" Type="http://schemas.openxmlformats.org/officeDocument/2006/relationships/oleObject" Target="../embeddings/oleObject20.bin"/><Relationship Id="rId14" Type="http://schemas.openxmlformats.org/officeDocument/2006/relationships/oleObject" Target="../embeddings/oleObject25.bin"/></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oleObject" Target="../embeddings/Microsoft_Office_Excel_97-2003____1.xls"/><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533400" y="2362200"/>
            <a:ext cx="7772400" cy="1143000"/>
          </a:xfrm>
        </p:spPr>
        <p:txBody>
          <a:bodyPr/>
          <a:lstStyle/>
          <a:p>
            <a:pPr eaLnBrk="1" hangingPunct="1"/>
            <a:r>
              <a:rPr lang="zh-CN" altLang="en-US" sz="4000" smtClean="0"/>
              <a:t> </a:t>
            </a:r>
            <a:r>
              <a:rPr lang="zh-CN" altLang="en-US" sz="4000" b="1" smtClean="0">
                <a:latin typeface="华文隶书" pitchFamily="2" charset="-122"/>
                <a:ea typeface="华文隶书" pitchFamily="2" charset="-122"/>
              </a:rPr>
              <a:t>第</a:t>
            </a:r>
            <a:r>
              <a:rPr lang="en-US" altLang="zh-CN" sz="4000" b="1" smtClean="0">
                <a:latin typeface="华文隶书" pitchFamily="2" charset="-122"/>
                <a:ea typeface="华文隶书" pitchFamily="2" charset="-122"/>
              </a:rPr>
              <a:t>3</a:t>
            </a:r>
            <a:r>
              <a:rPr lang="zh-CN" altLang="en-US" sz="4000" b="1" smtClean="0">
                <a:latin typeface="华文隶书" pitchFamily="2" charset="-122"/>
                <a:ea typeface="华文隶书" pitchFamily="2" charset="-122"/>
              </a:rPr>
              <a:t>章        统计推断</a:t>
            </a:r>
            <a:endParaRPr lang="zh-CN" altLang="en-US" sz="4000" smtClean="0">
              <a:latin typeface="华文隶书" pitchFamily="2" charset="-122"/>
              <a:ea typeface="华文隶书" pitchFamily="2" charset="-122"/>
            </a:endParaRPr>
          </a:p>
        </p:txBody>
      </p:sp>
      <p:sp>
        <p:nvSpPr>
          <p:cNvPr id="21507" name="Rectangle 2"/>
          <p:cNvSpPr txBox="1">
            <a:spLocks noChangeArrowheads="1"/>
          </p:cNvSpPr>
          <p:nvPr/>
        </p:nvSpPr>
        <p:spPr bwMode="auto">
          <a:xfrm>
            <a:off x="684213" y="4076700"/>
            <a:ext cx="7772400" cy="1143000"/>
          </a:xfrm>
          <a:prstGeom prst="rect">
            <a:avLst/>
          </a:prstGeom>
          <a:noFill/>
          <a:ln w="9525">
            <a:noFill/>
            <a:miter lim="800000"/>
            <a:headEnd/>
            <a:tailEnd/>
          </a:ln>
        </p:spPr>
        <p:txBody>
          <a:bodyPr anchor="ctr"/>
          <a:lstStyle/>
          <a:p>
            <a:pPr algn="ctr"/>
            <a:endParaRPr lang="en-US" altLang="zh-CN" sz="3200" dirty="0">
              <a:solidFill>
                <a:schemeClr val="tx2"/>
              </a:solidFill>
            </a:endParaRPr>
          </a:p>
          <a:p>
            <a:pPr algn="ctr"/>
            <a:endParaRPr lang="en-US" altLang="zh-CN" sz="3200" dirty="0">
              <a:solidFill>
                <a:schemeClr val="tx2"/>
              </a:solidFill>
            </a:endParaRPr>
          </a:p>
          <a:p>
            <a:pPr algn="ctr"/>
            <a:r>
              <a:rPr lang="zh-CN" altLang="en-US" sz="3200" dirty="0">
                <a:solidFill>
                  <a:schemeClr val="tx2"/>
                </a:solidFill>
                <a:latin typeface="华文楷体" pitchFamily="2" charset="-122"/>
                <a:ea typeface="华文楷体" pitchFamily="2" charset="-122"/>
              </a:rPr>
              <a:t>彭司华</a:t>
            </a:r>
            <a:endParaRPr lang="en-US" sz="3200" dirty="0">
              <a:solidFill>
                <a:schemeClr val="tx2"/>
              </a:solidFill>
              <a:latin typeface="华文楷体" pitchFamily="2" charset="-122"/>
              <a:ea typeface="华文楷体" pitchFamily="2" charset="-122"/>
            </a:endParaRPr>
          </a:p>
          <a:p>
            <a:pPr algn="ctr">
              <a:defRPr/>
            </a:pPr>
            <a:r>
              <a:rPr lang="en-US" altLang="zh-CN" sz="3200" kern="0" dirty="0" smtClean="0">
                <a:solidFill>
                  <a:schemeClr val="tx2"/>
                </a:solidFill>
              </a:rPr>
              <a:t>2020</a:t>
            </a:r>
            <a:r>
              <a:rPr lang="zh-CN" altLang="en-US" sz="3200" kern="0" dirty="0" smtClean="0">
                <a:solidFill>
                  <a:schemeClr val="tx2"/>
                </a:solidFill>
              </a:rPr>
              <a:t>年</a:t>
            </a:r>
            <a:r>
              <a:rPr lang="en-US" altLang="zh-CN" sz="3200" kern="0" dirty="0" smtClean="0">
                <a:solidFill>
                  <a:schemeClr val="tx2"/>
                </a:solidFill>
              </a:rPr>
              <a:t>2</a:t>
            </a:r>
            <a:r>
              <a:rPr lang="zh-CN" altLang="en-US" sz="3200" kern="0" dirty="0" smtClean="0">
                <a:solidFill>
                  <a:schemeClr val="tx2"/>
                </a:solidFill>
              </a:rPr>
              <a:t>月</a:t>
            </a:r>
            <a:endParaRPr lang="en-US" altLang="zh-CN" sz="3200" kern="0" smtClean="0">
              <a:solidFill>
                <a:schemeClr val="tx2"/>
              </a:solidFill>
            </a:endParaRPr>
          </a:p>
          <a:p>
            <a:pPr algn="ctr"/>
            <a:r>
              <a:rPr lang="zh-CN" altLang="en-US" sz="3200" smtClean="0">
                <a:solidFill>
                  <a:schemeClr val="tx2"/>
                </a:solidFill>
              </a:rPr>
              <a:t> </a:t>
            </a:r>
            <a:endParaRPr lang="zh-CN" altLang="en-US" sz="3200" dirty="0">
              <a:solidFill>
                <a:schemeClr val="tx2"/>
              </a:solidFill>
            </a:endParaRPr>
          </a:p>
        </p:txBody>
      </p:sp>
      <p:sp>
        <p:nvSpPr>
          <p:cNvPr id="21508" name="Rectangle 2"/>
          <p:cNvSpPr txBox="1">
            <a:spLocks noChangeArrowheads="1"/>
          </p:cNvSpPr>
          <p:nvPr/>
        </p:nvSpPr>
        <p:spPr bwMode="auto">
          <a:xfrm>
            <a:off x="684213" y="836613"/>
            <a:ext cx="7772400" cy="1143000"/>
          </a:xfrm>
          <a:prstGeom prst="rect">
            <a:avLst/>
          </a:prstGeom>
          <a:noFill/>
          <a:ln w="9525">
            <a:noFill/>
            <a:miter lim="800000"/>
            <a:headEnd/>
            <a:tailEnd/>
          </a:ln>
        </p:spPr>
        <p:txBody>
          <a:bodyPr anchor="ctr"/>
          <a:lstStyle/>
          <a:p>
            <a:pPr algn="ctr"/>
            <a:r>
              <a:rPr lang="zh-CN" altLang="en-US" sz="6000">
                <a:solidFill>
                  <a:schemeClr val="tx2"/>
                </a:solidFill>
                <a:latin typeface="华文琥珀" pitchFamily="2" charset="-122"/>
                <a:ea typeface="华文琥珀" pitchFamily="2" charset="-122"/>
              </a:rPr>
              <a:t>生 物 统 计 学</a:t>
            </a:r>
            <a:endParaRPr lang="zh-CN" altLang="en-US" sz="4000">
              <a:solidFill>
                <a:schemeClr val="tx2"/>
              </a:solidFill>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304800" y="304800"/>
            <a:ext cx="7772400" cy="914400"/>
          </a:xfrm>
        </p:spPr>
        <p:txBody>
          <a:bodyPr/>
          <a:lstStyle/>
          <a:p>
            <a:pPr algn="l" eaLnBrk="1" hangingPunct="1">
              <a:defRPr/>
            </a:pPr>
            <a:r>
              <a:rPr lang="en-US" sz="2800" b="1" smtClean="0">
                <a:effectLst>
                  <a:outerShdw blurRad="38100" dist="38100" dir="2700000" algn="tl">
                    <a:srgbClr val="000000"/>
                  </a:outerShdw>
                </a:effectLst>
                <a:latin typeface="宋体" pitchFamily="2" charset="-122"/>
              </a:rPr>
              <a:t>3.2 </a:t>
            </a:r>
            <a:r>
              <a:rPr lang="zh-CN" altLang="en-US" sz="2800" b="1" smtClean="0">
                <a:effectLst>
                  <a:outerShdw blurRad="38100" dist="38100" dir="2700000" algn="tl">
                    <a:srgbClr val="000000"/>
                  </a:outerShdw>
                </a:effectLst>
                <a:latin typeface="宋体" pitchFamily="2" charset="-122"/>
              </a:rPr>
              <a:t>平均数的假设检验</a:t>
            </a:r>
            <a:br>
              <a:rPr lang="zh-CN" altLang="en-US" sz="2800" b="1" smtClean="0">
                <a:effectLst>
                  <a:outerShdw blurRad="38100" dist="38100" dir="2700000" algn="tl">
                    <a:srgbClr val="000000"/>
                  </a:outerShdw>
                </a:effectLst>
                <a:latin typeface="宋体" pitchFamily="2" charset="-122"/>
              </a:rPr>
            </a:br>
            <a:r>
              <a:rPr lang="en-US" sz="2600" b="1" smtClean="0">
                <a:effectLst>
                  <a:outerShdw blurRad="38100" dist="38100" dir="2700000" algn="tl">
                    <a:srgbClr val="000000"/>
                  </a:outerShdw>
                </a:effectLst>
                <a:latin typeface="宋体" pitchFamily="2" charset="-122"/>
              </a:rPr>
              <a:t>3.2.1</a:t>
            </a:r>
            <a:r>
              <a:rPr lang="zh-CN" altLang="en-US" sz="2600" b="1" smtClean="0">
                <a:effectLst>
                  <a:outerShdw blurRad="38100" dist="38100" dir="2700000" algn="tl">
                    <a:srgbClr val="000000"/>
                  </a:outerShdw>
                </a:effectLst>
                <a:latin typeface="宋体" pitchFamily="2" charset="-122"/>
              </a:rPr>
              <a:t>单个平均数的假设检验</a:t>
            </a:r>
            <a:r>
              <a:rPr lang="zh-CN" altLang="en-US" sz="2800" smtClean="0"/>
              <a:t> </a:t>
            </a:r>
          </a:p>
        </p:txBody>
      </p:sp>
      <p:grpSp>
        <p:nvGrpSpPr>
          <p:cNvPr id="6150" name="Group 9"/>
          <p:cNvGrpSpPr>
            <a:grpSpLocks/>
          </p:cNvGrpSpPr>
          <p:nvPr/>
        </p:nvGrpSpPr>
        <p:grpSpPr bwMode="auto">
          <a:xfrm>
            <a:off x="457200" y="1371600"/>
            <a:ext cx="8077200" cy="1036638"/>
            <a:chOff x="0" y="0"/>
            <a:chExt cx="5088" cy="653"/>
          </a:xfrm>
        </p:grpSpPr>
        <p:sp>
          <p:nvSpPr>
            <p:cNvPr id="6153" name="Text Box 8"/>
            <p:cNvSpPr txBox="1">
              <a:spLocks noChangeArrowheads="1"/>
            </p:cNvSpPr>
            <p:nvPr/>
          </p:nvSpPr>
          <p:spPr bwMode="auto">
            <a:xfrm>
              <a:off x="0" y="0"/>
              <a:ext cx="5088" cy="653"/>
            </a:xfrm>
            <a:prstGeom prst="rect">
              <a:avLst/>
            </a:prstGeom>
            <a:noFill/>
            <a:ln w="9525">
              <a:noFill/>
              <a:miter lim="800000"/>
              <a:headEnd/>
              <a:tailEnd/>
            </a:ln>
          </p:spPr>
          <p:txBody>
            <a:bodyPr>
              <a:spAutoFit/>
            </a:bodyPr>
            <a:lstStyle/>
            <a:p>
              <a:pPr algn="just">
                <a:lnSpc>
                  <a:spcPct val="90000"/>
                </a:lnSpc>
                <a:spcBef>
                  <a:spcPct val="20000"/>
                </a:spcBef>
              </a:pPr>
              <a:r>
                <a:rPr lang="zh-CN" altLang="en-US" sz="2000">
                  <a:latin typeface="宋体" pitchFamily="2" charset="-122"/>
                </a:rPr>
                <a:t>检验样本平均数  所属总体平均数   与某一已知值    是否相等</a:t>
              </a:r>
            </a:p>
            <a:p>
              <a:pPr algn="just">
                <a:lnSpc>
                  <a:spcPct val="90000"/>
                </a:lnSpc>
                <a:spcBef>
                  <a:spcPct val="20000"/>
                </a:spcBef>
              </a:pPr>
              <a:r>
                <a:rPr lang="zh-CN" altLang="en-US" sz="2000" i="1">
                  <a:latin typeface="宋体" pitchFamily="2" charset="-122"/>
                  <a:cs typeface="Times New Roman" pitchFamily="18" charset="0"/>
                </a:rPr>
                <a:t>    </a:t>
              </a:r>
              <a:r>
                <a:rPr lang="en-US" altLang="zh-CN" sz="2000" i="1">
                  <a:latin typeface="宋体" pitchFamily="2" charset="-122"/>
                  <a:cs typeface="Times New Roman" pitchFamily="18" charset="0"/>
                </a:rPr>
                <a:t>u</a:t>
              </a:r>
              <a:r>
                <a:rPr lang="zh-CN" altLang="en-US" sz="2000">
                  <a:latin typeface="宋体" pitchFamily="2" charset="-122"/>
                  <a:cs typeface="Times New Roman" pitchFamily="18" charset="0"/>
                </a:rPr>
                <a:t>测验</a:t>
              </a:r>
              <a:r>
                <a:rPr lang="zh-CN" altLang="en-US" sz="2000">
                  <a:latin typeface="宋体" pitchFamily="2" charset="-122"/>
                </a:rPr>
                <a:t>：</a:t>
              </a:r>
              <a:r>
                <a:rPr lang="zh-CN" altLang="en-US" sz="2000">
                  <a:latin typeface="宋体" pitchFamily="2" charset="-122"/>
                  <a:cs typeface="Times New Roman" pitchFamily="18" charset="0"/>
                </a:rPr>
                <a:t>总体方差</a:t>
              </a:r>
              <a:r>
                <a:rPr lang="en-US" altLang="zh-CN" sz="2000">
                  <a:latin typeface="宋体" pitchFamily="2" charset="-122"/>
                </a:rPr>
                <a:t>σ</a:t>
              </a:r>
              <a:r>
                <a:rPr lang="en-US" altLang="zh-CN" sz="2000" baseline="30000">
                  <a:latin typeface="宋体" pitchFamily="2" charset="-122"/>
                </a:rPr>
                <a:t>2</a:t>
              </a:r>
              <a:r>
                <a:rPr lang="zh-CN" altLang="en-US" sz="2000">
                  <a:latin typeface="宋体" pitchFamily="2" charset="-122"/>
                  <a:cs typeface="Times New Roman" pitchFamily="18" charset="0"/>
                </a:rPr>
                <a:t>已知或大样本</a:t>
              </a:r>
            </a:p>
            <a:p>
              <a:pPr algn="just">
                <a:lnSpc>
                  <a:spcPct val="90000"/>
                </a:lnSpc>
                <a:spcBef>
                  <a:spcPct val="20000"/>
                </a:spcBef>
              </a:pPr>
              <a:r>
                <a:rPr lang="zh-CN" altLang="en-US" sz="2000" i="1">
                  <a:latin typeface="宋体" pitchFamily="2" charset="-122"/>
                  <a:cs typeface="Times New Roman" pitchFamily="18" charset="0"/>
                </a:rPr>
                <a:t>    </a:t>
              </a:r>
              <a:r>
                <a:rPr lang="en-US" altLang="zh-CN" sz="2000" i="1">
                  <a:latin typeface="宋体" pitchFamily="2" charset="-122"/>
                  <a:cs typeface="Times New Roman" pitchFamily="18" charset="0"/>
                </a:rPr>
                <a:t>t</a:t>
              </a:r>
              <a:r>
                <a:rPr lang="zh-CN" altLang="en-US" sz="2000">
                  <a:latin typeface="宋体" pitchFamily="2" charset="-122"/>
                  <a:cs typeface="Times New Roman" pitchFamily="18" charset="0"/>
                </a:rPr>
                <a:t>测验</a:t>
              </a:r>
              <a:r>
                <a:rPr lang="zh-CN" altLang="en-US" sz="2000">
                  <a:latin typeface="宋体" pitchFamily="2" charset="-122"/>
                </a:rPr>
                <a:t>：</a:t>
              </a:r>
              <a:r>
                <a:rPr lang="zh-CN" altLang="en-US" sz="2000">
                  <a:latin typeface="宋体" pitchFamily="2" charset="-122"/>
                  <a:cs typeface="Times New Roman" pitchFamily="18" charset="0"/>
                </a:rPr>
                <a:t>总体方差</a:t>
              </a:r>
              <a:r>
                <a:rPr lang="en-US" altLang="zh-CN" sz="2000">
                  <a:latin typeface="宋体" pitchFamily="2" charset="-122"/>
                </a:rPr>
                <a:t>σ</a:t>
              </a:r>
              <a:r>
                <a:rPr lang="en-US" altLang="zh-CN" sz="2000" baseline="30000">
                  <a:latin typeface="宋体" pitchFamily="2" charset="-122"/>
                </a:rPr>
                <a:t>2</a:t>
              </a:r>
              <a:r>
                <a:rPr lang="zh-CN" altLang="en-US" sz="2000">
                  <a:latin typeface="宋体" pitchFamily="2" charset="-122"/>
                  <a:cs typeface="Times New Roman" pitchFamily="18" charset="0"/>
                </a:rPr>
                <a:t>未知，且为小样本</a:t>
              </a:r>
            </a:p>
          </p:txBody>
        </p:sp>
        <p:graphicFrame>
          <p:nvGraphicFramePr>
            <p:cNvPr id="6146" name="Object 5"/>
            <p:cNvGraphicFramePr>
              <a:graphicFrameLocks noChangeAspect="1"/>
            </p:cNvGraphicFramePr>
            <p:nvPr/>
          </p:nvGraphicFramePr>
          <p:xfrm>
            <a:off x="1152" y="0"/>
            <a:ext cx="188" cy="202"/>
          </p:xfrm>
          <a:graphic>
            <a:graphicData uri="http://schemas.openxmlformats.org/presentationml/2006/ole">
              <p:oleObj spid="_x0000_s6146" r:id="rId4" imgW="177809" imgH="190487" progId="">
                <p:embed/>
              </p:oleObj>
            </a:graphicData>
          </a:graphic>
        </p:graphicFrame>
        <p:graphicFrame>
          <p:nvGraphicFramePr>
            <p:cNvPr id="6147" name="Object 6"/>
            <p:cNvGraphicFramePr>
              <a:graphicFrameLocks noChangeAspect="1"/>
            </p:cNvGraphicFramePr>
            <p:nvPr/>
          </p:nvGraphicFramePr>
          <p:xfrm>
            <a:off x="2496" y="48"/>
            <a:ext cx="186" cy="202"/>
          </p:xfrm>
          <a:graphic>
            <a:graphicData uri="http://schemas.openxmlformats.org/presentationml/2006/ole">
              <p:oleObj spid="_x0000_s6147" r:id="rId5" imgW="152519" imgH="165202" progId="">
                <p:embed/>
              </p:oleObj>
            </a:graphicData>
          </a:graphic>
        </p:graphicFrame>
        <p:graphicFrame>
          <p:nvGraphicFramePr>
            <p:cNvPr id="6148" name="Object 7"/>
            <p:cNvGraphicFramePr>
              <a:graphicFrameLocks noChangeAspect="1"/>
            </p:cNvGraphicFramePr>
            <p:nvPr/>
          </p:nvGraphicFramePr>
          <p:xfrm>
            <a:off x="3744" y="0"/>
            <a:ext cx="209" cy="250"/>
          </p:xfrm>
          <a:graphic>
            <a:graphicData uri="http://schemas.openxmlformats.org/presentationml/2006/ole">
              <p:oleObj spid="_x0000_s6148" r:id="rId6" imgW="190734" imgH="228818" progId="">
                <p:embed/>
              </p:oleObj>
            </a:graphicData>
          </a:graphic>
        </p:graphicFrame>
      </p:grpSp>
      <p:sp>
        <p:nvSpPr>
          <p:cNvPr id="12296" name="Text Box 7"/>
          <p:cNvSpPr txBox="1">
            <a:spLocks noChangeArrowheads="1"/>
          </p:cNvSpPr>
          <p:nvPr/>
        </p:nvSpPr>
        <p:spPr bwMode="auto">
          <a:xfrm>
            <a:off x="323528" y="3212976"/>
            <a:ext cx="8229600" cy="2092881"/>
          </a:xfrm>
          <a:prstGeom prst="rect">
            <a:avLst/>
          </a:prstGeom>
          <a:noFill/>
          <a:ln w="9525">
            <a:noFill/>
            <a:miter lim="800000"/>
            <a:headEnd/>
            <a:tailEnd/>
          </a:ln>
        </p:spPr>
        <p:txBody>
          <a:bodyPr wrap="square">
            <a:spAutoFit/>
          </a:bodyPr>
          <a:lstStyle/>
          <a:p>
            <a:pPr algn="just">
              <a:spcBef>
                <a:spcPct val="50000"/>
              </a:spcBef>
            </a:pPr>
            <a:r>
              <a:rPr lang="zh-CN" altLang="en-US" sz="2000" b="1" dirty="0">
                <a:latin typeface="宋体" pitchFamily="2" charset="-122"/>
              </a:rPr>
              <a:t>例</a:t>
            </a:r>
            <a:r>
              <a:rPr lang="en-US" altLang="zh-CN" sz="2000" b="1" dirty="0"/>
              <a:t>3.2</a:t>
            </a:r>
            <a:r>
              <a:rPr lang="en-US" altLang="zh-CN" sz="2000" dirty="0">
                <a:latin typeface="宋体" pitchFamily="2" charset="-122"/>
              </a:rPr>
              <a:t> </a:t>
            </a:r>
            <a:r>
              <a:rPr lang="zh-CN" altLang="en-US" sz="2000" dirty="0">
                <a:latin typeface="宋体" pitchFamily="2" charset="-122"/>
              </a:rPr>
              <a:t>某渔场常年培育的体长规格为</a:t>
            </a:r>
            <a:r>
              <a:rPr lang="en-US" altLang="zh-CN" sz="2000" dirty="0"/>
              <a:t>15.1</a:t>
            </a:r>
            <a:r>
              <a:rPr lang="zh-CN" altLang="en-US" sz="2000" dirty="0">
                <a:latin typeface="宋体" pitchFamily="2" charset="-122"/>
              </a:rPr>
              <a:t>～</a:t>
            </a:r>
            <a:r>
              <a:rPr lang="en-US" altLang="zh-CN" sz="2000" dirty="0"/>
              <a:t>16.0</a:t>
            </a:r>
            <a:r>
              <a:rPr lang="en-US" altLang="zh-CN" sz="2000" dirty="0">
                <a:latin typeface="宋体" pitchFamily="2" charset="-122"/>
              </a:rPr>
              <a:t>㎝</a:t>
            </a:r>
            <a:r>
              <a:rPr lang="zh-CN" altLang="en-US" sz="2000" dirty="0">
                <a:latin typeface="宋体" pitchFamily="2" charset="-122"/>
              </a:rPr>
              <a:t>的草鱼种苗，其体重大小基本稳定在</a:t>
            </a:r>
            <a:r>
              <a:rPr lang="en-US" altLang="zh-CN" sz="2000" dirty="0"/>
              <a:t>47.5g</a:t>
            </a:r>
            <a:r>
              <a:rPr lang="zh-CN" altLang="en-US" sz="2000" dirty="0">
                <a:latin typeface="宋体" pitchFamily="2" charset="-122"/>
              </a:rPr>
              <a:t>。现有一批这样的草鱼种苗待出售</a:t>
            </a:r>
            <a:r>
              <a:rPr lang="en-US" altLang="zh-CN" sz="2000" dirty="0">
                <a:latin typeface="宋体" pitchFamily="2" charset="-122"/>
              </a:rPr>
              <a:t>,</a:t>
            </a:r>
            <a:r>
              <a:rPr lang="zh-CN" altLang="en-US" sz="2000" dirty="0">
                <a:latin typeface="宋体" pitchFamily="2" charset="-122"/>
              </a:rPr>
              <a:t>随机抽取了</a:t>
            </a:r>
            <a:r>
              <a:rPr lang="en-US" altLang="zh-CN" sz="2000" dirty="0"/>
              <a:t>20</a:t>
            </a:r>
            <a:r>
              <a:rPr lang="zh-CN" altLang="en-US" sz="2000" dirty="0">
                <a:latin typeface="宋体" pitchFamily="2" charset="-122"/>
              </a:rPr>
              <a:t>尾，测定的结果如下：</a:t>
            </a:r>
            <a:r>
              <a:rPr lang="en-US" altLang="zh-CN" sz="2000" dirty="0"/>
              <a:t>49.0</a:t>
            </a:r>
            <a:r>
              <a:rPr lang="zh-CN" altLang="en-US" sz="2000" dirty="0">
                <a:latin typeface="宋体" pitchFamily="2" charset="-122"/>
              </a:rPr>
              <a:t>，</a:t>
            </a:r>
            <a:r>
              <a:rPr lang="en-US" altLang="zh-CN" sz="2000" dirty="0"/>
              <a:t>47.9</a:t>
            </a:r>
            <a:r>
              <a:rPr lang="zh-CN" altLang="en-US" sz="2000" dirty="0">
                <a:latin typeface="宋体" pitchFamily="2" charset="-122"/>
              </a:rPr>
              <a:t>，</a:t>
            </a:r>
            <a:r>
              <a:rPr lang="en-US" altLang="zh-CN" sz="2000" dirty="0"/>
              <a:t>43.4</a:t>
            </a:r>
            <a:r>
              <a:rPr lang="zh-CN" altLang="en-US" sz="2000" dirty="0">
                <a:latin typeface="宋体" pitchFamily="2" charset="-122"/>
              </a:rPr>
              <a:t>，</a:t>
            </a:r>
            <a:r>
              <a:rPr lang="en-US" altLang="zh-CN" sz="2000" dirty="0"/>
              <a:t>47.9</a:t>
            </a:r>
            <a:r>
              <a:rPr lang="zh-CN" altLang="en-US" sz="2000" dirty="0">
                <a:latin typeface="宋体" pitchFamily="2" charset="-122"/>
              </a:rPr>
              <a:t>，</a:t>
            </a:r>
            <a:r>
              <a:rPr lang="en-US" altLang="zh-CN" sz="2000" dirty="0"/>
              <a:t>48.7</a:t>
            </a:r>
            <a:r>
              <a:rPr lang="zh-CN" altLang="en-US" sz="2000" dirty="0">
                <a:latin typeface="宋体" pitchFamily="2" charset="-122"/>
              </a:rPr>
              <a:t>，</a:t>
            </a:r>
            <a:r>
              <a:rPr lang="en-US" altLang="zh-CN" sz="2000" dirty="0"/>
              <a:t>47.3</a:t>
            </a:r>
            <a:r>
              <a:rPr lang="zh-CN" altLang="en-US" sz="2000" dirty="0">
                <a:latin typeface="宋体" pitchFamily="2" charset="-122"/>
              </a:rPr>
              <a:t>，</a:t>
            </a:r>
            <a:r>
              <a:rPr lang="en-US" altLang="zh-CN" sz="2000" dirty="0"/>
              <a:t>44.8</a:t>
            </a:r>
            <a:r>
              <a:rPr lang="zh-CN" altLang="en-US" sz="2000" dirty="0">
                <a:latin typeface="宋体" pitchFamily="2" charset="-122"/>
              </a:rPr>
              <a:t>，</a:t>
            </a:r>
            <a:r>
              <a:rPr lang="en-US" altLang="zh-CN" sz="2000" dirty="0"/>
              <a:t>48.6</a:t>
            </a:r>
            <a:r>
              <a:rPr lang="zh-CN" altLang="en-US" sz="2000" dirty="0">
                <a:latin typeface="宋体" pitchFamily="2" charset="-122"/>
              </a:rPr>
              <a:t>，</a:t>
            </a:r>
            <a:r>
              <a:rPr lang="en-US" altLang="zh-CN" sz="2000" dirty="0"/>
              <a:t>47.9</a:t>
            </a:r>
            <a:r>
              <a:rPr lang="zh-CN" altLang="en-US" sz="2000" dirty="0">
                <a:latin typeface="宋体" pitchFamily="2" charset="-122"/>
              </a:rPr>
              <a:t>，</a:t>
            </a:r>
            <a:r>
              <a:rPr lang="en-US" altLang="zh-CN" sz="2000" dirty="0"/>
              <a:t>47.4</a:t>
            </a:r>
            <a:r>
              <a:rPr lang="zh-CN" altLang="en-US" sz="2000" dirty="0">
                <a:latin typeface="宋体" pitchFamily="2" charset="-122"/>
              </a:rPr>
              <a:t>，</a:t>
            </a:r>
            <a:r>
              <a:rPr lang="en-US" altLang="zh-CN" sz="2000" dirty="0"/>
              <a:t>49.5</a:t>
            </a:r>
            <a:r>
              <a:rPr lang="zh-CN" altLang="en-US" sz="2000" dirty="0">
                <a:latin typeface="宋体" pitchFamily="2" charset="-122"/>
              </a:rPr>
              <a:t>，</a:t>
            </a:r>
            <a:r>
              <a:rPr lang="en-US" altLang="zh-CN" sz="2000" dirty="0"/>
              <a:t>45.3</a:t>
            </a:r>
            <a:r>
              <a:rPr lang="zh-CN" altLang="en-US" sz="2000" dirty="0">
                <a:latin typeface="宋体" pitchFamily="2" charset="-122"/>
              </a:rPr>
              <a:t>，</a:t>
            </a:r>
            <a:r>
              <a:rPr lang="en-US" altLang="zh-CN" sz="2000" dirty="0"/>
              <a:t>49.9</a:t>
            </a:r>
            <a:r>
              <a:rPr lang="zh-CN" altLang="en-US" sz="2000" dirty="0">
                <a:latin typeface="宋体" pitchFamily="2" charset="-122"/>
              </a:rPr>
              <a:t>，</a:t>
            </a:r>
            <a:r>
              <a:rPr lang="en-US" altLang="zh-CN" sz="2000" dirty="0"/>
              <a:t>47.6</a:t>
            </a:r>
            <a:r>
              <a:rPr lang="zh-CN" altLang="en-US" sz="2000" dirty="0">
                <a:latin typeface="宋体" pitchFamily="2" charset="-122"/>
              </a:rPr>
              <a:t>，</a:t>
            </a:r>
            <a:r>
              <a:rPr lang="en-US" altLang="zh-CN" sz="2000" dirty="0"/>
              <a:t>46.6</a:t>
            </a:r>
            <a:r>
              <a:rPr lang="zh-CN" altLang="en-US" sz="2000" dirty="0">
                <a:latin typeface="宋体" pitchFamily="2" charset="-122"/>
              </a:rPr>
              <a:t>，</a:t>
            </a:r>
            <a:r>
              <a:rPr lang="en-US" altLang="zh-CN" sz="2000" dirty="0"/>
              <a:t>47.1</a:t>
            </a:r>
            <a:r>
              <a:rPr lang="zh-CN" altLang="en-US" sz="2000" dirty="0">
                <a:latin typeface="宋体" pitchFamily="2" charset="-122"/>
              </a:rPr>
              <a:t>，</a:t>
            </a:r>
            <a:r>
              <a:rPr lang="en-US" altLang="zh-CN" sz="2000" dirty="0"/>
              <a:t>47.6</a:t>
            </a:r>
            <a:r>
              <a:rPr lang="zh-CN" altLang="en-US" sz="2000" dirty="0">
                <a:latin typeface="宋体" pitchFamily="2" charset="-122"/>
              </a:rPr>
              <a:t>，</a:t>
            </a:r>
            <a:r>
              <a:rPr lang="en-US" altLang="zh-CN" sz="2000" dirty="0"/>
              <a:t>47.9</a:t>
            </a:r>
            <a:r>
              <a:rPr lang="zh-CN" altLang="en-US" sz="2000" dirty="0">
                <a:latin typeface="宋体" pitchFamily="2" charset="-122"/>
              </a:rPr>
              <a:t>，</a:t>
            </a:r>
            <a:r>
              <a:rPr lang="en-US" altLang="zh-CN" sz="2000" dirty="0"/>
              <a:t>47.5</a:t>
            </a:r>
            <a:r>
              <a:rPr lang="zh-CN" altLang="en-US" sz="2000" dirty="0">
                <a:latin typeface="宋体" pitchFamily="2" charset="-122"/>
              </a:rPr>
              <a:t>，</a:t>
            </a:r>
            <a:r>
              <a:rPr lang="en-US" altLang="zh-CN" sz="2000" dirty="0"/>
              <a:t>47.8</a:t>
            </a:r>
            <a:r>
              <a:rPr lang="zh-CN" altLang="en-US" sz="2000" dirty="0">
                <a:latin typeface="宋体" pitchFamily="2" charset="-122"/>
              </a:rPr>
              <a:t>。试检验这一批草鱼种苗是否符合要求？</a:t>
            </a:r>
            <a:r>
              <a:rPr lang="zh-CN" altLang="en-US" sz="2000" dirty="0"/>
              <a:t> </a:t>
            </a:r>
            <a:endParaRPr lang="en-US" sz="2000" dirty="0"/>
          </a:p>
          <a:p>
            <a:pPr algn="just">
              <a:spcBef>
                <a:spcPct val="50000"/>
              </a:spcBef>
            </a:pPr>
            <a:endParaRPr lang="zh-CN"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srcRect/>
          <a:stretch>
            <a:fillRect/>
          </a:stretch>
        </p:blipFill>
        <p:spPr bwMode="auto">
          <a:xfrm>
            <a:off x="457200" y="990600"/>
            <a:ext cx="8153400" cy="4572000"/>
          </a:xfrm>
          <a:prstGeom prst="rect">
            <a:avLst/>
          </a:prstGeom>
          <a:noFill/>
          <a:ln w="9525">
            <a:noFill/>
            <a:miter lim="800000"/>
            <a:headEnd/>
            <a:tailEnd/>
          </a:ln>
        </p:spPr>
      </p:pic>
      <p:sp>
        <p:nvSpPr>
          <p:cNvPr id="3" name="矩形 2"/>
          <p:cNvSpPr/>
          <p:nvPr/>
        </p:nvSpPr>
        <p:spPr>
          <a:xfrm>
            <a:off x="2571736" y="6000768"/>
            <a:ext cx="3714776" cy="461665"/>
          </a:xfrm>
          <a:prstGeom prst="rect">
            <a:avLst/>
          </a:prstGeom>
        </p:spPr>
        <p:txBody>
          <a:bodyPr wrap="square">
            <a:spAutoFit/>
          </a:bodyPr>
          <a:lstStyle/>
          <a:p>
            <a:pPr algn="just">
              <a:spcBef>
                <a:spcPct val="50000"/>
              </a:spcBef>
            </a:pPr>
            <a:r>
              <a:rPr lang="zh-CN" altLang="en-US" dirty="0" smtClean="0">
                <a:solidFill>
                  <a:srgbClr val="FFFF00"/>
                </a:solidFill>
              </a:rPr>
              <a:t>书上</a:t>
            </a:r>
            <a:r>
              <a:rPr lang="en-US" altLang="zh-CN" dirty="0" smtClean="0">
                <a:solidFill>
                  <a:srgbClr val="FFFF00"/>
                </a:solidFill>
              </a:rPr>
              <a:t>p51</a:t>
            </a:r>
            <a:r>
              <a:rPr lang="zh-CN" altLang="en-US" dirty="0" smtClean="0">
                <a:solidFill>
                  <a:srgbClr val="FFFF00"/>
                </a:solidFill>
              </a:rPr>
              <a:t>页</a:t>
            </a:r>
            <a:r>
              <a:rPr lang="en-US" altLang="zh-CN" dirty="0" smtClean="0">
                <a:solidFill>
                  <a:srgbClr val="FFFF00"/>
                </a:solidFill>
              </a:rPr>
              <a:t>H0</a:t>
            </a:r>
            <a:r>
              <a:rPr lang="zh-CN" altLang="en-US" dirty="0" smtClean="0">
                <a:solidFill>
                  <a:srgbClr val="FFFF00"/>
                </a:solidFill>
              </a:rPr>
              <a:t>假设有问题</a:t>
            </a:r>
            <a:endParaRPr lang="zh-CN" altLang="en-US" dirty="0">
              <a:solidFill>
                <a:srgbClr val="FFFF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1"/>
          <p:cNvSpPr>
            <a:spLocks noChangeArrowheads="1"/>
          </p:cNvSpPr>
          <p:nvPr/>
        </p:nvSpPr>
        <p:spPr bwMode="auto">
          <a:xfrm>
            <a:off x="467544" y="764704"/>
            <a:ext cx="8786813" cy="5632311"/>
          </a:xfrm>
          <a:prstGeom prst="rect">
            <a:avLst/>
          </a:prstGeom>
          <a:noFill/>
          <a:ln w="9525">
            <a:noFill/>
            <a:miter lim="800000"/>
            <a:headEnd/>
            <a:tailEnd/>
          </a:ln>
        </p:spPr>
        <p:txBody>
          <a:bodyPr wrap="square">
            <a:spAutoFit/>
          </a:bodyPr>
          <a:lstStyle/>
          <a:p>
            <a:r>
              <a:rPr lang="en-US" altLang="zh-CN" sz="2000" dirty="0"/>
              <a:t>X&lt;-c(49.0,47.9,43.4,47.9,48.7,47.3,44.8,48.6,47.9,47.4,49.5,45.3,49.9,47.6,46.6,47.1,47.6,47.9,47.5,47.8) </a:t>
            </a:r>
          </a:p>
          <a:p>
            <a:r>
              <a:rPr lang="en-US" altLang="zh-CN" sz="2000" dirty="0"/>
              <a:t>&gt; </a:t>
            </a:r>
            <a:r>
              <a:rPr lang="en-US" altLang="zh-CN" sz="2000" dirty="0" err="1"/>
              <a:t>t.test</a:t>
            </a:r>
            <a:r>
              <a:rPr lang="en-US" altLang="zh-CN" sz="2000" dirty="0"/>
              <a:t>(</a:t>
            </a:r>
            <a:r>
              <a:rPr lang="en-US" altLang="zh-CN" sz="2000" dirty="0" err="1"/>
              <a:t>X,mu</a:t>
            </a:r>
            <a:r>
              <a:rPr lang="en-US" altLang="zh-CN" sz="2000" dirty="0"/>
              <a:t>=47.5)</a:t>
            </a:r>
          </a:p>
          <a:p>
            <a:endParaRPr lang="en-US" altLang="zh-CN" sz="2000" dirty="0"/>
          </a:p>
          <a:p>
            <a:r>
              <a:rPr lang="en-US" altLang="zh-CN" sz="2000" dirty="0"/>
              <a:t>        One Sample t-test</a:t>
            </a:r>
          </a:p>
          <a:p>
            <a:r>
              <a:rPr lang="en-US" altLang="zh-CN" sz="2000" dirty="0" smtClean="0"/>
              <a:t>V=X[c(1-11, 13-20) )</a:t>
            </a:r>
            <a:endParaRPr lang="en-US" altLang="zh-CN" sz="2000" dirty="0"/>
          </a:p>
          <a:p>
            <a:r>
              <a:rPr lang="en-US" altLang="zh-CN" sz="2000" dirty="0"/>
              <a:t>data:  X</a:t>
            </a:r>
          </a:p>
          <a:p>
            <a:r>
              <a:rPr lang="en-US" altLang="zh-CN" sz="2000" dirty="0"/>
              <a:t>t = -0.0434, </a:t>
            </a:r>
            <a:r>
              <a:rPr lang="en-US" altLang="zh-CN" sz="2000" dirty="0" err="1"/>
              <a:t>df</a:t>
            </a:r>
            <a:r>
              <a:rPr lang="en-US" altLang="zh-CN" sz="2000" dirty="0"/>
              <a:t> = 19, p-value = 0.9658</a:t>
            </a:r>
          </a:p>
          <a:p>
            <a:r>
              <a:rPr lang="en-US" altLang="zh-CN" sz="2000" dirty="0"/>
              <a:t>alternative hypothesis: true mean is not equal to 47.5</a:t>
            </a:r>
          </a:p>
          <a:p>
            <a:r>
              <a:rPr lang="en-US" altLang="zh-CN" sz="2000" dirty="0"/>
              <a:t>95 percent confidence interval:</a:t>
            </a:r>
          </a:p>
          <a:p>
            <a:r>
              <a:rPr lang="en-US" altLang="zh-CN" sz="2000" dirty="0"/>
              <a:t> 46.76182 48.20818</a:t>
            </a:r>
          </a:p>
          <a:p>
            <a:r>
              <a:rPr lang="en-US" altLang="zh-CN" sz="2000" dirty="0"/>
              <a:t>sample estimates:</a:t>
            </a:r>
          </a:p>
          <a:p>
            <a:r>
              <a:rPr lang="en-US" altLang="zh-CN" sz="2000" dirty="0"/>
              <a:t>mean of x </a:t>
            </a:r>
          </a:p>
          <a:p>
            <a:r>
              <a:rPr lang="en-US" altLang="zh-CN" sz="2000" dirty="0"/>
              <a:t>   47.485 </a:t>
            </a:r>
          </a:p>
          <a:p>
            <a:endParaRPr lang="en-US" altLang="zh-CN" sz="2000" dirty="0"/>
          </a:p>
          <a:p>
            <a:pPr>
              <a:buFont typeface="Wingdings" pitchFamily="2" charset="2"/>
              <a:buChar char="Ø"/>
            </a:pPr>
            <a:r>
              <a:rPr lang="en-US" altLang="zh-CN" sz="2000" dirty="0" smtClean="0"/>
              <a:t>t-test(X</a:t>
            </a:r>
            <a:r>
              <a:rPr lang="en-US" altLang="zh-CN" sz="2000" dirty="0"/>
              <a:t>, </a:t>
            </a:r>
            <a:r>
              <a:rPr lang="en-US" altLang="zh-CN" sz="2000" dirty="0" err="1"/>
              <a:t>conf.level</a:t>
            </a:r>
            <a:r>
              <a:rPr lang="en-US" altLang="zh-CN" sz="2000" dirty="0"/>
              <a:t> = 0.99, mu=47.5</a:t>
            </a:r>
            <a:r>
              <a:rPr lang="en-US" altLang="zh-CN" sz="2000" dirty="0" smtClean="0"/>
              <a:t>)</a:t>
            </a:r>
          </a:p>
          <a:p>
            <a:endParaRPr lang="en-US" altLang="zh-CN" sz="2000" dirty="0"/>
          </a:p>
        </p:txBody>
      </p:sp>
      <p:sp>
        <p:nvSpPr>
          <p:cNvPr id="3" name="Text Box 7"/>
          <p:cNvSpPr txBox="1">
            <a:spLocks noChangeArrowheads="1"/>
          </p:cNvSpPr>
          <p:nvPr/>
        </p:nvSpPr>
        <p:spPr bwMode="auto">
          <a:xfrm>
            <a:off x="1835696" y="188640"/>
            <a:ext cx="3816424" cy="400110"/>
          </a:xfrm>
          <a:prstGeom prst="rect">
            <a:avLst/>
          </a:prstGeom>
          <a:noFill/>
          <a:ln w="9525">
            <a:noFill/>
            <a:miter lim="800000"/>
            <a:headEnd/>
            <a:tailEnd/>
          </a:ln>
        </p:spPr>
        <p:txBody>
          <a:bodyPr wrap="square">
            <a:spAutoFit/>
          </a:bodyPr>
          <a:lstStyle/>
          <a:p>
            <a:pPr algn="just">
              <a:spcBef>
                <a:spcPct val="50000"/>
              </a:spcBef>
            </a:pPr>
            <a:r>
              <a:rPr lang="zh-CN" altLang="en-US" sz="2000" b="1" dirty="0">
                <a:latin typeface="宋体" pitchFamily="2" charset="-122"/>
              </a:rPr>
              <a:t>例</a:t>
            </a:r>
            <a:r>
              <a:rPr lang="en-US" altLang="zh-CN" sz="2000" b="1" dirty="0" smtClean="0"/>
              <a:t>3.2 </a:t>
            </a:r>
            <a:r>
              <a:rPr lang="zh-CN" altLang="en-US" sz="2000" b="1" dirty="0" smtClean="0"/>
              <a:t>用</a:t>
            </a:r>
            <a:r>
              <a:rPr lang="en-US" altLang="zh-CN" sz="2000" b="1" dirty="0" smtClean="0"/>
              <a:t>R</a:t>
            </a:r>
            <a:r>
              <a:rPr lang="zh-CN" altLang="en-US" sz="2000" b="1" dirty="0" smtClean="0"/>
              <a:t>语言求解</a:t>
            </a:r>
            <a:endParaRPr lang="zh-CN"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87624" y="692696"/>
            <a:ext cx="6647974" cy="646331"/>
          </a:xfrm>
          <a:prstGeom prst="rect">
            <a:avLst/>
          </a:prstGeom>
        </p:spPr>
        <p:txBody>
          <a:bodyPr wrap="none">
            <a:spAutoFit/>
          </a:bodyPr>
          <a:lstStyle/>
          <a:p>
            <a:r>
              <a:rPr lang="zh-CN" altLang="en-US" sz="3600" dirty="0" smtClean="0">
                <a:solidFill>
                  <a:srgbClr val="FFFF00"/>
                </a:solidFill>
              </a:rPr>
              <a:t>这个样本数据服从正态分布吗？</a:t>
            </a:r>
            <a:endParaRPr lang="en-US" altLang="zh-CN" sz="3600" dirty="0" smtClean="0">
              <a:solidFill>
                <a:srgbClr val="FFFF00"/>
              </a:solidFill>
            </a:endParaRPr>
          </a:p>
        </p:txBody>
      </p:sp>
      <p:sp>
        <p:nvSpPr>
          <p:cNvPr id="3" name="Text Box 7"/>
          <p:cNvSpPr txBox="1">
            <a:spLocks noChangeArrowheads="1"/>
          </p:cNvSpPr>
          <p:nvPr/>
        </p:nvSpPr>
        <p:spPr bwMode="auto">
          <a:xfrm>
            <a:off x="2411760" y="2276872"/>
            <a:ext cx="3816424" cy="400110"/>
          </a:xfrm>
          <a:prstGeom prst="rect">
            <a:avLst/>
          </a:prstGeom>
          <a:noFill/>
          <a:ln w="9525">
            <a:noFill/>
            <a:miter lim="800000"/>
            <a:headEnd/>
            <a:tailEnd/>
          </a:ln>
        </p:spPr>
        <p:txBody>
          <a:bodyPr wrap="square">
            <a:spAutoFit/>
          </a:bodyPr>
          <a:lstStyle/>
          <a:p>
            <a:pPr algn="just">
              <a:spcBef>
                <a:spcPct val="50000"/>
              </a:spcBef>
            </a:pPr>
            <a:r>
              <a:rPr lang="en-US" altLang="zh-CN" sz="2000" dirty="0" err="1" smtClean="0">
                <a:solidFill>
                  <a:srgbClr val="FFFF00"/>
                </a:solidFill>
              </a:rPr>
              <a:t>shapiro.test</a:t>
            </a:r>
            <a:r>
              <a:rPr lang="en-US" altLang="zh-CN" sz="2000" dirty="0" smtClean="0">
                <a:solidFill>
                  <a:srgbClr val="FFFF00"/>
                </a:solidFill>
              </a:rPr>
              <a:t>(X)</a:t>
            </a:r>
            <a:endParaRPr lang="zh-CN" altLang="en-US" sz="2000" dirty="0">
              <a:solidFill>
                <a:srgbClr val="FFFF00"/>
              </a:solidFill>
            </a:endParaRPr>
          </a:p>
        </p:txBody>
      </p:sp>
      <p:sp>
        <p:nvSpPr>
          <p:cNvPr id="4" name="矩形 3"/>
          <p:cNvSpPr/>
          <p:nvPr/>
        </p:nvSpPr>
        <p:spPr>
          <a:xfrm>
            <a:off x="2411760" y="1700808"/>
            <a:ext cx="3620415" cy="461665"/>
          </a:xfrm>
          <a:prstGeom prst="rect">
            <a:avLst/>
          </a:prstGeom>
        </p:spPr>
        <p:txBody>
          <a:bodyPr wrap="none">
            <a:spAutoFit/>
          </a:bodyPr>
          <a:lstStyle/>
          <a:p>
            <a:r>
              <a:rPr lang="en-US" altLang="zh-CN" dirty="0" smtClean="0"/>
              <a:t>Shapiro-</a:t>
            </a:r>
            <a:r>
              <a:rPr lang="en-US" altLang="zh-CN" dirty="0" err="1" smtClean="0"/>
              <a:t>Wilk</a:t>
            </a:r>
            <a:r>
              <a:rPr lang="en-US" altLang="zh-CN" dirty="0" smtClean="0"/>
              <a:t> normality test</a:t>
            </a:r>
            <a:endParaRPr lang="en-US" altLang="zh-CN" dirty="0"/>
          </a:p>
        </p:txBody>
      </p:sp>
      <p:sp>
        <p:nvSpPr>
          <p:cNvPr id="5" name="矩形 4"/>
          <p:cNvSpPr/>
          <p:nvPr/>
        </p:nvSpPr>
        <p:spPr>
          <a:xfrm>
            <a:off x="2051720" y="2924944"/>
            <a:ext cx="4572000" cy="1569660"/>
          </a:xfrm>
          <a:prstGeom prst="rect">
            <a:avLst/>
          </a:prstGeom>
        </p:spPr>
        <p:txBody>
          <a:bodyPr>
            <a:spAutoFit/>
          </a:bodyPr>
          <a:lstStyle/>
          <a:p>
            <a:r>
              <a:rPr lang="en-US" altLang="zh-CN" dirty="0" smtClean="0"/>
              <a:t>Shapiro-</a:t>
            </a:r>
            <a:r>
              <a:rPr lang="en-US" altLang="zh-CN" dirty="0" err="1" smtClean="0"/>
              <a:t>Wilk</a:t>
            </a:r>
            <a:r>
              <a:rPr lang="en-US" altLang="zh-CN" dirty="0" smtClean="0"/>
              <a:t> normality test</a:t>
            </a:r>
          </a:p>
          <a:p>
            <a:endParaRPr lang="en-US" altLang="zh-CN" dirty="0" smtClean="0"/>
          </a:p>
          <a:p>
            <a:r>
              <a:rPr lang="en-US" altLang="zh-CN" dirty="0" smtClean="0"/>
              <a:t>data:  X</a:t>
            </a:r>
          </a:p>
          <a:p>
            <a:r>
              <a:rPr lang="en-US" altLang="zh-CN" dirty="0" smtClean="0"/>
              <a:t>W = 0.903, p-value = 0.04692</a:t>
            </a:r>
            <a:endParaRPr lang="en-US" altLang="zh-CN" dirty="0"/>
          </a:p>
        </p:txBody>
      </p:sp>
      <p:sp>
        <p:nvSpPr>
          <p:cNvPr id="6" name="Text Box 7"/>
          <p:cNvSpPr txBox="1">
            <a:spLocks noChangeArrowheads="1"/>
          </p:cNvSpPr>
          <p:nvPr/>
        </p:nvSpPr>
        <p:spPr bwMode="auto">
          <a:xfrm>
            <a:off x="2195736" y="5157192"/>
            <a:ext cx="4824536" cy="1015663"/>
          </a:xfrm>
          <a:prstGeom prst="rect">
            <a:avLst/>
          </a:prstGeom>
          <a:noFill/>
          <a:ln w="9525">
            <a:noFill/>
            <a:miter lim="800000"/>
            <a:headEnd/>
            <a:tailEnd/>
          </a:ln>
        </p:spPr>
        <p:txBody>
          <a:bodyPr wrap="square">
            <a:spAutoFit/>
          </a:bodyPr>
          <a:lstStyle/>
          <a:p>
            <a:pPr algn="just">
              <a:spcBef>
                <a:spcPct val="50000"/>
              </a:spcBef>
            </a:pPr>
            <a:r>
              <a:rPr lang="zh-CN" altLang="en-US" sz="2000" dirty="0" smtClean="0">
                <a:solidFill>
                  <a:srgbClr val="FFFF00"/>
                </a:solidFill>
              </a:rPr>
              <a:t>结论：这个样本数据不服从正态分布</a:t>
            </a:r>
            <a:r>
              <a:rPr lang="en-US" altLang="zh-CN" sz="2000" dirty="0" smtClean="0">
                <a:solidFill>
                  <a:srgbClr val="FFFF00"/>
                </a:solidFill>
              </a:rPr>
              <a:t>, </a:t>
            </a:r>
            <a:r>
              <a:rPr lang="zh-CN" altLang="en-US" sz="2000" dirty="0" smtClean="0">
                <a:solidFill>
                  <a:srgbClr val="FFFF00"/>
                </a:solidFill>
              </a:rPr>
              <a:t>所以，不适合用</a:t>
            </a:r>
            <a:r>
              <a:rPr lang="en-US" altLang="zh-CN" sz="2000" dirty="0" smtClean="0">
                <a:solidFill>
                  <a:srgbClr val="FFFF00"/>
                </a:solidFill>
              </a:rPr>
              <a:t>T</a:t>
            </a:r>
            <a:r>
              <a:rPr lang="zh-CN" altLang="en-US" sz="2000" dirty="0" smtClean="0">
                <a:solidFill>
                  <a:srgbClr val="FFFF00"/>
                </a:solidFill>
              </a:rPr>
              <a:t>检验的方法。建议用非参数检验方法来检验。</a:t>
            </a:r>
            <a:endParaRPr lang="zh-CN" altLang="en-US" sz="20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31640" y="188640"/>
            <a:ext cx="7416824" cy="461665"/>
          </a:xfrm>
          <a:prstGeom prst="rect">
            <a:avLst/>
          </a:prstGeom>
        </p:spPr>
        <p:txBody>
          <a:bodyPr wrap="square">
            <a:spAutoFit/>
          </a:bodyPr>
          <a:lstStyle/>
          <a:p>
            <a:r>
              <a:rPr lang="en-US" altLang="zh-CN" dirty="0" err="1" smtClean="0">
                <a:solidFill>
                  <a:srgbClr val="FFFF00"/>
                </a:solidFill>
              </a:rPr>
              <a:t>Wilcoxon</a:t>
            </a:r>
            <a:r>
              <a:rPr lang="zh-CN" altLang="en-US" dirty="0" smtClean="0">
                <a:solidFill>
                  <a:srgbClr val="FFFF00"/>
                </a:solidFill>
              </a:rPr>
              <a:t>符号检验</a:t>
            </a:r>
            <a:r>
              <a:rPr lang="en-US" altLang="zh-CN" dirty="0" smtClean="0">
                <a:solidFill>
                  <a:srgbClr val="FFFF00"/>
                </a:solidFill>
              </a:rPr>
              <a:t>: </a:t>
            </a:r>
            <a:r>
              <a:rPr lang="en-US" altLang="zh-CN" dirty="0" smtClean="0"/>
              <a:t> </a:t>
            </a:r>
            <a:r>
              <a:rPr lang="en-US" altLang="zh-CN" dirty="0" err="1" smtClean="0">
                <a:solidFill>
                  <a:srgbClr val="FFFF00"/>
                </a:solidFill>
              </a:rPr>
              <a:t>Wilcoxon</a:t>
            </a:r>
            <a:r>
              <a:rPr lang="en-US" altLang="zh-CN" dirty="0" smtClean="0">
                <a:solidFill>
                  <a:srgbClr val="FFFF00"/>
                </a:solidFill>
              </a:rPr>
              <a:t> signed rank test</a:t>
            </a:r>
            <a:endParaRPr lang="zh-CN" altLang="en-US" dirty="0">
              <a:solidFill>
                <a:srgbClr val="FFFF00"/>
              </a:solidFill>
            </a:endParaRPr>
          </a:p>
        </p:txBody>
      </p:sp>
      <p:sp>
        <p:nvSpPr>
          <p:cNvPr id="4" name="矩形 3"/>
          <p:cNvSpPr/>
          <p:nvPr/>
        </p:nvSpPr>
        <p:spPr>
          <a:xfrm>
            <a:off x="179512" y="1052736"/>
            <a:ext cx="8640960" cy="1200329"/>
          </a:xfrm>
          <a:prstGeom prst="rect">
            <a:avLst/>
          </a:prstGeom>
        </p:spPr>
        <p:txBody>
          <a:bodyPr wrap="square">
            <a:spAutoFit/>
          </a:bodyPr>
          <a:lstStyle/>
          <a:p>
            <a:endParaRPr lang="en-US" altLang="zh-CN" dirty="0" smtClean="0"/>
          </a:p>
          <a:p>
            <a:r>
              <a:rPr lang="en-US" altLang="zh-CN" dirty="0" err="1" smtClean="0">
                <a:solidFill>
                  <a:srgbClr val="FFFF00"/>
                </a:solidFill>
              </a:rPr>
              <a:t>wilcox.test</a:t>
            </a:r>
            <a:r>
              <a:rPr lang="en-US" altLang="zh-CN" dirty="0" smtClean="0">
                <a:solidFill>
                  <a:srgbClr val="FFFF00"/>
                </a:solidFill>
              </a:rPr>
              <a:t>(X, mu=47.5, exact=FALSE, correct=FALSE, conf.int=TRUE)</a:t>
            </a:r>
            <a:endParaRPr lang="zh-CN" altLang="en-US" dirty="0">
              <a:solidFill>
                <a:srgbClr val="FFFF00"/>
              </a:solidFill>
            </a:endParaRPr>
          </a:p>
        </p:txBody>
      </p:sp>
      <p:sp>
        <p:nvSpPr>
          <p:cNvPr id="6" name="矩形 5"/>
          <p:cNvSpPr/>
          <p:nvPr/>
        </p:nvSpPr>
        <p:spPr>
          <a:xfrm>
            <a:off x="251520" y="2348880"/>
            <a:ext cx="8352928" cy="3785652"/>
          </a:xfrm>
          <a:prstGeom prst="rect">
            <a:avLst/>
          </a:prstGeom>
        </p:spPr>
        <p:txBody>
          <a:bodyPr wrap="square">
            <a:spAutoFit/>
          </a:bodyPr>
          <a:lstStyle/>
          <a:p>
            <a:r>
              <a:rPr lang="en-US" altLang="zh-CN" dirty="0" smtClean="0"/>
              <a:t> </a:t>
            </a:r>
            <a:r>
              <a:rPr lang="en-US" altLang="zh-CN" dirty="0" err="1" smtClean="0"/>
              <a:t>Wilcoxon</a:t>
            </a:r>
            <a:r>
              <a:rPr lang="en-US" altLang="zh-CN" dirty="0" smtClean="0"/>
              <a:t> signed rank test</a:t>
            </a:r>
          </a:p>
          <a:p>
            <a:endParaRPr lang="en-US" altLang="zh-CN" dirty="0" smtClean="0"/>
          </a:p>
          <a:p>
            <a:r>
              <a:rPr lang="en-US" altLang="zh-CN" dirty="0" smtClean="0"/>
              <a:t>data:  X</a:t>
            </a:r>
          </a:p>
          <a:p>
            <a:r>
              <a:rPr lang="en-US" altLang="zh-CN" dirty="0" smtClean="0"/>
              <a:t>V = 112, p-value = 0.4928</a:t>
            </a:r>
          </a:p>
          <a:p>
            <a:r>
              <a:rPr lang="en-US" altLang="zh-CN" dirty="0" smtClean="0"/>
              <a:t>alternative hypothesis: true location is not equal to 47.5</a:t>
            </a:r>
          </a:p>
          <a:p>
            <a:r>
              <a:rPr lang="en-US" altLang="zh-CN" dirty="0" smtClean="0"/>
              <a:t>95 percent confidence interval:</a:t>
            </a:r>
          </a:p>
          <a:p>
            <a:r>
              <a:rPr lang="en-US" altLang="zh-CN" dirty="0" smtClean="0"/>
              <a:t> 46.74995 48.25007</a:t>
            </a:r>
          </a:p>
          <a:p>
            <a:r>
              <a:rPr lang="en-US" altLang="zh-CN" dirty="0" smtClean="0"/>
              <a:t>sample estimates:</a:t>
            </a:r>
          </a:p>
          <a:p>
            <a:r>
              <a:rPr lang="en-US" altLang="zh-CN" dirty="0" smtClean="0"/>
              <a:t>(pseudo)median </a:t>
            </a:r>
          </a:p>
          <a:p>
            <a:r>
              <a:rPr lang="en-US" altLang="zh-CN" dirty="0" smtClean="0"/>
              <a:t>      47.65002 </a:t>
            </a:r>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31640" y="188640"/>
            <a:ext cx="7416824" cy="461665"/>
          </a:xfrm>
          <a:prstGeom prst="rect">
            <a:avLst/>
          </a:prstGeom>
        </p:spPr>
        <p:txBody>
          <a:bodyPr wrap="square">
            <a:spAutoFit/>
          </a:bodyPr>
          <a:lstStyle/>
          <a:p>
            <a:r>
              <a:rPr lang="en-US" altLang="zh-CN" dirty="0" err="1" smtClean="0">
                <a:solidFill>
                  <a:srgbClr val="FFFF00"/>
                </a:solidFill>
              </a:rPr>
              <a:t>Wilcoxon</a:t>
            </a:r>
            <a:r>
              <a:rPr lang="zh-CN" altLang="en-US" dirty="0" smtClean="0">
                <a:solidFill>
                  <a:srgbClr val="FFFF00"/>
                </a:solidFill>
              </a:rPr>
              <a:t>符号检验</a:t>
            </a:r>
            <a:r>
              <a:rPr lang="en-US" altLang="zh-CN" dirty="0" smtClean="0">
                <a:solidFill>
                  <a:srgbClr val="FFFF00"/>
                </a:solidFill>
              </a:rPr>
              <a:t>: </a:t>
            </a:r>
            <a:r>
              <a:rPr lang="en-US" altLang="zh-CN" dirty="0" smtClean="0"/>
              <a:t> </a:t>
            </a:r>
            <a:r>
              <a:rPr lang="en-US" altLang="zh-CN" dirty="0" err="1" smtClean="0">
                <a:solidFill>
                  <a:srgbClr val="FFFF00"/>
                </a:solidFill>
              </a:rPr>
              <a:t>Wilcoxon</a:t>
            </a:r>
            <a:r>
              <a:rPr lang="en-US" altLang="zh-CN" dirty="0" smtClean="0">
                <a:solidFill>
                  <a:srgbClr val="FFFF00"/>
                </a:solidFill>
              </a:rPr>
              <a:t> signed rank test</a:t>
            </a:r>
            <a:endParaRPr lang="zh-CN" altLang="en-US" dirty="0">
              <a:solidFill>
                <a:srgbClr val="FFFF00"/>
              </a:solidFill>
            </a:endParaRPr>
          </a:p>
        </p:txBody>
      </p:sp>
      <p:sp>
        <p:nvSpPr>
          <p:cNvPr id="3" name="矩形 2"/>
          <p:cNvSpPr/>
          <p:nvPr/>
        </p:nvSpPr>
        <p:spPr>
          <a:xfrm>
            <a:off x="395536" y="1412776"/>
            <a:ext cx="8496944" cy="3539430"/>
          </a:xfrm>
          <a:prstGeom prst="rect">
            <a:avLst/>
          </a:prstGeom>
        </p:spPr>
        <p:txBody>
          <a:bodyPr wrap="square">
            <a:spAutoFit/>
          </a:bodyPr>
          <a:lstStyle/>
          <a:p>
            <a:r>
              <a:rPr lang="zh-CN" altLang="en-US" dirty="0" smtClean="0"/>
              <a:t>某电池厂称其生产的某种电池，中位数为</a:t>
            </a:r>
            <a:r>
              <a:rPr lang="en-US" altLang="zh-CN" dirty="0" smtClean="0"/>
              <a:t>140</a:t>
            </a:r>
            <a:r>
              <a:rPr lang="zh-CN" altLang="en-US" dirty="0" smtClean="0"/>
              <a:t>安培小时，现随机从其新生产的电池中抽取</a:t>
            </a:r>
            <a:r>
              <a:rPr lang="en-US" altLang="zh-CN" dirty="0" smtClean="0"/>
              <a:t>20</a:t>
            </a:r>
            <a:r>
              <a:rPr lang="zh-CN" altLang="en-US" dirty="0" smtClean="0"/>
              <a:t>个，检验其寿命，</a:t>
            </a:r>
            <a:r>
              <a:rPr lang="en-US" altLang="zh-CN" dirty="0" smtClean="0"/>
              <a:t>137.0 140.0 138.3 139.0 144.3 139.1 141.7 137.3 133.5 138.2 141.1 139.2 136.5 136.5 135.6 138.0 140.9 140.6 136.3 134.1</a:t>
            </a:r>
            <a:br>
              <a:rPr lang="en-US" altLang="zh-CN" dirty="0" smtClean="0"/>
            </a:br>
            <a:r>
              <a:rPr lang="zh-CN" altLang="en-US" dirty="0" smtClean="0"/>
              <a:t>用</a:t>
            </a:r>
            <a:r>
              <a:rPr lang="en-US" altLang="zh-CN" dirty="0" err="1" smtClean="0"/>
              <a:t>Wilcoxon</a:t>
            </a:r>
            <a:r>
              <a:rPr lang="zh-CN" altLang="en-US" dirty="0" smtClean="0"/>
              <a:t>符号检验分析该厂生产的电池是否符合标准</a:t>
            </a:r>
            <a:br>
              <a:rPr lang="zh-CN" altLang="en-US" dirty="0" smtClean="0"/>
            </a:br>
            <a:r>
              <a:rPr lang="en-US" altLang="zh-CN" sz="2000" dirty="0" smtClean="0">
                <a:solidFill>
                  <a:srgbClr val="FFFF00"/>
                </a:solidFill>
              </a:rPr>
              <a:t>X&lt;-c(137.0,140.0,138.3,139.0,144.3,139.1,141.7,137.3,133.5,138.2,141.1,139.2,136.5,136.5,135.6,138.0,140.9,140.6,136.3,134.1)</a:t>
            </a:r>
            <a:br>
              <a:rPr lang="en-US" altLang="zh-CN" sz="2000" dirty="0" smtClean="0">
                <a:solidFill>
                  <a:srgbClr val="FFFF00"/>
                </a:solidFill>
              </a:rPr>
            </a:br>
            <a:r>
              <a:rPr lang="en-US" altLang="zh-CN" sz="2000" dirty="0" err="1" smtClean="0">
                <a:solidFill>
                  <a:srgbClr val="FFFF00"/>
                </a:solidFill>
              </a:rPr>
              <a:t>wilcox.test</a:t>
            </a:r>
            <a:r>
              <a:rPr lang="en-US" altLang="zh-CN" sz="2000" dirty="0" smtClean="0">
                <a:solidFill>
                  <a:srgbClr val="FFFF00"/>
                </a:solidFill>
              </a:rPr>
              <a:t>(X, mu=140, alternative="less",</a:t>
            </a:r>
            <a:r>
              <a:rPr lang="en-US" altLang="zh-CN" dirty="0" smtClean="0"/>
              <a:t/>
            </a:r>
            <a:br>
              <a:rPr lang="en-US" altLang="zh-CN" dirty="0" smtClean="0"/>
            </a:br>
            <a:r>
              <a:rPr lang="en-US" altLang="zh-CN" sz="2000" dirty="0" smtClean="0">
                <a:solidFill>
                  <a:srgbClr val="FFFF00"/>
                </a:solidFill>
              </a:rPr>
              <a:t>exact=FALSE, correct=FALSE, conf.int=TRUE)</a:t>
            </a:r>
            <a:endParaRPr lang="zh-CN" altLang="en-US" sz="2000" dirty="0">
              <a:solidFill>
                <a:srgbClr val="FFFF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51720" y="548680"/>
            <a:ext cx="4288353" cy="707886"/>
          </a:xfrm>
          <a:prstGeom prst="rect">
            <a:avLst/>
          </a:prstGeom>
        </p:spPr>
        <p:txBody>
          <a:bodyPr wrap="none">
            <a:spAutoFit/>
          </a:bodyPr>
          <a:lstStyle/>
          <a:p>
            <a:r>
              <a:rPr lang="zh-CN" altLang="en-US" sz="4000" dirty="0" smtClean="0">
                <a:solidFill>
                  <a:srgbClr val="FFFF00"/>
                </a:solidFill>
              </a:rPr>
              <a:t>单个均值检验步骤</a:t>
            </a:r>
            <a:endParaRPr lang="zh-CN" altLang="en-US" sz="4000" dirty="0">
              <a:solidFill>
                <a:srgbClr val="FFFF00"/>
              </a:solidFill>
            </a:endParaRPr>
          </a:p>
        </p:txBody>
      </p:sp>
      <p:sp>
        <p:nvSpPr>
          <p:cNvPr id="3" name="矩形 2"/>
          <p:cNvSpPr/>
          <p:nvPr/>
        </p:nvSpPr>
        <p:spPr>
          <a:xfrm>
            <a:off x="683568" y="1484784"/>
            <a:ext cx="7848872" cy="3970318"/>
          </a:xfrm>
          <a:prstGeom prst="rect">
            <a:avLst/>
          </a:prstGeom>
        </p:spPr>
        <p:txBody>
          <a:bodyPr wrap="square">
            <a:spAutoFit/>
          </a:bodyPr>
          <a:lstStyle/>
          <a:p>
            <a:pPr>
              <a:buFont typeface="Wingdings" pitchFamily="2" charset="2"/>
              <a:buChar char="ü"/>
            </a:pPr>
            <a:r>
              <a:rPr lang="zh-CN" altLang="en-US" sz="2800" dirty="0" smtClean="0"/>
              <a:t>数据符合正态分布吗？</a:t>
            </a:r>
            <a:endParaRPr lang="en-US" altLang="zh-CN" sz="2800" dirty="0" smtClean="0"/>
          </a:p>
          <a:p>
            <a:r>
              <a:rPr lang="en-US" altLang="zh-CN" sz="2800" dirty="0" err="1" smtClean="0"/>
              <a:t>Shapiro.test</a:t>
            </a:r>
            <a:r>
              <a:rPr lang="zh-CN" altLang="en-US" sz="2800" dirty="0" smtClean="0"/>
              <a:t>（</a:t>
            </a:r>
            <a:r>
              <a:rPr lang="en-US" altLang="zh-CN" sz="2800" dirty="0" smtClean="0"/>
              <a:t>x</a:t>
            </a:r>
            <a:r>
              <a:rPr lang="zh-CN" altLang="en-US" sz="2800" dirty="0" smtClean="0"/>
              <a:t>）</a:t>
            </a:r>
            <a:endParaRPr lang="en-US" altLang="zh-CN" sz="2800" dirty="0" smtClean="0"/>
          </a:p>
          <a:p>
            <a:r>
              <a:rPr lang="zh-CN" altLang="en-US" sz="2800" dirty="0" smtClean="0"/>
              <a:t>不符合则用非参数检验方法，例如</a:t>
            </a:r>
            <a:r>
              <a:rPr lang="en-US" altLang="zh-CN" sz="2800" dirty="0" smtClean="0"/>
              <a:t>Wilcox</a:t>
            </a:r>
            <a:r>
              <a:rPr lang="zh-CN" altLang="en-US" sz="2800" dirty="0" smtClean="0"/>
              <a:t>检验），符合则可用</a:t>
            </a:r>
            <a:r>
              <a:rPr lang="en-US" altLang="zh-CN" sz="2800" dirty="0" smtClean="0"/>
              <a:t>u</a:t>
            </a:r>
            <a:r>
              <a:rPr lang="zh-CN" altLang="en-US" sz="2800" dirty="0" smtClean="0"/>
              <a:t>检验或</a:t>
            </a:r>
            <a:r>
              <a:rPr lang="en-US" altLang="zh-CN" sz="2800" dirty="0" smtClean="0"/>
              <a:t>t</a:t>
            </a:r>
            <a:r>
              <a:rPr lang="zh-CN" altLang="en-US" sz="2800" dirty="0" smtClean="0"/>
              <a:t>检验。</a:t>
            </a:r>
            <a:endParaRPr lang="en-US" altLang="zh-CN" sz="2800" dirty="0" smtClean="0"/>
          </a:p>
          <a:p>
            <a:endParaRPr lang="en-US" altLang="zh-CN" sz="2800" dirty="0" smtClean="0"/>
          </a:p>
          <a:p>
            <a:pPr>
              <a:buFont typeface="Wingdings" pitchFamily="2" charset="2"/>
              <a:buChar char="ü"/>
            </a:pPr>
            <a:r>
              <a:rPr lang="zh-CN" altLang="en-US" sz="2800" dirty="0" smtClean="0"/>
              <a:t>当总体方差已知，或未知但为大样本，用</a:t>
            </a:r>
            <a:r>
              <a:rPr lang="en-US" altLang="zh-CN" sz="2800" dirty="0" smtClean="0"/>
              <a:t>u</a:t>
            </a:r>
            <a:r>
              <a:rPr lang="zh-CN" altLang="en-US" sz="2800" dirty="0" smtClean="0"/>
              <a:t>检验</a:t>
            </a:r>
            <a:endParaRPr lang="en-US" altLang="zh-CN" sz="2800" dirty="0" smtClean="0"/>
          </a:p>
          <a:p>
            <a:endParaRPr lang="en-US" altLang="zh-CN" sz="2800" dirty="0" smtClean="0"/>
          </a:p>
          <a:p>
            <a:pPr>
              <a:buFont typeface="Wingdings" pitchFamily="2" charset="2"/>
              <a:buChar char="ü"/>
            </a:pPr>
            <a:r>
              <a:rPr lang="zh-CN" altLang="en-US" sz="2800" dirty="0" smtClean="0"/>
              <a:t>否则用</a:t>
            </a:r>
            <a:r>
              <a:rPr lang="en-US" altLang="zh-CN" sz="2800" dirty="0" smtClean="0"/>
              <a:t>t</a:t>
            </a:r>
            <a:r>
              <a:rPr lang="zh-CN" altLang="en-US" sz="2800" dirty="0" smtClean="0"/>
              <a:t>检验</a:t>
            </a:r>
            <a:endParaRPr lang="en-US" altLang="zh-CN" sz="2800" dirty="0" smtClean="0"/>
          </a:p>
          <a:p>
            <a:r>
              <a:rPr lang="en-US" altLang="zh-CN" sz="2800" dirty="0" err="1" smtClean="0">
                <a:solidFill>
                  <a:srgbClr val="FFFF00"/>
                </a:solidFill>
              </a:rPr>
              <a:t>t.test</a:t>
            </a:r>
            <a:r>
              <a:rPr lang="en-US" altLang="zh-CN" sz="2800" dirty="0" smtClean="0">
                <a:solidFill>
                  <a:srgbClr val="FFFF00"/>
                </a:solidFill>
              </a:rPr>
              <a:t>(</a:t>
            </a:r>
            <a:r>
              <a:rPr lang="en-US" altLang="zh-CN" sz="2800" dirty="0" err="1" smtClean="0">
                <a:solidFill>
                  <a:srgbClr val="FFFF00"/>
                </a:solidFill>
              </a:rPr>
              <a:t>X,mu</a:t>
            </a:r>
            <a:r>
              <a:rPr lang="en-US" altLang="zh-CN" sz="2800" dirty="0" smtClean="0">
                <a:solidFill>
                  <a:srgbClr val="FFFF00"/>
                </a:solidFill>
              </a:rPr>
              <a:t>=…)</a:t>
            </a:r>
            <a:endParaRPr lang="zh-CN" altLang="en-US" sz="2800" dirty="0">
              <a:solidFill>
                <a:srgbClr val="FFFF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228600" y="228600"/>
            <a:ext cx="7772400" cy="304800"/>
          </a:xfrm>
        </p:spPr>
        <p:txBody>
          <a:bodyPr/>
          <a:lstStyle/>
          <a:p>
            <a:pPr algn="l" eaLnBrk="1" hangingPunct="1">
              <a:defRPr/>
            </a:pPr>
            <a:r>
              <a:rPr lang="en-US" sz="2800" b="1" smtClean="0">
                <a:effectLst>
                  <a:outerShdw blurRad="38100" dist="38100" dir="2700000" algn="tl">
                    <a:srgbClr val="000000"/>
                  </a:outerShdw>
                </a:effectLst>
                <a:latin typeface="宋体" pitchFamily="2" charset="-122"/>
              </a:rPr>
              <a:t>3.2.2</a:t>
            </a:r>
            <a:r>
              <a:rPr lang="zh-CN" altLang="en-US" sz="2800" b="1" smtClean="0">
                <a:effectLst>
                  <a:outerShdw blurRad="38100" dist="38100" dir="2700000" algn="tl">
                    <a:srgbClr val="000000"/>
                  </a:outerShdw>
                </a:effectLst>
                <a:latin typeface="宋体" pitchFamily="2" charset="-122"/>
              </a:rPr>
              <a:t>两个平均数比较的假设检验 </a:t>
            </a:r>
          </a:p>
        </p:txBody>
      </p:sp>
      <p:sp>
        <p:nvSpPr>
          <p:cNvPr id="27651" name="Rectangle 3"/>
          <p:cNvSpPr>
            <a:spLocks noGrp="1" noChangeArrowheads="1"/>
          </p:cNvSpPr>
          <p:nvPr>
            <p:ph type="body" idx="4294967295"/>
          </p:nvPr>
        </p:nvSpPr>
        <p:spPr>
          <a:xfrm>
            <a:off x="609600" y="685800"/>
            <a:ext cx="7772400" cy="1447800"/>
          </a:xfrm>
        </p:spPr>
        <p:txBody>
          <a:bodyPr/>
          <a:lstStyle/>
          <a:p>
            <a:pPr algn="just" eaLnBrk="1" hangingPunct="1">
              <a:lnSpc>
                <a:spcPct val="90000"/>
              </a:lnSpc>
              <a:buClr>
                <a:schemeClr val="hlink"/>
              </a:buClr>
              <a:buFont typeface="Wingdings" pitchFamily="2" charset="2"/>
              <a:buChar char="q"/>
            </a:pPr>
            <a:r>
              <a:rPr lang="zh-CN" altLang="en-US" sz="1800" b="1" smtClean="0">
                <a:latin typeface="宋体" pitchFamily="2" charset="-122"/>
              </a:rPr>
              <a:t>成组数据比较</a:t>
            </a:r>
          </a:p>
          <a:p>
            <a:pPr algn="just" eaLnBrk="1" hangingPunct="1">
              <a:lnSpc>
                <a:spcPct val="90000"/>
              </a:lnSpc>
              <a:buFontTx/>
              <a:buNone/>
            </a:pPr>
            <a:r>
              <a:rPr lang="zh-CN" altLang="en-US" sz="1800" b="1" smtClean="0">
                <a:latin typeface="宋体" pitchFamily="2" charset="-122"/>
              </a:rPr>
              <a:t>       </a:t>
            </a:r>
            <a:r>
              <a:rPr lang="zh-CN" altLang="en-US" sz="1800" smtClean="0">
                <a:latin typeface="宋体" pitchFamily="2" charset="-122"/>
              </a:rPr>
              <a:t>如果两个处理按完全随机设计实施试验，则不论两个处理组的样本容量是否相等，所得试验资料为成组数据。</a:t>
            </a:r>
          </a:p>
          <a:p>
            <a:pPr algn="just" eaLnBrk="1" hangingPunct="1">
              <a:lnSpc>
                <a:spcPct val="90000"/>
              </a:lnSpc>
              <a:buFontTx/>
              <a:buNone/>
            </a:pPr>
            <a:r>
              <a:rPr lang="zh-CN" altLang="en-US" sz="1800" smtClean="0">
                <a:latin typeface="宋体" pitchFamily="2" charset="-122"/>
              </a:rPr>
              <a:t>       目的是进行两总体平均数的比较</a:t>
            </a:r>
            <a:r>
              <a:rPr lang="zh-CN" altLang="en-US" sz="1800" b="1" smtClean="0">
                <a:latin typeface="宋体" pitchFamily="2" charset="-122"/>
              </a:rPr>
              <a:t> </a:t>
            </a:r>
          </a:p>
          <a:p>
            <a:pPr algn="just" eaLnBrk="1" hangingPunct="1">
              <a:lnSpc>
                <a:spcPct val="90000"/>
              </a:lnSpc>
              <a:buFontTx/>
              <a:buNone/>
            </a:pPr>
            <a:r>
              <a:rPr lang="en-US" altLang="zh-CN" sz="1800" b="1" smtClean="0">
                <a:latin typeface="宋体" pitchFamily="2" charset="-122"/>
              </a:rPr>
              <a:t>1</a:t>
            </a:r>
            <a:r>
              <a:rPr lang="zh-CN" altLang="en-US" sz="1800" b="1" smtClean="0">
                <a:latin typeface="宋体" pitchFamily="2" charset="-122"/>
              </a:rPr>
              <a:t>）两</a:t>
            </a:r>
            <a:r>
              <a:rPr lang="zh-CN" altLang="en-US" sz="1800" b="1" smtClean="0">
                <a:latin typeface="宋体" pitchFamily="2" charset="-122"/>
                <a:cs typeface="Times New Roman" pitchFamily="18" charset="0"/>
              </a:rPr>
              <a:t>总体方差已知，或未知、但为大样本</a:t>
            </a:r>
            <a:r>
              <a:rPr lang="zh-CN" altLang="en-US" sz="1800" b="1" smtClean="0">
                <a:latin typeface="宋体" pitchFamily="2" charset="-122"/>
              </a:rPr>
              <a:t>  </a:t>
            </a:r>
            <a:r>
              <a:rPr lang="zh-CN" altLang="en-US" sz="1800" smtClean="0"/>
              <a:t>（</a:t>
            </a:r>
            <a:r>
              <a:rPr lang="en-US" altLang="zh-CN" sz="1800" i="1" smtClean="0">
                <a:latin typeface="宋体" pitchFamily="2" charset="-122"/>
              </a:rPr>
              <a:t>u</a:t>
            </a:r>
            <a:r>
              <a:rPr lang="zh-CN" altLang="en-US" sz="1800" smtClean="0">
                <a:latin typeface="宋体" pitchFamily="2" charset="-122"/>
              </a:rPr>
              <a:t>测验</a:t>
            </a:r>
            <a:r>
              <a:rPr lang="zh-CN" altLang="en-US" sz="1800" smtClean="0"/>
              <a:t> ）</a:t>
            </a:r>
          </a:p>
        </p:txBody>
      </p:sp>
      <p:pic>
        <p:nvPicPr>
          <p:cNvPr id="15364" name="Picture 5"/>
          <p:cNvPicPr>
            <a:picLocks noChangeAspect="1" noChangeArrowheads="1"/>
          </p:cNvPicPr>
          <p:nvPr/>
        </p:nvPicPr>
        <p:blipFill>
          <a:blip r:embed="rId3" cstate="print"/>
          <a:srcRect/>
          <a:stretch>
            <a:fillRect/>
          </a:stretch>
        </p:blipFill>
        <p:spPr bwMode="auto">
          <a:xfrm>
            <a:off x="381000" y="2209800"/>
            <a:ext cx="8382000" cy="1250950"/>
          </a:xfrm>
          <a:prstGeom prst="rect">
            <a:avLst/>
          </a:prstGeom>
          <a:noFill/>
          <a:ln w="9525">
            <a:noFill/>
            <a:miter lim="800000"/>
            <a:headEnd/>
            <a:tailEnd/>
          </a:ln>
        </p:spPr>
      </p:pic>
      <p:pic>
        <p:nvPicPr>
          <p:cNvPr id="15365" name="Picture 7"/>
          <p:cNvPicPr>
            <a:picLocks noChangeAspect="1" noChangeArrowheads="1"/>
          </p:cNvPicPr>
          <p:nvPr/>
        </p:nvPicPr>
        <p:blipFill>
          <a:blip r:embed="rId4" cstate="print"/>
          <a:srcRect/>
          <a:stretch>
            <a:fillRect/>
          </a:stretch>
        </p:blipFill>
        <p:spPr bwMode="auto">
          <a:xfrm>
            <a:off x="685800" y="3568700"/>
            <a:ext cx="7686675" cy="3289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53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5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04800" y="381000"/>
            <a:ext cx="8534400" cy="427038"/>
          </a:xfrm>
          <a:prstGeom prst="rect">
            <a:avLst/>
          </a:prstGeom>
          <a:noFill/>
          <a:ln w="9525">
            <a:noFill/>
            <a:miter lim="800000"/>
            <a:headEnd/>
            <a:tailEnd/>
          </a:ln>
        </p:spPr>
        <p:txBody>
          <a:bodyPr>
            <a:spAutoFit/>
          </a:bodyPr>
          <a:lstStyle/>
          <a:p>
            <a:pPr>
              <a:spcBef>
                <a:spcPct val="50000"/>
              </a:spcBef>
            </a:pPr>
            <a:r>
              <a:rPr lang="en-US" altLang="zh-CN" sz="2200">
                <a:latin typeface="宋体" pitchFamily="2" charset="-122"/>
              </a:rPr>
              <a:t>2</a:t>
            </a:r>
            <a:r>
              <a:rPr lang="zh-CN" altLang="en-US" sz="2200">
                <a:latin typeface="宋体" pitchFamily="2" charset="-122"/>
              </a:rPr>
              <a:t>）两总体方差未知，但假定相等、且两样本为小样本</a:t>
            </a:r>
            <a:r>
              <a:rPr lang="zh-CN" altLang="en-US" sz="2200"/>
              <a:t> （</a:t>
            </a:r>
            <a:r>
              <a:rPr lang="en-US" altLang="zh-CN" sz="2200" i="1">
                <a:latin typeface="宋体" pitchFamily="2" charset="-122"/>
              </a:rPr>
              <a:t>t</a:t>
            </a:r>
            <a:r>
              <a:rPr lang="zh-CN" altLang="en-US" sz="2200">
                <a:latin typeface="宋体" pitchFamily="2" charset="-122"/>
              </a:rPr>
              <a:t>测验</a:t>
            </a:r>
            <a:r>
              <a:rPr lang="zh-CN" altLang="en-US" sz="2200"/>
              <a:t> ）</a:t>
            </a:r>
          </a:p>
        </p:txBody>
      </p:sp>
      <p:pic>
        <p:nvPicPr>
          <p:cNvPr id="16387" name="Picture 3"/>
          <p:cNvPicPr>
            <a:picLocks noChangeAspect="1" noChangeArrowheads="1"/>
          </p:cNvPicPr>
          <p:nvPr/>
        </p:nvPicPr>
        <p:blipFill>
          <a:blip r:embed="rId3" cstate="print"/>
          <a:srcRect/>
          <a:stretch>
            <a:fillRect/>
          </a:stretch>
        </p:blipFill>
        <p:spPr bwMode="auto">
          <a:xfrm>
            <a:off x="381000" y="838200"/>
            <a:ext cx="8229600" cy="2289175"/>
          </a:xfrm>
          <a:prstGeom prst="rect">
            <a:avLst/>
          </a:prstGeom>
          <a:noFill/>
          <a:ln w="9525">
            <a:noFill/>
            <a:miter lim="800000"/>
            <a:headEnd/>
            <a:tailEnd/>
          </a:ln>
        </p:spPr>
      </p:pic>
      <p:pic>
        <p:nvPicPr>
          <p:cNvPr id="16388" name="Picture 4"/>
          <p:cNvPicPr>
            <a:picLocks noChangeAspect="1" noChangeArrowheads="1"/>
          </p:cNvPicPr>
          <p:nvPr/>
        </p:nvPicPr>
        <p:blipFill>
          <a:blip r:embed="rId4" cstate="print"/>
          <a:srcRect/>
          <a:stretch>
            <a:fillRect/>
          </a:stretch>
        </p:blipFill>
        <p:spPr bwMode="auto">
          <a:xfrm>
            <a:off x="381000" y="3186113"/>
            <a:ext cx="8305800" cy="36718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63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6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srcRect/>
          <a:stretch>
            <a:fillRect/>
          </a:stretch>
        </p:blipFill>
        <p:spPr bwMode="auto">
          <a:xfrm>
            <a:off x="533400" y="1143000"/>
            <a:ext cx="8077200" cy="433863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685800" y="381000"/>
            <a:ext cx="7772400" cy="1143000"/>
          </a:xfrm>
        </p:spPr>
        <p:txBody>
          <a:bodyPr/>
          <a:lstStyle/>
          <a:p>
            <a:pPr eaLnBrk="1" hangingPunct="1"/>
            <a:r>
              <a:rPr lang="zh-CN" altLang="en-US" sz="3200" b="1" smtClean="0"/>
              <a:t>第</a:t>
            </a:r>
            <a:r>
              <a:rPr lang="en-US" altLang="zh-CN" sz="3200" b="1" smtClean="0"/>
              <a:t>3</a:t>
            </a:r>
            <a:r>
              <a:rPr lang="zh-CN" altLang="en-US" sz="3200" b="1" smtClean="0"/>
              <a:t>章        统计推断</a:t>
            </a:r>
          </a:p>
        </p:txBody>
      </p:sp>
      <p:sp>
        <p:nvSpPr>
          <p:cNvPr id="4099" name="Rectangle 3"/>
          <p:cNvSpPr>
            <a:spLocks noGrp="1" noChangeArrowheads="1"/>
          </p:cNvSpPr>
          <p:nvPr>
            <p:ph type="body" idx="4294967295"/>
          </p:nvPr>
        </p:nvSpPr>
        <p:spPr>
          <a:xfrm>
            <a:off x="685800" y="1524000"/>
            <a:ext cx="7772400" cy="4953000"/>
          </a:xfrm>
        </p:spPr>
        <p:txBody>
          <a:bodyPr/>
          <a:lstStyle/>
          <a:p>
            <a:pPr eaLnBrk="1" hangingPunct="1">
              <a:buFontTx/>
              <a:buNone/>
              <a:defRPr/>
            </a:pPr>
            <a:r>
              <a:rPr lang="zh-CN" altLang="en-US" sz="2800" b="1" smtClean="0">
                <a:latin typeface="宋体" pitchFamily="2" charset="-122"/>
              </a:rPr>
              <a:t>统计推断的意义和内容</a:t>
            </a:r>
          </a:p>
          <a:p>
            <a:pPr algn="just" eaLnBrk="1" hangingPunct="1">
              <a:buFontTx/>
              <a:buNone/>
              <a:defRPr/>
            </a:pPr>
            <a:r>
              <a:rPr lang="zh-CN" altLang="en-US" sz="2400" smtClean="0">
                <a:latin typeface="宋体" pitchFamily="2" charset="-122"/>
                <a:cs typeface="Times New Roman" pitchFamily="18" charset="0"/>
              </a:rPr>
              <a:t>  </a:t>
            </a:r>
            <a:r>
              <a:rPr lang="zh-CN" altLang="en-US" sz="2400" b="1" smtClean="0">
                <a:solidFill>
                  <a:schemeClr val="hlink"/>
                </a:solidFill>
                <a:effectLst>
                  <a:outerShdw blurRad="38100" dist="38100" dir="2700000" algn="tl">
                    <a:srgbClr val="000000"/>
                  </a:outerShdw>
                </a:effectLst>
                <a:latin typeface="宋体" pitchFamily="2" charset="-122"/>
                <a:cs typeface="Times New Roman" pitchFamily="18" charset="0"/>
              </a:rPr>
              <a:t>统计推断</a:t>
            </a:r>
            <a:r>
              <a:rPr lang="zh-CN" altLang="en-US" sz="2400" smtClean="0">
                <a:latin typeface="宋体" pitchFamily="2" charset="-122"/>
                <a:cs typeface="Times New Roman" pitchFamily="18" charset="0"/>
              </a:rPr>
              <a:t>（</a:t>
            </a:r>
            <a:r>
              <a:rPr lang="en-US" sz="2400" smtClean="0">
                <a:latin typeface="宋体" pitchFamily="2" charset="-122"/>
                <a:cs typeface="Times New Roman" pitchFamily="18" charset="0"/>
              </a:rPr>
              <a:t>statistical inference</a:t>
            </a:r>
            <a:r>
              <a:rPr lang="zh-CN" altLang="en-US" sz="2400" smtClean="0">
                <a:latin typeface="宋体" pitchFamily="2" charset="-122"/>
                <a:cs typeface="Times New Roman" pitchFamily="18" charset="0"/>
              </a:rPr>
              <a:t>）</a:t>
            </a:r>
            <a:r>
              <a:rPr lang="zh-CN" altLang="en-US" sz="2400" smtClean="0">
                <a:latin typeface="宋体" pitchFamily="2" charset="-122"/>
              </a:rPr>
              <a:t>：</a:t>
            </a:r>
            <a:r>
              <a:rPr lang="zh-CN" altLang="en-US" sz="2400" smtClean="0">
                <a:latin typeface="宋体" pitchFamily="2" charset="-122"/>
                <a:cs typeface="Times New Roman" pitchFamily="18" charset="0"/>
              </a:rPr>
              <a:t>利用研究获得的样本信息和假定的模型对总体特征做出概率性的推断。</a:t>
            </a:r>
            <a:endParaRPr lang="zh-CN" altLang="en-US" sz="2400" smtClean="0">
              <a:latin typeface="宋体" pitchFamily="2" charset="-122"/>
            </a:endParaRPr>
          </a:p>
          <a:p>
            <a:pPr eaLnBrk="1" hangingPunct="1">
              <a:lnSpc>
                <a:spcPct val="10000"/>
              </a:lnSpc>
              <a:buFontTx/>
              <a:buNone/>
              <a:defRPr/>
            </a:pPr>
            <a:r>
              <a:rPr lang="zh-CN" altLang="en-US" sz="2400" smtClean="0">
                <a:latin typeface="宋体" pitchFamily="2" charset="-122"/>
              </a:rPr>
              <a:t> </a:t>
            </a:r>
            <a:endParaRPr lang="zh-CN" altLang="en-US" sz="1000" smtClean="0">
              <a:latin typeface="宋体" pitchFamily="2" charset="-122"/>
            </a:endParaRPr>
          </a:p>
          <a:p>
            <a:pPr algn="just" eaLnBrk="1" hangingPunct="1">
              <a:buFontTx/>
              <a:buNone/>
              <a:defRPr/>
            </a:pPr>
            <a:r>
              <a:rPr lang="zh-CN" altLang="en-US" sz="2400" smtClean="0">
                <a:latin typeface="宋体" pitchFamily="2" charset="-122"/>
                <a:cs typeface="Times New Roman" pitchFamily="18" charset="0"/>
              </a:rPr>
              <a:t>  </a:t>
            </a:r>
            <a:r>
              <a:rPr lang="zh-CN" altLang="en-US" sz="2400" b="1" smtClean="0">
                <a:solidFill>
                  <a:schemeClr val="hlink"/>
                </a:solidFill>
                <a:effectLst>
                  <a:outerShdw blurRad="38100" dist="38100" dir="2700000" algn="tl">
                    <a:srgbClr val="000000"/>
                  </a:outerShdw>
                </a:effectLst>
                <a:latin typeface="宋体" pitchFamily="2" charset="-122"/>
                <a:cs typeface="Times New Roman" pitchFamily="18" charset="0"/>
              </a:rPr>
              <a:t>参数估计</a:t>
            </a:r>
            <a:r>
              <a:rPr lang="zh-CN" altLang="en-US" sz="2400" smtClean="0">
                <a:latin typeface="宋体" pitchFamily="2" charset="-122"/>
                <a:cs typeface="Times New Roman" pitchFamily="18" charset="0"/>
              </a:rPr>
              <a:t>（</a:t>
            </a:r>
            <a:r>
              <a:rPr lang="en-US" sz="2400" smtClean="0">
                <a:latin typeface="宋体" pitchFamily="2" charset="-122"/>
                <a:cs typeface="Times New Roman" pitchFamily="18" charset="0"/>
              </a:rPr>
              <a:t>parametric estimation</a:t>
            </a:r>
            <a:r>
              <a:rPr lang="zh-CN" altLang="en-US" sz="2400" smtClean="0">
                <a:latin typeface="宋体" pitchFamily="2" charset="-122"/>
                <a:cs typeface="Times New Roman" pitchFamily="18" charset="0"/>
              </a:rPr>
              <a:t>）</a:t>
            </a:r>
            <a:r>
              <a:rPr lang="zh-CN" altLang="en-US" sz="2400" smtClean="0">
                <a:latin typeface="宋体" pitchFamily="2" charset="-122"/>
              </a:rPr>
              <a:t>：</a:t>
            </a:r>
            <a:r>
              <a:rPr lang="zh-CN" altLang="en-US" sz="2400" smtClean="0">
                <a:latin typeface="宋体" pitchFamily="2" charset="-122"/>
                <a:cs typeface="Times New Roman" pitchFamily="18" charset="0"/>
              </a:rPr>
              <a:t>利用样本统计数去估计总体参数</a:t>
            </a:r>
            <a:r>
              <a:rPr lang="zh-CN" altLang="en-US" sz="2400" smtClean="0">
                <a:latin typeface="宋体" pitchFamily="2" charset="-122"/>
              </a:rPr>
              <a:t>。</a:t>
            </a:r>
          </a:p>
          <a:p>
            <a:pPr eaLnBrk="1" hangingPunct="1">
              <a:lnSpc>
                <a:spcPct val="20000"/>
              </a:lnSpc>
              <a:buFontTx/>
              <a:buNone/>
              <a:defRPr/>
            </a:pPr>
            <a:r>
              <a:rPr lang="zh-CN" altLang="en-US" sz="2400" smtClean="0">
                <a:latin typeface="宋体" pitchFamily="2" charset="-122"/>
              </a:rPr>
              <a:t> </a:t>
            </a:r>
            <a:r>
              <a:rPr lang="zh-CN" altLang="en-US" sz="1000" smtClean="0">
                <a:latin typeface="宋体" pitchFamily="2" charset="-122"/>
              </a:rPr>
              <a:t> </a:t>
            </a:r>
          </a:p>
          <a:p>
            <a:pPr algn="just" eaLnBrk="1" hangingPunct="1">
              <a:buFontTx/>
              <a:buNone/>
              <a:defRPr/>
            </a:pPr>
            <a:r>
              <a:rPr lang="zh-CN" altLang="en-US" sz="2400" smtClean="0">
                <a:latin typeface="宋体" pitchFamily="2" charset="-122"/>
                <a:cs typeface="Times New Roman" pitchFamily="18" charset="0"/>
              </a:rPr>
              <a:t>  </a:t>
            </a:r>
            <a:r>
              <a:rPr lang="zh-CN" altLang="en-US" sz="2400" b="1" smtClean="0">
                <a:solidFill>
                  <a:schemeClr val="hlink"/>
                </a:solidFill>
                <a:effectLst>
                  <a:outerShdw blurRad="38100" dist="38100" dir="2700000" algn="tl">
                    <a:srgbClr val="000000"/>
                  </a:outerShdw>
                </a:effectLst>
                <a:latin typeface="宋体" pitchFamily="2" charset="-122"/>
                <a:cs typeface="Times New Roman" pitchFamily="18" charset="0"/>
              </a:rPr>
              <a:t>假设测验</a:t>
            </a:r>
            <a:r>
              <a:rPr lang="zh-CN" altLang="en-US" sz="2400" smtClean="0">
                <a:latin typeface="宋体" pitchFamily="2" charset="-122"/>
                <a:cs typeface="Times New Roman" pitchFamily="18" charset="0"/>
              </a:rPr>
              <a:t>（</a:t>
            </a:r>
            <a:r>
              <a:rPr lang="en-US" sz="2400" smtClean="0">
                <a:latin typeface="宋体" pitchFamily="2" charset="-122"/>
                <a:cs typeface="Times New Roman" pitchFamily="18" charset="0"/>
              </a:rPr>
              <a:t>test of hypothesis</a:t>
            </a:r>
            <a:r>
              <a:rPr lang="zh-CN" altLang="en-US" sz="2400" smtClean="0">
                <a:latin typeface="宋体" pitchFamily="2" charset="-122"/>
                <a:cs typeface="Times New Roman" pitchFamily="18" charset="0"/>
              </a:rPr>
              <a:t>）</a:t>
            </a:r>
            <a:r>
              <a:rPr lang="zh-CN" altLang="en-US" sz="2400" smtClean="0">
                <a:latin typeface="宋体" pitchFamily="2" charset="-122"/>
              </a:rPr>
              <a:t>：又称为假设检验或</a:t>
            </a:r>
            <a:r>
              <a:rPr lang="zh-CN" altLang="en-US" sz="2400" smtClean="0">
                <a:latin typeface="宋体" pitchFamily="2" charset="-122"/>
                <a:cs typeface="Times New Roman" pitchFamily="18" charset="0"/>
              </a:rPr>
              <a:t>显著性检验（</a:t>
            </a:r>
            <a:r>
              <a:rPr lang="en-US" sz="2400" smtClean="0">
                <a:latin typeface="宋体" pitchFamily="2" charset="-122"/>
                <a:cs typeface="Times New Roman" pitchFamily="18" charset="0"/>
              </a:rPr>
              <a:t>test of significance</a:t>
            </a:r>
            <a:r>
              <a:rPr lang="zh-CN" altLang="en-US" sz="2400" smtClean="0">
                <a:latin typeface="宋体" pitchFamily="2" charset="-122"/>
                <a:cs typeface="Times New Roman" pitchFamily="18" charset="0"/>
              </a:rPr>
              <a:t>）</a:t>
            </a:r>
            <a:r>
              <a:rPr lang="zh-CN" altLang="en-US" sz="2400" smtClean="0">
                <a:latin typeface="宋体" pitchFamily="2" charset="-122"/>
              </a:rPr>
              <a:t>。</a:t>
            </a:r>
            <a:r>
              <a:rPr lang="zh-CN" altLang="en-US" sz="2400" smtClean="0">
                <a:latin typeface="宋体" pitchFamily="2" charset="-122"/>
                <a:cs typeface="Times New Roman" pitchFamily="18" charset="0"/>
              </a:rPr>
              <a:t>对未知或不完全知道的总体特征提出假设，由样本的实际结果通过一定的计算去判断假设的正确性。常用方法的有</a:t>
            </a:r>
            <a:r>
              <a:rPr lang="en-US" sz="2400" i="1" smtClean="0">
                <a:latin typeface="宋体" pitchFamily="2" charset="-122"/>
                <a:cs typeface="Times New Roman" pitchFamily="18" charset="0"/>
              </a:rPr>
              <a:t>u</a:t>
            </a:r>
            <a:r>
              <a:rPr lang="zh-CN" altLang="en-US" sz="2400" smtClean="0">
                <a:latin typeface="宋体" pitchFamily="2" charset="-122"/>
                <a:cs typeface="Times New Roman" pitchFamily="18" charset="0"/>
              </a:rPr>
              <a:t>测验、</a:t>
            </a:r>
            <a:r>
              <a:rPr lang="en-US" sz="2400" i="1" smtClean="0">
                <a:latin typeface="宋体" pitchFamily="2" charset="-122"/>
                <a:cs typeface="Times New Roman" pitchFamily="18" charset="0"/>
              </a:rPr>
              <a:t>t</a:t>
            </a:r>
            <a:r>
              <a:rPr lang="zh-CN" altLang="en-US" sz="2400" smtClean="0">
                <a:latin typeface="宋体" pitchFamily="2" charset="-122"/>
                <a:cs typeface="Times New Roman" pitchFamily="18" charset="0"/>
              </a:rPr>
              <a:t>测验、</a:t>
            </a:r>
            <a:r>
              <a:rPr lang="en-US" sz="2400" i="1" smtClean="0">
                <a:latin typeface="宋体" pitchFamily="2" charset="-122"/>
                <a:cs typeface="Times New Roman" pitchFamily="18" charset="0"/>
              </a:rPr>
              <a:t>F</a:t>
            </a:r>
            <a:r>
              <a:rPr lang="zh-CN" altLang="en-US" sz="2400" smtClean="0">
                <a:latin typeface="宋体" pitchFamily="2" charset="-122"/>
                <a:cs typeface="Times New Roman" pitchFamily="18" charset="0"/>
              </a:rPr>
              <a:t>测验和    测验</a:t>
            </a:r>
          </a:p>
        </p:txBody>
      </p:sp>
      <p:sp>
        <p:nvSpPr>
          <p:cNvPr id="1029" name="Rectangle 5"/>
          <p:cNvSpPr>
            <a:spLocks noChangeArrowheads="1"/>
          </p:cNvSpPr>
          <p:nvPr/>
        </p:nvSpPr>
        <p:spPr bwMode="auto">
          <a:xfrm>
            <a:off x="4462463" y="3333750"/>
            <a:ext cx="9144000" cy="0"/>
          </a:xfrm>
          <a:prstGeom prst="rect">
            <a:avLst/>
          </a:prstGeom>
          <a:noFill/>
          <a:ln w="9525">
            <a:noFill/>
            <a:miter lim="800000"/>
            <a:headEnd/>
            <a:tailEnd/>
          </a:ln>
        </p:spPr>
        <p:txBody>
          <a:bodyPr>
            <a:spAutoFit/>
          </a:bodyPr>
          <a:lstStyle/>
          <a:p>
            <a:endParaRPr lang="zh-CN" altLang="en-US"/>
          </a:p>
        </p:txBody>
      </p:sp>
      <p:graphicFrame>
        <p:nvGraphicFramePr>
          <p:cNvPr id="1026" name="Object 5"/>
          <p:cNvGraphicFramePr>
            <a:graphicFrameLocks noChangeAspect="1"/>
          </p:cNvGraphicFramePr>
          <p:nvPr/>
        </p:nvGraphicFramePr>
        <p:xfrm>
          <a:off x="4191000" y="5715000"/>
          <a:ext cx="517525" cy="476250"/>
        </p:xfrm>
        <a:graphic>
          <a:graphicData uri="http://schemas.openxmlformats.org/presentationml/2006/ole">
            <p:oleObj spid="_x0000_s1026" r:id="rId4" imgW="203341" imgH="228719" progId="">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250825" y="261938"/>
            <a:ext cx="8207375" cy="6408737"/>
          </a:xfrm>
        </p:spPr>
        <p:txBody>
          <a:bodyPr/>
          <a:lstStyle/>
          <a:p>
            <a:pPr>
              <a:lnSpc>
                <a:spcPct val="80000"/>
              </a:lnSpc>
            </a:pPr>
            <a:r>
              <a:rPr lang="zh-CN" altLang="zh-CN" sz="1600" dirty="0" smtClean="0">
                <a:solidFill>
                  <a:srgbClr val="FFFF00"/>
                </a:solidFill>
              </a:rPr>
              <a:t>TouErLiao&lt;-c(175,132,218,151,200,219,234,149,187,123,248,206,179,206)</a:t>
            </a:r>
          </a:p>
          <a:p>
            <a:pPr>
              <a:lnSpc>
                <a:spcPct val="80000"/>
              </a:lnSpc>
              <a:buFontTx/>
              <a:buNone/>
            </a:pPr>
            <a:endParaRPr lang="zh-CN" altLang="zh-CN" sz="1600" dirty="0" smtClean="0">
              <a:solidFill>
                <a:srgbClr val="FFFF00"/>
              </a:solidFill>
            </a:endParaRPr>
          </a:p>
          <a:p>
            <a:pPr>
              <a:lnSpc>
                <a:spcPct val="80000"/>
              </a:lnSpc>
            </a:pPr>
            <a:r>
              <a:rPr lang="zh-CN" altLang="zh-CN" sz="1600" dirty="0" smtClean="0">
                <a:solidFill>
                  <a:srgbClr val="FFFF00"/>
                </a:solidFill>
              </a:rPr>
              <a:t>ShiFeijiaErLiao&lt;-c(142,311,337,262,302,195,253,199,236,216,211,176,249,214)</a:t>
            </a:r>
          </a:p>
          <a:p>
            <a:pPr>
              <a:lnSpc>
                <a:spcPct val="80000"/>
              </a:lnSpc>
              <a:buFontTx/>
              <a:buNone/>
            </a:pPr>
            <a:endParaRPr lang="zh-CN" altLang="zh-CN" sz="1600" dirty="0" smtClean="0">
              <a:solidFill>
                <a:srgbClr val="FFFF00"/>
              </a:solidFill>
            </a:endParaRPr>
          </a:p>
          <a:p>
            <a:pPr>
              <a:lnSpc>
                <a:spcPct val="80000"/>
              </a:lnSpc>
            </a:pPr>
            <a:r>
              <a:rPr lang="zh-CN" altLang="zh-CN" sz="1600" dirty="0" smtClean="0">
                <a:solidFill>
                  <a:srgbClr val="FFFF00"/>
                </a:solidFill>
              </a:rPr>
              <a:t>t.test(TouErLiao,ShiFeijiaErLiao,alternative=c("two.sided"))</a:t>
            </a:r>
          </a:p>
          <a:p>
            <a:pPr>
              <a:lnSpc>
                <a:spcPct val="80000"/>
              </a:lnSpc>
            </a:pPr>
            <a:endParaRPr lang="zh-CN" altLang="zh-CN" sz="1600" dirty="0" smtClean="0"/>
          </a:p>
          <a:p>
            <a:pPr>
              <a:lnSpc>
                <a:spcPct val="80000"/>
              </a:lnSpc>
            </a:pPr>
            <a:r>
              <a:rPr lang="zh-CN" altLang="zh-CN" sz="1600" dirty="0" smtClean="0"/>
              <a:t>Welch Two Sample t-test</a:t>
            </a:r>
          </a:p>
          <a:p>
            <a:pPr>
              <a:lnSpc>
                <a:spcPct val="80000"/>
              </a:lnSpc>
            </a:pPr>
            <a:endParaRPr lang="zh-CN" altLang="zh-CN" sz="1600" dirty="0" smtClean="0"/>
          </a:p>
          <a:p>
            <a:pPr>
              <a:lnSpc>
                <a:spcPct val="80000"/>
              </a:lnSpc>
              <a:buFontTx/>
              <a:buNone/>
            </a:pPr>
            <a:endParaRPr lang="zh-CN" altLang="zh-CN" sz="1600" dirty="0" smtClean="0"/>
          </a:p>
          <a:p>
            <a:pPr>
              <a:lnSpc>
                <a:spcPct val="80000"/>
              </a:lnSpc>
            </a:pPr>
            <a:r>
              <a:rPr lang="zh-CN" altLang="zh-CN" sz="1600" dirty="0" smtClean="0"/>
              <a:t>data:  TouErLiao and ShiFeijiaErLiao</a:t>
            </a:r>
          </a:p>
          <a:p>
            <a:pPr>
              <a:lnSpc>
                <a:spcPct val="80000"/>
              </a:lnSpc>
            </a:pPr>
            <a:endParaRPr lang="zh-CN" altLang="zh-CN" sz="1600" dirty="0" smtClean="0"/>
          </a:p>
          <a:p>
            <a:pPr>
              <a:lnSpc>
                <a:spcPct val="80000"/>
              </a:lnSpc>
            </a:pPr>
            <a:r>
              <a:rPr lang="zh-CN" altLang="zh-CN" sz="1600" dirty="0" smtClean="0"/>
              <a:t>t = -2.7242, df = 23.306, p-value = 0.01201</a:t>
            </a:r>
          </a:p>
          <a:p>
            <a:pPr>
              <a:lnSpc>
                <a:spcPct val="80000"/>
              </a:lnSpc>
            </a:pPr>
            <a:endParaRPr lang="zh-CN" altLang="zh-CN" sz="1600" dirty="0" smtClean="0"/>
          </a:p>
          <a:p>
            <a:pPr>
              <a:lnSpc>
                <a:spcPct val="80000"/>
              </a:lnSpc>
            </a:pPr>
            <a:r>
              <a:rPr lang="zh-CN" altLang="zh-CN" sz="1600" dirty="0" smtClean="0"/>
              <a:t>alternative hypothesis: true difference in means is not equal to 0</a:t>
            </a:r>
          </a:p>
          <a:p>
            <a:pPr>
              <a:lnSpc>
                <a:spcPct val="80000"/>
              </a:lnSpc>
            </a:pPr>
            <a:endParaRPr lang="zh-CN" altLang="zh-CN" sz="1600" dirty="0" smtClean="0"/>
          </a:p>
          <a:p>
            <a:pPr>
              <a:lnSpc>
                <a:spcPct val="80000"/>
              </a:lnSpc>
            </a:pPr>
            <a:r>
              <a:rPr lang="zh-CN" altLang="zh-CN" sz="1600" dirty="0" smtClean="0"/>
              <a:t>95 percent confidence interval:</a:t>
            </a:r>
          </a:p>
          <a:p>
            <a:pPr>
              <a:lnSpc>
                <a:spcPct val="80000"/>
              </a:lnSpc>
            </a:pPr>
            <a:endParaRPr lang="zh-CN" altLang="zh-CN" sz="1600" dirty="0" smtClean="0"/>
          </a:p>
          <a:p>
            <a:pPr>
              <a:lnSpc>
                <a:spcPct val="80000"/>
              </a:lnSpc>
            </a:pPr>
            <a:r>
              <a:rPr lang="zh-CN" altLang="zh-CN" sz="1600" dirty="0" smtClean="0"/>
              <a:t> -84.92613 -11.64530</a:t>
            </a:r>
          </a:p>
          <a:p>
            <a:pPr>
              <a:lnSpc>
                <a:spcPct val="80000"/>
              </a:lnSpc>
            </a:pPr>
            <a:endParaRPr lang="zh-CN" altLang="zh-CN" sz="1600" dirty="0" smtClean="0"/>
          </a:p>
          <a:p>
            <a:pPr>
              <a:lnSpc>
                <a:spcPct val="80000"/>
              </a:lnSpc>
            </a:pPr>
            <a:r>
              <a:rPr lang="zh-CN" altLang="zh-CN" sz="1600" dirty="0" smtClean="0"/>
              <a:t>sample estimates:</a:t>
            </a:r>
          </a:p>
          <a:p>
            <a:pPr>
              <a:lnSpc>
                <a:spcPct val="80000"/>
              </a:lnSpc>
            </a:pPr>
            <a:endParaRPr lang="zh-CN" altLang="zh-CN" sz="1600" dirty="0" smtClean="0"/>
          </a:p>
          <a:p>
            <a:pPr>
              <a:lnSpc>
                <a:spcPct val="80000"/>
              </a:lnSpc>
            </a:pPr>
            <a:r>
              <a:rPr lang="zh-CN" altLang="zh-CN" sz="1600" dirty="0" smtClean="0"/>
              <a:t>mean of x mean of y </a:t>
            </a:r>
          </a:p>
          <a:p>
            <a:pPr>
              <a:lnSpc>
                <a:spcPct val="80000"/>
              </a:lnSpc>
            </a:pPr>
            <a:endParaRPr lang="zh-CN" altLang="zh-CN" sz="1600" dirty="0" smtClean="0"/>
          </a:p>
          <a:p>
            <a:pPr>
              <a:lnSpc>
                <a:spcPct val="80000"/>
              </a:lnSpc>
            </a:pPr>
            <a:r>
              <a:rPr lang="zh-CN" altLang="zh-CN" sz="1600" dirty="0" smtClean="0"/>
              <a:t> 187.6429  235.9286 </a:t>
            </a:r>
          </a:p>
        </p:txBody>
      </p:sp>
      <p:sp>
        <p:nvSpPr>
          <p:cNvPr id="3" name="Text Box 7"/>
          <p:cNvSpPr txBox="1">
            <a:spLocks noChangeArrowheads="1"/>
          </p:cNvSpPr>
          <p:nvPr/>
        </p:nvSpPr>
        <p:spPr bwMode="auto">
          <a:xfrm>
            <a:off x="2771800" y="4653136"/>
            <a:ext cx="4680520" cy="1569660"/>
          </a:xfrm>
          <a:prstGeom prst="rect">
            <a:avLst/>
          </a:prstGeom>
          <a:noFill/>
          <a:ln w="9525">
            <a:noFill/>
            <a:miter lim="800000"/>
            <a:headEnd/>
            <a:tailEnd/>
          </a:ln>
        </p:spPr>
        <p:txBody>
          <a:bodyPr wrap="square">
            <a:spAutoFit/>
          </a:bodyPr>
          <a:lstStyle/>
          <a:p>
            <a:pPr algn="just">
              <a:spcBef>
                <a:spcPct val="50000"/>
              </a:spcBef>
            </a:pPr>
            <a:r>
              <a:rPr lang="zh-CN" altLang="en-US" sz="3600" b="1" dirty="0">
                <a:solidFill>
                  <a:schemeClr val="tx2"/>
                </a:solidFill>
                <a:latin typeface="宋体" pitchFamily="2" charset="-122"/>
              </a:rPr>
              <a:t>例</a:t>
            </a:r>
            <a:r>
              <a:rPr lang="en-US" altLang="zh-CN" sz="3600" b="1" dirty="0" smtClean="0">
                <a:solidFill>
                  <a:schemeClr val="tx2"/>
                </a:solidFill>
              </a:rPr>
              <a:t>3.4 </a:t>
            </a:r>
            <a:r>
              <a:rPr lang="zh-CN" altLang="en-US" sz="3600" b="1" dirty="0" smtClean="0">
                <a:solidFill>
                  <a:schemeClr val="tx2"/>
                </a:solidFill>
              </a:rPr>
              <a:t>用</a:t>
            </a:r>
            <a:r>
              <a:rPr lang="en-US" altLang="zh-CN" sz="3600" b="1" dirty="0" smtClean="0">
                <a:solidFill>
                  <a:schemeClr val="tx2"/>
                </a:solidFill>
              </a:rPr>
              <a:t>R</a:t>
            </a:r>
            <a:r>
              <a:rPr lang="zh-CN" altLang="en-US" sz="3600" b="1" dirty="0" smtClean="0">
                <a:solidFill>
                  <a:schemeClr val="tx2"/>
                </a:solidFill>
              </a:rPr>
              <a:t>语言求解</a:t>
            </a:r>
            <a:endParaRPr lang="en-US" altLang="zh-CN" sz="3600" b="1" dirty="0" smtClean="0">
              <a:solidFill>
                <a:schemeClr val="tx2"/>
              </a:solidFill>
            </a:endParaRPr>
          </a:p>
          <a:p>
            <a:pPr algn="just">
              <a:spcBef>
                <a:spcPct val="50000"/>
              </a:spcBef>
            </a:pPr>
            <a:r>
              <a:rPr lang="zh-CN" altLang="en-US" sz="2000" b="1" dirty="0" smtClean="0">
                <a:solidFill>
                  <a:schemeClr val="tx2"/>
                </a:solidFill>
              </a:rPr>
              <a:t>这题结果错了，大家纠正！</a:t>
            </a:r>
            <a:endParaRPr lang="en-US" sz="2000" dirty="0">
              <a:solidFill>
                <a:schemeClr val="tx2"/>
              </a:solidFill>
            </a:endParaRPr>
          </a:p>
          <a:p>
            <a:pPr algn="just">
              <a:spcBef>
                <a:spcPct val="50000"/>
              </a:spcBef>
            </a:pPr>
            <a:endParaRPr lang="zh-CN"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title"/>
          </p:nvPr>
        </p:nvSpPr>
        <p:spPr/>
        <p:txBody>
          <a:bodyPr/>
          <a:lstStyle/>
          <a:p>
            <a:r>
              <a:rPr lang="zh-CN" altLang="en-US" sz="4000" dirty="0" smtClean="0"/>
              <a:t>检验两个方差是否相等（齐性）</a:t>
            </a:r>
          </a:p>
        </p:txBody>
      </p:sp>
      <p:sp>
        <p:nvSpPr>
          <p:cNvPr id="31747" name="内容占位符 2"/>
          <p:cNvSpPr>
            <a:spLocks noGrp="1"/>
          </p:cNvSpPr>
          <p:nvPr>
            <p:ph idx="1"/>
          </p:nvPr>
        </p:nvSpPr>
        <p:spPr/>
        <p:txBody>
          <a:bodyPr/>
          <a:lstStyle/>
          <a:p>
            <a:pPr>
              <a:buNone/>
            </a:pPr>
            <a:r>
              <a:rPr lang="en-US" altLang="zh-CN" sz="2000" dirty="0" err="1" smtClean="0"/>
              <a:t>var.test</a:t>
            </a:r>
            <a:r>
              <a:rPr lang="en-US" altLang="zh-CN" sz="2000" dirty="0" smtClean="0"/>
              <a:t>(</a:t>
            </a:r>
            <a:r>
              <a:rPr lang="zh-CN" altLang="zh-CN" sz="2000" dirty="0" smtClean="0">
                <a:solidFill>
                  <a:srgbClr val="FFFF00"/>
                </a:solidFill>
              </a:rPr>
              <a:t>TouErLiao</a:t>
            </a:r>
            <a:r>
              <a:rPr lang="en-US" altLang="zh-CN" sz="2000" dirty="0" smtClean="0"/>
              <a:t>,</a:t>
            </a:r>
            <a:r>
              <a:rPr lang="zh-CN" altLang="zh-CN" sz="2000" dirty="0" smtClean="0">
                <a:solidFill>
                  <a:srgbClr val="FFFF00"/>
                </a:solidFill>
              </a:rPr>
              <a:t> ShiFeijiaErLiao</a:t>
            </a:r>
            <a:r>
              <a:rPr lang="en-US" altLang="zh-CN" sz="2000" dirty="0" smtClean="0"/>
              <a:t>)</a:t>
            </a:r>
          </a:p>
          <a:p>
            <a:pPr>
              <a:buFontTx/>
              <a:buNone/>
            </a:pPr>
            <a:r>
              <a:rPr lang="en-US" altLang="zh-CN" sz="2000" dirty="0" smtClean="0"/>
              <a:t> F test to compare two variances</a:t>
            </a:r>
          </a:p>
          <a:p>
            <a:pPr>
              <a:buFontTx/>
              <a:buNone/>
            </a:pPr>
            <a:endParaRPr lang="en-US" altLang="zh-CN" sz="2000" dirty="0" smtClean="0"/>
          </a:p>
          <a:p>
            <a:pPr>
              <a:buFontTx/>
              <a:buNone/>
            </a:pPr>
            <a:r>
              <a:rPr lang="en-US" altLang="zh-CN" sz="2000" dirty="0" smtClean="0"/>
              <a:t>data:  </a:t>
            </a:r>
            <a:r>
              <a:rPr lang="en-US" altLang="zh-CN" sz="2000" dirty="0" err="1" smtClean="0"/>
              <a:t>TouErLiao</a:t>
            </a:r>
            <a:r>
              <a:rPr lang="en-US" altLang="zh-CN" sz="2000" dirty="0" smtClean="0"/>
              <a:t> and </a:t>
            </a:r>
            <a:r>
              <a:rPr lang="en-US" altLang="zh-CN" sz="2000" dirty="0" err="1" smtClean="0"/>
              <a:t>ShiFeijiaErLiao</a:t>
            </a:r>
            <a:endParaRPr lang="en-US" altLang="zh-CN" sz="2000" dirty="0" smtClean="0"/>
          </a:p>
          <a:p>
            <a:pPr>
              <a:buFontTx/>
              <a:buNone/>
            </a:pPr>
            <a:r>
              <a:rPr lang="en-US" altLang="zh-CN" sz="2000" dirty="0" smtClean="0"/>
              <a:t>F = 0.4925, num </a:t>
            </a:r>
            <a:r>
              <a:rPr lang="en-US" altLang="zh-CN" sz="2000" dirty="0" err="1" smtClean="0"/>
              <a:t>df</a:t>
            </a:r>
            <a:r>
              <a:rPr lang="en-US" altLang="zh-CN" sz="2000" dirty="0" smtClean="0"/>
              <a:t> = 13, </a:t>
            </a:r>
            <a:r>
              <a:rPr lang="en-US" altLang="zh-CN" sz="2000" dirty="0" err="1" smtClean="0"/>
              <a:t>denom</a:t>
            </a:r>
            <a:r>
              <a:rPr lang="en-US" altLang="zh-CN" sz="2000" dirty="0" smtClean="0"/>
              <a:t> </a:t>
            </a:r>
            <a:r>
              <a:rPr lang="en-US" altLang="zh-CN" sz="2000" dirty="0" err="1" smtClean="0"/>
              <a:t>df</a:t>
            </a:r>
            <a:r>
              <a:rPr lang="en-US" altLang="zh-CN" sz="2000" dirty="0" smtClean="0"/>
              <a:t> = 13, p-value = 0.215</a:t>
            </a:r>
          </a:p>
          <a:p>
            <a:pPr>
              <a:buFontTx/>
              <a:buNone/>
            </a:pPr>
            <a:r>
              <a:rPr lang="en-US" altLang="zh-CN" sz="2000" dirty="0" smtClean="0"/>
              <a:t>alternative hypothesis: true ratio of variances is not equal to 1</a:t>
            </a:r>
          </a:p>
          <a:p>
            <a:pPr>
              <a:buFontTx/>
              <a:buNone/>
            </a:pPr>
            <a:r>
              <a:rPr lang="en-US" altLang="zh-CN" sz="2000" dirty="0" smtClean="0"/>
              <a:t>95 percent confidence interval:</a:t>
            </a:r>
          </a:p>
          <a:p>
            <a:pPr>
              <a:buFontTx/>
              <a:buNone/>
            </a:pPr>
            <a:r>
              <a:rPr lang="en-US" altLang="zh-CN" sz="2000" dirty="0" smtClean="0"/>
              <a:t> 0.1581132 1.5342431</a:t>
            </a:r>
          </a:p>
          <a:p>
            <a:pPr>
              <a:buFontTx/>
              <a:buNone/>
            </a:pPr>
            <a:r>
              <a:rPr lang="en-US" altLang="zh-CN" sz="2000" dirty="0" smtClean="0"/>
              <a:t>sample estimates:</a:t>
            </a:r>
          </a:p>
          <a:p>
            <a:pPr>
              <a:buFontTx/>
              <a:buNone/>
            </a:pPr>
            <a:r>
              <a:rPr lang="en-US" altLang="zh-CN" sz="2000" dirty="0" smtClean="0"/>
              <a:t>ratio of variances </a:t>
            </a:r>
          </a:p>
          <a:p>
            <a:pPr>
              <a:buFontTx/>
              <a:buNone/>
            </a:pPr>
            <a:r>
              <a:rPr lang="en-US" altLang="zh-CN" sz="2000" dirty="0" smtClean="0"/>
              <a:t>         0.4925282 </a:t>
            </a:r>
          </a:p>
          <a:p>
            <a:endParaRPr lang="zh-CN" altLang="en-US"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260648"/>
            <a:ext cx="7772400" cy="1143000"/>
          </a:xfrm>
        </p:spPr>
        <p:txBody>
          <a:bodyPr/>
          <a:lstStyle/>
          <a:p>
            <a:r>
              <a:rPr lang="zh-CN" altLang="en-US" sz="3200" dirty="0" smtClean="0"/>
              <a:t>检验两组数据是否服从正态分布</a:t>
            </a:r>
            <a:endParaRPr lang="zh-CN" altLang="en-US" sz="3200" dirty="0"/>
          </a:p>
        </p:txBody>
      </p:sp>
      <p:sp>
        <p:nvSpPr>
          <p:cNvPr id="3" name="内容占位符 2"/>
          <p:cNvSpPr>
            <a:spLocks noGrp="1"/>
          </p:cNvSpPr>
          <p:nvPr>
            <p:ph idx="1"/>
          </p:nvPr>
        </p:nvSpPr>
        <p:spPr>
          <a:xfrm>
            <a:off x="683568" y="1340768"/>
            <a:ext cx="7772400" cy="1375792"/>
          </a:xfrm>
        </p:spPr>
        <p:txBody>
          <a:bodyPr/>
          <a:lstStyle/>
          <a:p>
            <a:pPr>
              <a:buNone/>
            </a:pPr>
            <a:r>
              <a:rPr lang="en-US" altLang="zh-CN" dirty="0" err="1" smtClean="0">
                <a:solidFill>
                  <a:srgbClr val="FFFF00"/>
                </a:solidFill>
              </a:rPr>
              <a:t>shapiro.test</a:t>
            </a:r>
            <a:r>
              <a:rPr lang="en-US" altLang="zh-CN" dirty="0" smtClean="0">
                <a:solidFill>
                  <a:srgbClr val="FFFF00"/>
                </a:solidFill>
              </a:rPr>
              <a:t>(</a:t>
            </a:r>
            <a:r>
              <a:rPr lang="zh-CN" altLang="zh-CN" dirty="0" smtClean="0">
                <a:solidFill>
                  <a:srgbClr val="FFFF00"/>
                </a:solidFill>
              </a:rPr>
              <a:t>TouErLiao</a:t>
            </a:r>
            <a:r>
              <a:rPr lang="en-US" altLang="zh-CN" dirty="0" smtClean="0">
                <a:solidFill>
                  <a:srgbClr val="FFFF00"/>
                </a:solidFill>
              </a:rPr>
              <a:t>)</a:t>
            </a:r>
          </a:p>
          <a:p>
            <a:pPr>
              <a:buNone/>
            </a:pPr>
            <a:r>
              <a:rPr lang="en-US" altLang="zh-CN" dirty="0" err="1" smtClean="0">
                <a:solidFill>
                  <a:srgbClr val="FFFF00"/>
                </a:solidFill>
              </a:rPr>
              <a:t>shapiro.test</a:t>
            </a:r>
            <a:r>
              <a:rPr lang="en-US" altLang="zh-CN" dirty="0" smtClean="0">
                <a:solidFill>
                  <a:srgbClr val="FFFF00"/>
                </a:solidFill>
              </a:rPr>
              <a:t>(</a:t>
            </a:r>
            <a:r>
              <a:rPr lang="zh-CN" altLang="zh-CN" dirty="0" smtClean="0">
                <a:solidFill>
                  <a:srgbClr val="FFFF00"/>
                </a:solidFill>
              </a:rPr>
              <a:t>ShiFeijiaErLiao</a:t>
            </a:r>
            <a:r>
              <a:rPr lang="en-US" altLang="zh-CN" dirty="0" smtClean="0">
                <a:solidFill>
                  <a:srgbClr val="FFFF00"/>
                </a:solidFill>
              </a:rPr>
              <a:t>)</a:t>
            </a:r>
          </a:p>
          <a:p>
            <a:pPr>
              <a:buNone/>
            </a:pPr>
            <a:endParaRPr lang="zh-CN" altLang="en-US" dirty="0"/>
          </a:p>
        </p:txBody>
      </p:sp>
      <p:sp>
        <p:nvSpPr>
          <p:cNvPr id="4" name="矩形 3"/>
          <p:cNvSpPr/>
          <p:nvPr/>
        </p:nvSpPr>
        <p:spPr>
          <a:xfrm>
            <a:off x="1907704" y="2887682"/>
            <a:ext cx="3960440" cy="3970318"/>
          </a:xfrm>
          <a:prstGeom prst="rect">
            <a:avLst/>
          </a:prstGeom>
        </p:spPr>
        <p:txBody>
          <a:bodyPr wrap="square">
            <a:spAutoFit/>
          </a:bodyPr>
          <a:lstStyle/>
          <a:p>
            <a:r>
              <a:rPr lang="en-US" altLang="zh-CN" sz="1800" dirty="0" smtClean="0"/>
              <a:t>&gt; </a:t>
            </a:r>
            <a:r>
              <a:rPr lang="en-US" altLang="zh-CN" sz="1800" dirty="0" err="1" smtClean="0"/>
              <a:t>shapiro.test</a:t>
            </a:r>
            <a:r>
              <a:rPr lang="en-US" altLang="zh-CN" sz="1800" dirty="0" smtClean="0"/>
              <a:t>(</a:t>
            </a:r>
            <a:r>
              <a:rPr lang="en-US" altLang="zh-CN" sz="1800" dirty="0" err="1" smtClean="0"/>
              <a:t>TouErLiao</a:t>
            </a:r>
            <a:r>
              <a:rPr lang="en-US" altLang="zh-CN" sz="1800" dirty="0" smtClean="0"/>
              <a:t>)</a:t>
            </a:r>
          </a:p>
          <a:p>
            <a:endParaRPr lang="en-US" altLang="zh-CN" sz="1800" dirty="0" smtClean="0"/>
          </a:p>
          <a:p>
            <a:r>
              <a:rPr lang="en-US" altLang="zh-CN" sz="1800" dirty="0" smtClean="0"/>
              <a:t>        Shapiro-</a:t>
            </a:r>
            <a:r>
              <a:rPr lang="en-US" altLang="zh-CN" sz="1800" dirty="0" err="1" smtClean="0"/>
              <a:t>Wilk</a:t>
            </a:r>
            <a:r>
              <a:rPr lang="en-US" altLang="zh-CN" sz="1800" dirty="0" smtClean="0"/>
              <a:t> normality test</a:t>
            </a:r>
          </a:p>
          <a:p>
            <a:endParaRPr lang="en-US" altLang="zh-CN" sz="1800" dirty="0" smtClean="0"/>
          </a:p>
          <a:p>
            <a:r>
              <a:rPr lang="en-US" altLang="zh-CN" sz="1800" dirty="0" smtClean="0"/>
              <a:t>data:  </a:t>
            </a:r>
            <a:r>
              <a:rPr lang="en-US" altLang="zh-CN" sz="1800" dirty="0" err="1" smtClean="0"/>
              <a:t>TouErLiao</a:t>
            </a:r>
            <a:endParaRPr lang="en-US" altLang="zh-CN" sz="1800" dirty="0" smtClean="0"/>
          </a:p>
          <a:p>
            <a:r>
              <a:rPr lang="en-US" altLang="zh-CN" sz="1800" dirty="0" smtClean="0"/>
              <a:t>W = 0.9643, p-value = 0.7933</a:t>
            </a:r>
          </a:p>
          <a:p>
            <a:endParaRPr lang="en-US" altLang="zh-CN" sz="1800" dirty="0" smtClean="0"/>
          </a:p>
          <a:p>
            <a:r>
              <a:rPr lang="en-US" altLang="zh-CN" sz="1800" dirty="0" smtClean="0"/>
              <a:t>&gt; </a:t>
            </a:r>
            <a:r>
              <a:rPr lang="en-US" altLang="zh-CN" sz="1800" dirty="0" err="1" smtClean="0"/>
              <a:t>shapiro.test</a:t>
            </a:r>
            <a:r>
              <a:rPr lang="en-US" altLang="zh-CN" sz="1800" dirty="0" smtClean="0"/>
              <a:t>(</a:t>
            </a:r>
            <a:r>
              <a:rPr lang="en-US" altLang="zh-CN" sz="1800" dirty="0" err="1" smtClean="0"/>
              <a:t>ShiFeijiaErLiao</a:t>
            </a:r>
            <a:r>
              <a:rPr lang="en-US" altLang="zh-CN" sz="1800" dirty="0" smtClean="0"/>
              <a:t>)</a:t>
            </a:r>
          </a:p>
          <a:p>
            <a:endParaRPr lang="en-US" altLang="zh-CN" sz="1800" dirty="0" smtClean="0"/>
          </a:p>
          <a:p>
            <a:r>
              <a:rPr lang="en-US" altLang="zh-CN" sz="1800" dirty="0" smtClean="0"/>
              <a:t>        Shapiro-</a:t>
            </a:r>
            <a:r>
              <a:rPr lang="en-US" altLang="zh-CN" sz="1800" dirty="0" err="1" smtClean="0"/>
              <a:t>Wilk</a:t>
            </a:r>
            <a:r>
              <a:rPr lang="en-US" altLang="zh-CN" sz="1800" dirty="0" smtClean="0"/>
              <a:t> normality test</a:t>
            </a:r>
          </a:p>
          <a:p>
            <a:endParaRPr lang="en-US" altLang="zh-CN" sz="1800" dirty="0" smtClean="0"/>
          </a:p>
          <a:p>
            <a:r>
              <a:rPr lang="en-US" altLang="zh-CN" sz="1800" dirty="0" smtClean="0"/>
              <a:t>data:  </a:t>
            </a:r>
            <a:r>
              <a:rPr lang="en-US" altLang="zh-CN" sz="1800" dirty="0" err="1" smtClean="0"/>
              <a:t>ShiFeijiaErLiao</a:t>
            </a:r>
            <a:endParaRPr lang="en-US" altLang="zh-CN" sz="1800" dirty="0" smtClean="0"/>
          </a:p>
          <a:p>
            <a:r>
              <a:rPr lang="en-US" altLang="zh-CN" sz="1800" dirty="0" smtClean="0"/>
              <a:t>W = 0.9731, p-value = 0.9152</a:t>
            </a:r>
          </a:p>
          <a:p>
            <a:endParaRPr lang="zh-CN" altLang="en-US" sz="1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smtClean="0"/>
              <a:t>假如上述数据不符合正态分布怎么办？</a:t>
            </a:r>
            <a:endParaRPr lang="zh-CN" altLang="en-US" sz="3200" dirty="0"/>
          </a:p>
        </p:txBody>
      </p:sp>
      <p:sp>
        <p:nvSpPr>
          <p:cNvPr id="3" name="内容占位符 2"/>
          <p:cNvSpPr>
            <a:spLocks noGrp="1"/>
          </p:cNvSpPr>
          <p:nvPr>
            <p:ph idx="1"/>
          </p:nvPr>
        </p:nvSpPr>
        <p:spPr/>
        <p:txBody>
          <a:bodyPr/>
          <a:lstStyle/>
          <a:p>
            <a:r>
              <a:rPr lang="zh-CN" altLang="en-US" dirty="0" smtClean="0"/>
              <a:t>用</a:t>
            </a:r>
            <a:r>
              <a:rPr lang="en-US" altLang="zh-CN" dirty="0" err="1" smtClean="0">
                <a:solidFill>
                  <a:srgbClr val="FFFF00"/>
                </a:solidFill>
              </a:rPr>
              <a:t>Wilcoxon</a:t>
            </a:r>
            <a:r>
              <a:rPr lang="zh-CN" altLang="en-US" dirty="0" smtClean="0"/>
              <a:t>检验</a:t>
            </a:r>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476672"/>
            <a:ext cx="8136904" cy="461665"/>
          </a:xfrm>
          <a:prstGeom prst="rect">
            <a:avLst/>
          </a:prstGeom>
        </p:spPr>
        <p:txBody>
          <a:bodyPr wrap="square">
            <a:spAutoFit/>
          </a:bodyPr>
          <a:lstStyle/>
          <a:p>
            <a:r>
              <a:rPr lang="en-US" altLang="zh-CN" dirty="0" err="1" smtClean="0">
                <a:solidFill>
                  <a:srgbClr val="FFFF00"/>
                </a:solidFill>
              </a:rPr>
              <a:t>Wilcoxon</a:t>
            </a:r>
            <a:r>
              <a:rPr lang="zh-CN" altLang="en-US" dirty="0" smtClean="0">
                <a:solidFill>
                  <a:srgbClr val="FFFF00"/>
                </a:solidFill>
              </a:rPr>
              <a:t>符号检验</a:t>
            </a:r>
            <a:r>
              <a:rPr lang="en-US" altLang="zh-CN" dirty="0" smtClean="0">
                <a:solidFill>
                  <a:srgbClr val="FFFF00"/>
                </a:solidFill>
              </a:rPr>
              <a:t>: </a:t>
            </a:r>
            <a:r>
              <a:rPr lang="en-US" altLang="zh-CN" dirty="0" smtClean="0"/>
              <a:t> </a:t>
            </a:r>
            <a:r>
              <a:rPr lang="en-US" altLang="zh-CN" dirty="0" err="1" smtClean="0">
                <a:solidFill>
                  <a:srgbClr val="FFFF00"/>
                </a:solidFill>
              </a:rPr>
              <a:t>Wilcoxon</a:t>
            </a:r>
            <a:r>
              <a:rPr lang="en-US" altLang="zh-CN" dirty="0" smtClean="0">
                <a:solidFill>
                  <a:srgbClr val="FFFF00"/>
                </a:solidFill>
              </a:rPr>
              <a:t> signed rank test (</a:t>
            </a:r>
            <a:r>
              <a:rPr lang="zh-CN" altLang="en-US" dirty="0" smtClean="0">
                <a:solidFill>
                  <a:srgbClr val="FFFF00"/>
                </a:solidFill>
              </a:rPr>
              <a:t>两组数据比较）</a:t>
            </a:r>
            <a:endParaRPr lang="zh-CN" altLang="en-US" dirty="0">
              <a:solidFill>
                <a:srgbClr val="FFFF00"/>
              </a:solidFill>
            </a:endParaRPr>
          </a:p>
        </p:txBody>
      </p:sp>
      <p:sp>
        <p:nvSpPr>
          <p:cNvPr id="4" name="矩形 3"/>
          <p:cNvSpPr/>
          <p:nvPr/>
        </p:nvSpPr>
        <p:spPr>
          <a:xfrm>
            <a:off x="323528" y="1628800"/>
            <a:ext cx="8496944" cy="3416320"/>
          </a:xfrm>
          <a:prstGeom prst="rect">
            <a:avLst/>
          </a:prstGeom>
        </p:spPr>
        <p:txBody>
          <a:bodyPr wrap="square">
            <a:spAutoFit/>
          </a:bodyPr>
          <a:lstStyle/>
          <a:p>
            <a:r>
              <a:rPr lang="zh-CN" altLang="en-US" dirty="0" smtClean="0"/>
              <a:t>测量了</a:t>
            </a:r>
            <a:r>
              <a:rPr lang="en-US" altLang="zh-CN" dirty="0" smtClean="0"/>
              <a:t>10</a:t>
            </a:r>
            <a:r>
              <a:rPr lang="zh-CN" altLang="en-US" dirty="0" smtClean="0"/>
              <a:t>名不同作业组的工人血铅含量，分析两组之间是否有差别。</a:t>
            </a:r>
            <a:br>
              <a:rPr lang="zh-CN" altLang="en-US" dirty="0" smtClean="0"/>
            </a:br>
            <a:r>
              <a:rPr lang="zh-CN" altLang="en-US" dirty="0" smtClean="0"/>
              <a:t>非铅作业组 </a:t>
            </a:r>
            <a:r>
              <a:rPr lang="en-US" altLang="zh-CN" dirty="0" smtClean="0"/>
              <a:t>24 26 29 34 43 58 63 72 87 101</a:t>
            </a:r>
            <a:br>
              <a:rPr lang="en-US" altLang="zh-CN" dirty="0" smtClean="0"/>
            </a:br>
            <a:r>
              <a:rPr lang="zh-CN" altLang="en-US" dirty="0" smtClean="0"/>
              <a:t>含铅作业组 </a:t>
            </a:r>
            <a:r>
              <a:rPr lang="en-US" altLang="zh-CN" dirty="0" smtClean="0"/>
              <a:t>82 87 97 121 164 208 213</a:t>
            </a:r>
          </a:p>
          <a:p>
            <a:r>
              <a:rPr lang="en-US" altLang="zh-CN" dirty="0" smtClean="0"/>
              <a:t/>
            </a:r>
            <a:br>
              <a:rPr lang="en-US" altLang="zh-CN" dirty="0" smtClean="0"/>
            </a:br>
            <a:r>
              <a:rPr lang="en-US" altLang="zh-CN" dirty="0" smtClean="0">
                <a:solidFill>
                  <a:srgbClr val="FFFF00"/>
                </a:solidFill>
              </a:rPr>
              <a:t>x&lt;-c(24, 26, 29, 34, 43, 58, 63, 72, 87, 101)</a:t>
            </a:r>
            <a:br>
              <a:rPr lang="en-US" altLang="zh-CN" dirty="0" smtClean="0">
                <a:solidFill>
                  <a:srgbClr val="FFFF00"/>
                </a:solidFill>
              </a:rPr>
            </a:br>
            <a:r>
              <a:rPr lang="en-US" altLang="zh-CN" dirty="0" smtClean="0">
                <a:solidFill>
                  <a:srgbClr val="FFFF00"/>
                </a:solidFill>
              </a:rPr>
              <a:t>y&lt;-c(82, 87, 97, 121, 164, 208, 213)</a:t>
            </a:r>
            <a:br>
              <a:rPr lang="en-US" altLang="zh-CN" dirty="0" smtClean="0">
                <a:solidFill>
                  <a:srgbClr val="FFFF00"/>
                </a:solidFill>
              </a:rPr>
            </a:br>
            <a:r>
              <a:rPr lang="en-US" altLang="zh-CN" dirty="0" err="1" smtClean="0">
                <a:solidFill>
                  <a:srgbClr val="FFFF00"/>
                </a:solidFill>
              </a:rPr>
              <a:t>wilcox.test</a:t>
            </a:r>
            <a:r>
              <a:rPr lang="en-US" altLang="zh-CN" dirty="0" smtClean="0">
                <a:solidFill>
                  <a:srgbClr val="FFFF00"/>
                </a:solidFill>
              </a:rPr>
              <a:t>(</a:t>
            </a:r>
            <a:r>
              <a:rPr lang="en-US" altLang="zh-CN" dirty="0" err="1" smtClean="0">
                <a:solidFill>
                  <a:srgbClr val="FFFF00"/>
                </a:solidFill>
              </a:rPr>
              <a:t>x,y,alternative</a:t>
            </a:r>
            <a:r>
              <a:rPr lang="en-US" altLang="zh-CN" dirty="0" smtClean="0">
                <a:solidFill>
                  <a:srgbClr val="FFFF00"/>
                </a:solidFill>
              </a:rPr>
              <a:t>="</a:t>
            </a:r>
            <a:r>
              <a:rPr lang="en-US" altLang="zh-CN" dirty="0" err="1" smtClean="0">
                <a:solidFill>
                  <a:srgbClr val="FFFF00"/>
                </a:solidFill>
              </a:rPr>
              <a:t>less",exact</a:t>
            </a:r>
            <a:r>
              <a:rPr lang="en-US" altLang="zh-CN" dirty="0" smtClean="0">
                <a:solidFill>
                  <a:srgbClr val="FFFF00"/>
                </a:solidFill>
              </a:rPr>
              <a:t>=</a:t>
            </a:r>
            <a:r>
              <a:rPr lang="en-US" altLang="zh-CN" dirty="0" err="1" smtClean="0">
                <a:solidFill>
                  <a:srgbClr val="FFFF00"/>
                </a:solidFill>
              </a:rPr>
              <a:t>FALSE,correct</a:t>
            </a:r>
            <a:r>
              <a:rPr lang="en-US" altLang="zh-CN" dirty="0" smtClean="0">
                <a:solidFill>
                  <a:srgbClr val="FFFF00"/>
                </a:solidFill>
              </a:rPr>
              <a:t>=FALSE)</a:t>
            </a:r>
            <a:br>
              <a:rPr lang="en-US" altLang="zh-CN" dirty="0" smtClean="0">
                <a:solidFill>
                  <a:srgbClr val="FFFF00"/>
                </a:solidFill>
              </a:rPr>
            </a:br>
            <a:r>
              <a:rPr lang="en-US" altLang="zh-CN" dirty="0" err="1" smtClean="0">
                <a:solidFill>
                  <a:srgbClr val="FFFF00"/>
                </a:solidFill>
              </a:rPr>
              <a:t>wilcox.test</a:t>
            </a:r>
            <a:r>
              <a:rPr lang="en-US" altLang="zh-CN" dirty="0" smtClean="0">
                <a:solidFill>
                  <a:srgbClr val="FFFF00"/>
                </a:solidFill>
              </a:rPr>
              <a:t>(x, y, alternative="less", exact=FALSE)</a:t>
            </a:r>
            <a:endParaRPr lang="zh-CN" altLang="en-US" dirty="0">
              <a:solidFill>
                <a:srgbClr val="FFFF00"/>
              </a:solidFill>
            </a:endParaRPr>
          </a:p>
        </p:txBody>
      </p:sp>
      <p:sp>
        <p:nvSpPr>
          <p:cNvPr id="5" name="矩形 4"/>
          <p:cNvSpPr/>
          <p:nvPr/>
        </p:nvSpPr>
        <p:spPr>
          <a:xfrm>
            <a:off x="827584" y="5085184"/>
            <a:ext cx="6048672" cy="1446550"/>
          </a:xfrm>
          <a:prstGeom prst="rect">
            <a:avLst/>
          </a:prstGeom>
        </p:spPr>
        <p:txBody>
          <a:bodyPr wrap="square">
            <a:spAutoFit/>
          </a:bodyPr>
          <a:lstStyle/>
          <a:p>
            <a:r>
              <a:rPr lang="en-US" altLang="zh-CN" dirty="0" smtClean="0"/>
              <a:t> </a:t>
            </a:r>
            <a:r>
              <a:rPr lang="en-US" altLang="zh-CN" sz="1600" dirty="0" err="1" smtClean="0"/>
              <a:t>Wilcoxon</a:t>
            </a:r>
            <a:r>
              <a:rPr lang="en-US" altLang="zh-CN" sz="1600" dirty="0" smtClean="0"/>
              <a:t> rank sum test with continuity correction</a:t>
            </a:r>
          </a:p>
          <a:p>
            <a:endParaRPr lang="en-US" altLang="zh-CN" sz="1600" dirty="0" smtClean="0"/>
          </a:p>
          <a:p>
            <a:r>
              <a:rPr lang="en-US" altLang="zh-CN" sz="1600" dirty="0" smtClean="0"/>
              <a:t>data:  x and y</a:t>
            </a:r>
          </a:p>
          <a:p>
            <a:r>
              <a:rPr lang="en-US" altLang="zh-CN" sz="1600" dirty="0" smtClean="0"/>
              <a:t>W = 4.5, p-value = 0.001698</a:t>
            </a:r>
          </a:p>
          <a:p>
            <a:r>
              <a:rPr lang="en-US" altLang="zh-CN" sz="1600" dirty="0" smtClean="0"/>
              <a:t>alternative hypothesis: true location shift is less than 0</a:t>
            </a:r>
            <a:endParaRPr lang="zh-CN" altLang="en-US" sz="1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381000" y="304800"/>
            <a:ext cx="8077200" cy="396875"/>
          </a:xfrm>
          <a:prstGeom prst="rect">
            <a:avLst/>
          </a:prstGeom>
          <a:noFill/>
          <a:ln w="9525">
            <a:noFill/>
            <a:miter lim="800000"/>
            <a:headEnd/>
            <a:tailEnd/>
          </a:ln>
        </p:spPr>
        <p:txBody>
          <a:bodyPr>
            <a:spAutoFit/>
          </a:bodyPr>
          <a:lstStyle/>
          <a:p>
            <a:pPr algn="just">
              <a:spcBef>
                <a:spcPct val="50000"/>
              </a:spcBef>
            </a:pPr>
            <a:r>
              <a:rPr lang="en-US" altLang="zh-CN" sz="2000">
                <a:latin typeface="宋体" pitchFamily="2" charset="-122"/>
              </a:rPr>
              <a:t>3</a:t>
            </a:r>
            <a:r>
              <a:rPr lang="zh-CN" altLang="en-US" sz="2000">
                <a:latin typeface="宋体" pitchFamily="2" charset="-122"/>
              </a:rPr>
              <a:t>）两总体方差末知，假定方差不等、且两样本为小样本（</a:t>
            </a:r>
            <a:r>
              <a:rPr lang="en-US" altLang="zh-CN" sz="2000">
                <a:latin typeface="宋体" pitchFamily="2" charset="-122"/>
              </a:rPr>
              <a:t>t</a:t>
            </a:r>
            <a:r>
              <a:rPr lang="en-US" altLang="zh-CN" sz="2000"/>
              <a:t>’</a:t>
            </a:r>
            <a:r>
              <a:rPr lang="zh-CN" altLang="en-US" sz="2000">
                <a:latin typeface="宋体" pitchFamily="2" charset="-122"/>
              </a:rPr>
              <a:t>检验）</a:t>
            </a:r>
            <a:endParaRPr lang="zh-CN" altLang="en-US" sz="2000"/>
          </a:p>
        </p:txBody>
      </p:sp>
      <p:pic>
        <p:nvPicPr>
          <p:cNvPr id="19459" name="Picture 3"/>
          <p:cNvPicPr>
            <a:picLocks noChangeAspect="1" noChangeArrowheads="1"/>
          </p:cNvPicPr>
          <p:nvPr/>
        </p:nvPicPr>
        <p:blipFill>
          <a:blip r:embed="rId3" cstate="print"/>
          <a:srcRect/>
          <a:stretch>
            <a:fillRect/>
          </a:stretch>
        </p:blipFill>
        <p:spPr bwMode="auto">
          <a:xfrm>
            <a:off x="457200" y="762000"/>
            <a:ext cx="8077200" cy="1958975"/>
          </a:xfrm>
          <a:prstGeom prst="rect">
            <a:avLst/>
          </a:prstGeom>
          <a:noFill/>
          <a:ln w="9525">
            <a:noFill/>
            <a:miter lim="800000"/>
            <a:headEnd/>
            <a:tailEnd/>
          </a:ln>
        </p:spPr>
      </p:pic>
      <p:pic>
        <p:nvPicPr>
          <p:cNvPr id="19460" name="Picture 4"/>
          <p:cNvPicPr>
            <a:picLocks noChangeAspect="1" noChangeArrowheads="1"/>
          </p:cNvPicPr>
          <p:nvPr/>
        </p:nvPicPr>
        <p:blipFill>
          <a:blip r:embed="rId4" cstate="print"/>
          <a:srcRect/>
          <a:stretch>
            <a:fillRect/>
          </a:stretch>
        </p:blipFill>
        <p:spPr bwMode="auto">
          <a:xfrm>
            <a:off x="457200" y="2916238"/>
            <a:ext cx="8077200" cy="39417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94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srcRect/>
          <a:stretch>
            <a:fillRect/>
          </a:stretch>
        </p:blipFill>
        <p:spPr bwMode="auto">
          <a:xfrm>
            <a:off x="228600" y="1066800"/>
            <a:ext cx="8686800" cy="48133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188640"/>
            <a:ext cx="7772400" cy="1143000"/>
          </a:xfrm>
        </p:spPr>
        <p:txBody>
          <a:bodyPr/>
          <a:lstStyle/>
          <a:p>
            <a:r>
              <a:rPr lang="zh-CN" altLang="en-US" dirty="0" smtClean="0"/>
              <a:t>做两个均值检验的步骤：</a:t>
            </a:r>
            <a:endParaRPr lang="zh-CN" altLang="en-US" dirty="0"/>
          </a:p>
        </p:txBody>
      </p:sp>
      <p:sp>
        <p:nvSpPr>
          <p:cNvPr id="3" name="内容占位符 2"/>
          <p:cNvSpPr>
            <a:spLocks noGrp="1"/>
          </p:cNvSpPr>
          <p:nvPr>
            <p:ph idx="1"/>
          </p:nvPr>
        </p:nvSpPr>
        <p:spPr>
          <a:xfrm>
            <a:off x="685800" y="1412776"/>
            <a:ext cx="7772400" cy="4683224"/>
          </a:xfrm>
        </p:spPr>
        <p:txBody>
          <a:bodyPr/>
          <a:lstStyle/>
          <a:p>
            <a:pPr>
              <a:buFont typeface="Wingdings" pitchFamily="2" charset="2"/>
              <a:buChar char="ü"/>
            </a:pPr>
            <a:r>
              <a:rPr lang="zh-CN" altLang="en-US" sz="2800" dirty="0" smtClean="0"/>
              <a:t>两组样本都符合正态分布吗？</a:t>
            </a:r>
            <a:endParaRPr lang="en-US" altLang="zh-CN" sz="2800" dirty="0" smtClean="0"/>
          </a:p>
          <a:p>
            <a:pPr>
              <a:buNone/>
            </a:pPr>
            <a:r>
              <a:rPr lang="en-US" altLang="zh-CN" sz="2800" b="1" dirty="0" smtClean="0">
                <a:hlinkClick r:id="rId3"/>
              </a:rPr>
              <a:t>Shapiro</a:t>
            </a:r>
            <a:r>
              <a:rPr lang="zh-CN" altLang="en-US" sz="2800" b="1" dirty="0" smtClean="0">
                <a:hlinkClick r:id="rId3"/>
              </a:rPr>
              <a:t>正态性检验</a:t>
            </a:r>
            <a:r>
              <a:rPr lang="zh-CN" altLang="en-US" sz="2800" b="1" dirty="0" smtClean="0">
                <a:solidFill>
                  <a:schemeClr val="tx2"/>
                </a:solidFill>
                <a:hlinkClick r:id="rId3"/>
              </a:rPr>
              <a:t>： </a:t>
            </a:r>
            <a:r>
              <a:rPr lang="en-US" altLang="zh-CN" sz="2800" dirty="0" err="1" smtClean="0">
                <a:solidFill>
                  <a:schemeClr val="tx2"/>
                </a:solidFill>
              </a:rPr>
              <a:t>Shapiro.test</a:t>
            </a:r>
            <a:r>
              <a:rPr lang="en-US" altLang="zh-CN" sz="2800" dirty="0" smtClean="0">
                <a:solidFill>
                  <a:schemeClr val="tx2"/>
                </a:solidFill>
              </a:rPr>
              <a:t>(x)</a:t>
            </a:r>
          </a:p>
          <a:p>
            <a:pPr>
              <a:buFont typeface="Wingdings" pitchFamily="2" charset="2"/>
              <a:buChar char="ü"/>
            </a:pPr>
            <a:r>
              <a:rPr lang="zh-CN" altLang="en-US" sz="2800" dirty="0" smtClean="0"/>
              <a:t>方差已知，或未知，但为大样本，</a:t>
            </a:r>
            <a:r>
              <a:rPr lang="en-US" altLang="zh-CN" sz="2800" dirty="0" smtClean="0"/>
              <a:t>u</a:t>
            </a:r>
            <a:r>
              <a:rPr lang="zh-CN" altLang="en-US" sz="2800" dirty="0" smtClean="0"/>
              <a:t>检验。</a:t>
            </a:r>
            <a:endParaRPr lang="en-US" altLang="zh-CN" sz="2800" dirty="0" smtClean="0"/>
          </a:p>
          <a:p>
            <a:pPr>
              <a:buFont typeface="Wingdings" pitchFamily="2" charset="2"/>
              <a:buChar char="ü"/>
            </a:pPr>
            <a:r>
              <a:rPr lang="zh-CN" altLang="en-US" sz="2800" dirty="0" smtClean="0"/>
              <a:t>否则</a:t>
            </a:r>
            <a:r>
              <a:rPr lang="en-US" altLang="zh-CN" sz="2800" dirty="0" smtClean="0"/>
              <a:t>t</a:t>
            </a:r>
            <a:r>
              <a:rPr lang="zh-CN" altLang="en-US" sz="2800" dirty="0" smtClean="0"/>
              <a:t>检验</a:t>
            </a:r>
            <a:endParaRPr lang="en-US" altLang="zh-CN" sz="2800" dirty="0" smtClean="0"/>
          </a:p>
          <a:p>
            <a:pPr>
              <a:buFont typeface="Wingdings" pitchFamily="2" charset="2"/>
              <a:buChar char="ü"/>
            </a:pPr>
            <a:r>
              <a:rPr lang="zh-CN" altLang="en-US" sz="2800" dirty="0" smtClean="0"/>
              <a:t>两组数据间是方差齐性？</a:t>
            </a:r>
            <a:endParaRPr lang="en-US" altLang="zh-CN" sz="2800" dirty="0" smtClean="0"/>
          </a:p>
          <a:p>
            <a:pPr>
              <a:buNone/>
            </a:pPr>
            <a:r>
              <a:rPr lang="en-US" altLang="zh-CN" sz="2800" dirty="0" err="1" smtClean="0">
                <a:solidFill>
                  <a:schemeClr val="tx2"/>
                </a:solidFill>
              </a:rPr>
              <a:t>var.test</a:t>
            </a:r>
            <a:r>
              <a:rPr lang="en-US" altLang="zh-CN" sz="2800" dirty="0" smtClean="0">
                <a:solidFill>
                  <a:schemeClr val="tx2"/>
                </a:solidFill>
              </a:rPr>
              <a:t>(</a:t>
            </a:r>
            <a:r>
              <a:rPr lang="zh-CN" altLang="zh-CN" sz="2800" dirty="0" smtClean="0">
                <a:solidFill>
                  <a:schemeClr val="tx2"/>
                </a:solidFill>
              </a:rPr>
              <a:t>TouErLiao</a:t>
            </a:r>
            <a:r>
              <a:rPr lang="en-US" altLang="zh-CN" sz="2800" dirty="0" smtClean="0">
                <a:solidFill>
                  <a:schemeClr val="tx2"/>
                </a:solidFill>
              </a:rPr>
              <a:t>,</a:t>
            </a:r>
            <a:r>
              <a:rPr lang="zh-CN" altLang="zh-CN" sz="2800" dirty="0" smtClean="0">
                <a:solidFill>
                  <a:schemeClr val="tx2"/>
                </a:solidFill>
              </a:rPr>
              <a:t> ShiFeijiaErLiao</a:t>
            </a:r>
            <a:r>
              <a:rPr lang="en-US" altLang="zh-CN" sz="2800" dirty="0" smtClean="0">
                <a:solidFill>
                  <a:schemeClr val="tx2"/>
                </a:solidFill>
              </a:rPr>
              <a:t>)</a:t>
            </a:r>
          </a:p>
          <a:p>
            <a:pPr>
              <a:buFont typeface="Wingdings" pitchFamily="2" charset="2"/>
              <a:buChar char="ü"/>
            </a:pPr>
            <a:r>
              <a:rPr lang="zh-CN" altLang="en-US" sz="2800" dirty="0" smtClean="0"/>
              <a:t>均值检验</a:t>
            </a:r>
            <a:endParaRPr lang="en-US" altLang="zh-CN" sz="2800" dirty="0" smtClean="0"/>
          </a:p>
          <a:p>
            <a:pPr>
              <a:buNone/>
            </a:pPr>
            <a:r>
              <a:rPr lang="en-US" altLang="zh-CN" sz="2800" dirty="0" smtClean="0"/>
              <a:t>  (1)  </a:t>
            </a:r>
            <a:r>
              <a:rPr lang="zh-CN" altLang="en-US" sz="2800" dirty="0" smtClean="0"/>
              <a:t>方差齐性：</a:t>
            </a:r>
            <a:r>
              <a:rPr lang="en-US" altLang="zh-CN" sz="2800" dirty="0" err="1" smtClean="0"/>
              <a:t>t.test</a:t>
            </a:r>
            <a:r>
              <a:rPr lang="en-US" altLang="zh-CN" sz="2800" dirty="0" smtClean="0"/>
              <a:t>(…, </a:t>
            </a:r>
            <a:r>
              <a:rPr lang="en-US" altLang="zh-CN" sz="2800" dirty="0" err="1" smtClean="0"/>
              <a:t>var.equal</a:t>
            </a:r>
            <a:r>
              <a:rPr lang="en-US" altLang="zh-CN" sz="2800" dirty="0" smtClean="0"/>
              <a:t> = TRUE,...)</a:t>
            </a:r>
          </a:p>
          <a:p>
            <a:pPr>
              <a:buNone/>
            </a:pPr>
            <a:r>
              <a:rPr lang="en-US" altLang="zh-CN" sz="2800" dirty="0" smtClean="0"/>
              <a:t>  (2)  </a:t>
            </a:r>
            <a:r>
              <a:rPr lang="zh-CN" altLang="en-US" sz="2800" dirty="0" smtClean="0"/>
              <a:t>方差不齐</a:t>
            </a:r>
            <a:r>
              <a:rPr lang="en-US" altLang="zh-CN" sz="2800" dirty="0" smtClean="0"/>
              <a:t>:</a:t>
            </a:r>
            <a:r>
              <a:rPr lang="zh-CN" altLang="en-US" sz="2800" dirty="0" smtClean="0"/>
              <a:t>  </a:t>
            </a:r>
            <a:r>
              <a:rPr lang="en-US" altLang="zh-CN" sz="2800" dirty="0" smtClean="0"/>
              <a:t> </a:t>
            </a:r>
            <a:r>
              <a:rPr lang="en-US" altLang="zh-CN" sz="2800" dirty="0" err="1" smtClean="0"/>
              <a:t>t.test</a:t>
            </a:r>
            <a:r>
              <a:rPr lang="en-US" altLang="zh-CN" sz="2800" dirty="0" smtClean="0"/>
              <a:t>(…, </a:t>
            </a:r>
            <a:r>
              <a:rPr lang="en-US" altLang="zh-CN" sz="2800" dirty="0" err="1" smtClean="0"/>
              <a:t>var.equal</a:t>
            </a:r>
            <a:r>
              <a:rPr lang="en-US" altLang="zh-CN" sz="2800" dirty="0" smtClean="0"/>
              <a:t> = FALSE,...)</a:t>
            </a:r>
          </a:p>
          <a:p>
            <a:pPr>
              <a:buNone/>
            </a:pPr>
            <a:endParaRPr lang="en-US" altLang="zh-CN" sz="2800" dirty="0" smtClean="0"/>
          </a:p>
          <a:p>
            <a:pPr>
              <a:buNone/>
            </a:pPr>
            <a:endParaRPr lang="zh-CN"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268760"/>
            <a:ext cx="5958408" cy="4524315"/>
          </a:xfrm>
          <a:prstGeom prst="rect">
            <a:avLst/>
          </a:prstGeom>
        </p:spPr>
        <p:txBody>
          <a:bodyPr wrap="square">
            <a:spAutoFit/>
          </a:bodyPr>
          <a:lstStyle/>
          <a:p>
            <a:r>
              <a:rPr lang="en-US" altLang="zh-CN" sz="3200" dirty="0" smtClean="0"/>
              <a:t>x&lt;-c(5.9,3.8,6.5,18.3,18.2,16.1,7.6)</a:t>
            </a:r>
          </a:p>
          <a:p>
            <a:r>
              <a:rPr lang="en-US" altLang="zh-CN" sz="3200" dirty="0" smtClean="0"/>
              <a:t>y&lt;-c(7.5,0.5,1.1,3.2,6.5,4.1,4.7)</a:t>
            </a:r>
          </a:p>
          <a:p>
            <a:pPr>
              <a:buFont typeface="Wingdings" pitchFamily="2" charset="2"/>
              <a:buChar char="u"/>
            </a:pPr>
            <a:r>
              <a:rPr lang="zh-CN" altLang="en-US" sz="3200" dirty="0" smtClean="0">
                <a:solidFill>
                  <a:schemeClr val="tx2"/>
                </a:solidFill>
              </a:rPr>
              <a:t>正态性检验：</a:t>
            </a:r>
            <a:endParaRPr lang="en-US" altLang="zh-CN" sz="3200" dirty="0" smtClean="0">
              <a:solidFill>
                <a:schemeClr val="tx2"/>
              </a:solidFill>
            </a:endParaRPr>
          </a:p>
          <a:p>
            <a:r>
              <a:rPr lang="en-US" altLang="zh-CN" sz="3200" dirty="0" err="1" smtClean="0"/>
              <a:t>shaporo.test</a:t>
            </a:r>
            <a:r>
              <a:rPr lang="en-US" altLang="zh-CN" sz="3200" dirty="0" smtClean="0"/>
              <a:t>(x): p-value = </a:t>
            </a:r>
            <a:r>
              <a:rPr lang="en-US" altLang="zh-CN" sz="3200" dirty="0" smtClean="0">
                <a:solidFill>
                  <a:schemeClr val="tx2"/>
                </a:solidFill>
              </a:rPr>
              <a:t>0.07625</a:t>
            </a:r>
          </a:p>
          <a:p>
            <a:r>
              <a:rPr lang="en-US" altLang="zh-CN" sz="3200" dirty="0" err="1" smtClean="0"/>
              <a:t>shapiro.test</a:t>
            </a:r>
            <a:r>
              <a:rPr lang="en-US" altLang="zh-CN" sz="3200" dirty="0" smtClean="0"/>
              <a:t>(y):  p-value = </a:t>
            </a:r>
            <a:r>
              <a:rPr lang="en-US" altLang="zh-CN" sz="3200" dirty="0" smtClean="0">
                <a:solidFill>
                  <a:schemeClr val="tx2"/>
                </a:solidFill>
              </a:rPr>
              <a:t>0.7961</a:t>
            </a:r>
          </a:p>
          <a:p>
            <a:pPr>
              <a:buFont typeface="Wingdings" pitchFamily="2" charset="2"/>
              <a:buChar char="u"/>
            </a:pPr>
            <a:r>
              <a:rPr lang="zh-CN" altLang="en-US" sz="3200" dirty="0" smtClean="0">
                <a:solidFill>
                  <a:schemeClr val="tx2"/>
                </a:solidFill>
              </a:rPr>
              <a:t>方差齐性检验：</a:t>
            </a:r>
            <a:endParaRPr lang="en-US" altLang="zh-CN" sz="3200" dirty="0" smtClean="0">
              <a:solidFill>
                <a:schemeClr val="tx2"/>
              </a:solidFill>
            </a:endParaRPr>
          </a:p>
          <a:p>
            <a:r>
              <a:rPr lang="en-US" altLang="zh-CN" sz="3200" dirty="0" err="1" smtClean="0"/>
              <a:t>var.test</a:t>
            </a:r>
            <a:r>
              <a:rPr lang="en-US" altLang="zh-CN" sz="3200" dirty="0" smtClean="0"/>
              <a:t>(</a:t>
            </a:r>
            <a:r>
              <a:rPr lang="en-US" altLang="zh-CN" sz="3200" dirty="0" err="1" smtClean="0"/>
              <a:t>x,y</a:t>
            </a:r>
            <a:r>
              <a:rPr lang="en-US" altLang="zh-CN" sz="3200" dirty="0" smtClean="0"/>
              <a:t>):  p-value = </a:t>
            </a:r>
            <a:r>
              <a:rPr lang="en-US" altLang="zh-CN" sz="3200" dirty="0" smtClean="0">
                <a:solidFill>
                  <a:schemeClr val="tx2"/>
                </a:solidFill>
              </a:rPr>
              <a:t>0.04695</a:t>
            </a:r>
          </a:p>
          <a:p>
            <a:pPr>
              <a:buFont typeface="Wingdings" pitchFamily="2" charset="2"/>
              <a:buChar char="u"/>
            </a:pPr>
            <a:r>
              <a:rPr lang="en-US" altLang="zh-CN" sz="3200" dirty="0" smtClean="0">
                <a:solidFill>
                  <a:schemeClr val="tx2"/>
                </a:solidFill>
              </a:rPr>
              <a:t>T</a:t>
            </a:r>
            <a:r>
              <a:rPr lang="zh-CN" altLang="en-US" sz="3200" dirty="0" smtClean="0">
                <a:solidFill>
                  <a:schemeClr val="tx2"/>
                </a:solidFill>
              </a:rPr>
              <a:t>检验</a:t>
            </a:r>
            <a:endParaRPr lang="en-US" altLang="zh-CN" sz="3200" dirty="0" smtClean="0">
              <a:solidFill>
                <a:schemeClr val="tx2"/>
              </a:solidFill>
            </a:endParaRPr>
          </a:p>
          <a:p>
            <a:r>
              <a:rPr lang="en-US" altLang="zh-CN" sz="3200" dirty="0" err="1" smtClean="0"/>
              <a:t>t.test</a:t>
            </a:r>
            <a:r>
              <a:rPr lang="en-US" altLang="zh-CN" sz="3200" dirty="0" smtClean="0"/>
              <a:t>(x, y, </a:t>
            </a:r>
            <a:r>
              <a:rPr lang="en-US" altLang="zh-CN" sz="3200" dirty="0" err="1" smtClean="0"/>
              <a:t>var.equal</a:t>
            </a:r>
            <a:r>
              <a:rPr lang="en-US" altLang="zh-CN" sz="3200" dirty="0" smtClean="0"/>
              <a:t> =FALSE)</a:t>
            </a:r>
            <a:endParaRPr lang="zh-CN" altLang="en-US" sz="3200" dirty="0"/>
          </a:p>
        </p:txBody>
      </p:sp>
      <p:sp>
        <p:nvSpPr>
          <p:cNvPr id="3" name="矩形 2"/>
          <p:cNvSpPr/>
          <p:nvPr/>
        </p:nvSpPr>
        <p:spPr>
          <a:xfrm>
            <a:off x="1403648" y="260648"/>
            <a:ext cx="5452134" cy="830997"/>
          </a:xfrm>
          <a:prstGeom prst="rect">
            <a:avLst/>
          </a:prstGeom>
        </p:spPr>
        <p:txBody>
          <a:bodyPr wrap="none">
            <a:spAutoFit/>
          </a:bodyPr>
          <a:lstStyle/>
          <a:p>
            <a:r>
              <a:rPr lang="zh-CN" altLang="en-US" sz="4800" b="1" dirty="0" smtClean="0">
                <a:solidFill>
                  <a:srgbClr val="FFFF00"/>
                </a:solidFill>
                <a:latin typeface="宋体" pitchFamily="2" charset="-122"/>
              </a:rPr>
              <a:t>例</a:t>
            </a:r>
            <a:r>
              <a:rPr lang="en-US" altLang="zh-CN" sz="4800" b="1" dirty="0" smtClean="0">
                <a:solidFill>
                  <a:srgbClr val="FFFF00"/>
                </a:solidFill>
                <a:latin typeface="宋体" pitchFamily="2" charset="-122"/>
              </a:rPr>
              <a:t>3.6 </a:t>
            </a:r>
            <a:r>
              <a:rPr lang="zh-CN" altLang="en-US" sz="4800" b="1" dirty="0" smtClean="0">
                <a:solidFill>
                  <a:srgbClr val="FFFF00"/>
                </a:solidFill>
                <a:latin typeface="宋体" pitchFamily="2" charset="-122"/>
              </a:rPr>
              <a:t>的</a:t>
            </a:r>
            <a:r>
              <a:rPr lang="en-US" altLang="zh-CN" sz="4800" b="1" dirty="0" smtClean="0">
                <a:solidFill>
                  <a:srgbClr val="FFFF00"/>
                </a:solidFill>
                <a:latin typeface="宋体" pitchFamily="2" charset="-122"/>
              </a:rPr>
              <a:t>R</a:t>
            </a:r>
            <a:r>
              <a:rPr lang="zh-CN" altLang="en-US" sz="4800" b="1" dirty="0" smtClean="0">
                <a:solidFill>
                  <a:srgbClr val="FFFF00"/>
                </a:solidFill>
                <a:latin typeface="宋体" pitchFamily="2" charset="-122"/>
              </a:rPr>
              <a:t>语言实现</a:t>
            </a:r>
            <a:endParaRPr lang="zh-CN" altLang="en-US" sz="4800" dirty="0">
              <a:solidFill>
                <a:srgbClr val="FFFF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612845"/>
            <a:ext cx="7992888" cy="4893647"/>
          </a:xfrm>
          <a:prstGeom prst="rect">
            <a:avLst/>
          </a:prstGeom>
        </p:spPr>
        <p:txBody>
          <a:bodyPr wrap="square">
            <a:spAutoFit/>
          </a:bodyPr>
          <a:lstStyle/>
          <a:p>
            <a:r>
              <a:rPr lang="en-US" altLang="zh-CN" dirty="0" smtClean="0"/>
              <a:t>&gt; </a:t>
            </a:r>
            <a:r>
              <a:rPr lang="en-US" altLang="zh-CN" dirty="0" err="1" smtClean="0"/>
              <a:t>t.test</a:t>
            </a:r>
            <a:r>
              <a:rPr lang="en-US" altLang="zh-CN" dirty="0" smtClean="0"/>
              <a:t>(x, y, </a:t>
            </a:r>
            <a:r>
              <a:rPr lang="en-US" altLang="zh-CN" dirty="0" err="1" smtClean="0"/>
              <a:t>var.equal</a:t>
            </a:r>
            <a:r>
              <a:rPr lang="en-US" altLang="zh-CN" dirty="0" smtClean="0"/>
              <a:t> =FALSE)</a:t>
            </a:r>
          </a:p>
          <a:p>
            <a:endParaRPr lang="en-US" altLang="zh-CN" dirty="0" smtClean="0"/>
          </a:p>
          <a:p>
            <a:r>
              <a:rPr lang="en-US" altLang="zh-CN" dirty="0" smtClean="0"/>
              <a:t>        Welch Two Sample t-test</a:t>
            </a:r>
          </a:p>
          <a:p>
            <a:endParaRPr lang="en-US" altLang="zh-CN" dirty="0" smtClean="0"/>
          </a:p>
          <a:p>
            <a:r>
              <a:rPr lang="en-US" altLang="zh-CN" dirty="0" smtClean="0"/>
              <a:t>data:  x and y</a:t>
            </a:r>
          </a:p>
          <a:p>
            <a:r>
              <a:rPr lang="en-US" altLang="zh-CN" dirty="0" smtClean="0">
                <a:solidFill>
                  <a:schemeClr val="tx2"/>
                </a:solidFill>
              </a:rPr>
              <a:t>t = 2.6951</a:t>
            </a:r>
            <a:r>
              <a:rPr lang="en-US" altLang="zh-CN" dirty="0" smtClean="0"/>
              <a:t>, </a:t>
            </a:r>
            <a:r>
              <a:rPr lang="en-US" altLang="zh-CN" dirty="0" err="1" smtClean="0"/>
              <a:t>df</a:t>
            </a:r>
            <a:r>
              <a:rPr lang="en-US" altLang="zh-CN" dirty="0" smtClean="0"/>
              <a:t> = 7.953, p-value </a:t>
            </a:r>
            <a:r>
              <a:rPr lang="en-US" altLang="zh-CN" dirty="0" smtClean="0">
                <a:solidFill>
                  <a:schemeClr val="tx2"/>
                </a:solidFill>
              </a:rPr>
              <a:t>= 0.02743</a:t>
            </a:r>
          </a:p>
          <a:p>
            <a:r>
              <a:rPr lang="en-US" altLang="zh-CN" dirty="0" smtClean="0"/>
              <a:t>alternative hypothesis: true difference in means is not equal to 0</a:t>
            </a:r>
          </a:p>
          <a:p>
            <a:r>
              <a:rPr lang="en-US" altLang="zh-CN" dirty="0" smtClean="0"/>
              <a:t>95 percent confidence interval:</a:t>
            </a:r>
          </a:p>
          <a:p>
            <a:r>
              <a:rPr lang="en-US" altLang="zh-CN" dirty="0" smtClean="0"/>
              <a:t>  1.000306 12.942552</a:t>
            </a:r>
          </a:p>
          <a:p>
            <a:r>
              <a:rPr lang="en-US" altLang="zh-CN" dirty="0" smtClean="0"/>
              <a:t>sample estimates:</a:t>
            </a:r>
          </a:p>
          <a:p>
            <a:r>
              <a:rPr lang="en-US" altLang="zh-CN" dirty="0" smtClean="0"/>
              <a:t>mean of x mean of y </a:t>
            </a:r>
          </a:p>
          <a:p>
            <a:r>
              <a:rPr lang="en-US" altLang="zh-CN" dirty="0" smtClean="0"/>
              <a:t>10.914286  3.942857 </a:t>
            </a:r>
          </a:p>
          <a:p>
            <a:r>
              <a:rPr lang="zh-CN" altLang="en-US" dirty="0" smtClean="0">
                <a:solidFill>
                  <a:schemeClr val="tx2"/>
                </a:solidFill>
              </a:rPr>
              <a:t>结论：差异显著</a:t>
            </a:r>
            <a:endParaRPr lang="zh-CN" altLang="en-US" dirty="0">
              <a:solidFill>
                <a:schemeClr val="tx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457200" y="228600"/>
            <a:ext cx="7772400" cy="533400"/>
          </a:xfrm>
          <a:noFill/>
        </p:spPr>
        <p:txBody>
          <a:bodyPr/>
          <a:lstStyle/>
          <a:p>
            <a:pPr algn="l" eaLnBrk="1" hangingPunct="1"/>
            <a:r>
              <a:rPr lang="en-US" altLang="zh-CN" sz="3200" b="1" smtClean="0"/>
              <a:t>3.1</a:t>
            </a:r>
            <a:r>
              <a:rPr lang="zh-CN" altLang="en-US" sz="3200" b="1" smtClean="0"/>
              <a:t>假设检验的基本原理 </a:t>
            </a:r>
          </a:p>
        </p:txBody>
      </p:sp>
      <p:sp>
        <p:nvSpPr>
          <p:cNvPr id="22531" name="Rectangle 3"/>
          <p:cNvSpPr>
            <a:spLocks noGrp="1" noChangeArrowheads="1"/>
          </p:cNvSpPr>
          <p:nvPr>
            <p:ph type="body" idx="4294967295"/>
          </p:nvPr>
        </p:nvSpPr>
        <p:spPr>
          <a:xfrm>
            <a:off x="685800" y="762000"/>
            <a:ext cx="7772400" cy="1752600"/>
          </a:xfrm>
        </p:spPr>
        <p:txBody>
          <a:bodyPr/>
          <a:lstStyle/>
          <a:p>
            <a:pPr algn="just" eaLnBrk="1" hangingPunct="1">
              <a:lnSpc>
                <a:spcPct val="90000"/>
              </a:lnSpc>
              <a:buFontTx/>
              <a:buNone/>
            </a:pPr>
            <a:r>
              <a:rPr lang="en-US" altLang="zh-CN" sz="2000" b="1" smtClean="0">
                <a:latin typeface="宋体" pitchFamily="2" charset="-122"/>
              </a:rPr>
              <a:t> </a:t>
            </a:r>
            <a:r>
              <a:rPr lang="zh-CN" altLang="en-US" sz="2000" b="1" smtClean="0">
                <a:latin typeface="宋体" pitchFamily="2" charset="-122"/>
              </a:rPr>
              <a:t>例</a:t>
            </a:r>
            <a:r>
              <a:rPr lang="en-US" altLang="zh-CN" sz="2000" b="1" smtClean="0">
                <a:latin typeface="宋体" pitchFamily="2" charset="-122"/>
              </a:rPr>
              <a:t>4.1</a:t>
            </a:r>
            <a:r>
              <a:rPr lang="en-US" altLang="zh-CN" sz="2000" smtClean="0">
                <a:latin typeface="宋体" pitchFamily="2" charset="-122"/>
              </a:rPr>
              <a:t>  </a:t>
            </a:r>
            <a:r>
              <a:rPr lang="zh-CN" altLang="en-US" sz="2000" smtClean="0">
                <a:latin typeface="宋体" pitchFamily="2" charset="-122"/>
              </a:rPr>
              <a:t>某鱼饲料厂装包机工作正常时，额定标准是每袋净重</a:t>
            </a:r>
            <a:r>
              <a:rPr lang="en-US" altLang="zh-CN" sz="2000" smtClean="0">
                <a:latin typeface="宋体" pitchFamily="2" charset="-122"/>
              </a:rPr>
              <a:t>μ</a:t>
            </a:r>
            <a:r>
              <a:rPr lang="en-US" altLang="zh-CN" sz="2000" baseline="-25000" smtClean="0">
                <a:latin typeface="宋体" pitchFamily="2" charset="-122"/>
              </a:rPr>
              <a:t>0</a:t>
            </a:r>
            <a:r>
              <a:rPr lang="en-US" altLang="zh-CN" sz="2000" smtClean="0">
                <a:latin typeface="宋体" pitchFamily="2" charset="-122"/>
              </a:rPr>
              <a:t>=50.0kg</a:t>
            </a:r>
            <a:r>
              <a:rPr lang="zh-CN" altLang="en-US" sz="2000" smtClean="0">
                <a:latin typeface="宋体" pitchFamily="2" charset="-122"/>
              </a:rPr>
              <a:t>，根据长期检测，标准差</a:t>
            </a:r>
            <a:r>
              <a:rPr lang="en-US" altLang="zh-CN" sz="2000" i="1" smtClean="0">
                <a:latin typeface="宋体" pitchFamily="2" charset="-122"/>
              </a:rPr>
              <a:t>σ</a:t>
            </a:r>
            <a:r>
              <a:rPr lang="en-US" altLang="zh-CN" sz="2000" i="1" baseline="-30000" smtClean="0">
                <a:latin typeface="宋体" pitchFamily="2" charset="-122"/>
              </a:rPr>
              <a:t>0 </a:t>
            </a:r>
            <a:r>
              <a:rPr lang="en-US" altLang="zh-CN" sz="2000" smtClean="0">
                <a:latin typeface="宋体" pitchFamily="2" charset="-122"/>
              </a:rPr>
              <a:t>=0.15kg</a:t>
            </a:r>
            <a:r>
              <a:rPr lang="zh-CN" altLang="en-US" sz="2000" smtClean="0">
                <a:latin typeface="宋体" pitchFamily="2" charset="-122"/>
              </a:rPr>
              <a:t>。现为了检验装包机工作是否正常，随机抽取它包装的</a:t>
            </a:r>
            <a:r>
              <a:rPr lang="en-US" altLang="zh-CN" sz="2000" smtClean="0">
                <a:latin typeface="宋体" pitchFamily="2" charset="-122"/>
              </a:rPr>
              <a:t>9</a:t>
            </a:r>
            <a:r>
              <a:rPr lang="zh-CN" altLang="en-US" sz="2000" smtClean="0">
                <a:latin typeface="宋体" pitchFamily="2" charset="-122"/>
              </a:rPr>
              <a:t>袋饲料，称重结果是：</a:t>
            </a:r>
            <a:r>
              <a:rPr lang="en-US" altLang="zh-CN" sz="2000" smtClean="0">
                <a:latin typeface="宋体" pitchFamily="2" charset="-122"/>
              </a:rPr>
              <a:t>49.8</a:t>
            </a:r>
            <a:r>
              <a:rPr lang="zh-CN" altLang="en-US" sz="2000" smtClean="0">
                <a:latin typeface="宋体" pitchFamily="2" charset="-122"/>
              </a:rPr>
              <a:t>，</a:t>
            </a:r>
            <a:r>
              <a:rPr lang="en-US" altLang="zh-CN" sz="2000" smtClean="0">
                <a:latin typeface="宋体" pitchFamily="2" charset="-122"/>
              </a:rPr>
              <a:t>50.0</a:t>
            </a:r>
            <a:r>
              <a:rPr lang="zh-CN" altLang="en-US" sz="2000" smtClean="0">
                <a:latin typeface="宋体" pitchFamily="2" charset="-122"/>
              </a:rPr>
              <a:t>，</a:t>
            </a:r>
            <a:r>
              <a:rPr lang="en-US" altLang="zh-CN" sz="2000" smtClean="0">
                <a:latin typeface="宋体" pitchFamily="2" charset="-122"/>
              </a:rPr>
              <a:t>50.4</a:t>
            </a:r>
            <a:r>
              <a:rPr lang="zh-CN" altLang="en-US" sz="2000" smtClean="0">
                <a:latin typeface="宋体" pitchFamily="2" charset="-122"/>
              </a:rPr>
              <a:t>，</a:t>
            </a:r>
            <a:r>
              <a:rPr lang="en-US" altLang="zh-CN" sz="2000" smtClean="0">
                <a:latin typeface="宋体" pitchFamily="2" charset="-122"/>
              </a:rPr>
              <a:t>50.4</a:t>
            </a:r>
            <a:r>
              <a:rPr lang="zh-CN" altLang="en-US" sz="2000" smtClean="0">
                <a:latin typeface="宋体" pitchFamily="2" charset="-122"/>
              </a:rPr>
              <a:t>，</a:t>
            </a:r>
            <a:r>
              <a:rPr lang="en-US" altLang="zh-CN" sz="2000" smtClean="0">
                <a:latin typeface="宋体" pitchFamily="2" charset="-122"/>
              </a:rPr>
              <a:t>49.9</a:t>
            </a:r>
            <a:r>
              <a:rPr lang="zh-CN" altLang="en-US" sz="2000" smtClean="0">
                <a:latin typeface="宋体" pitchFamily="2" charset="-122"/>
              </a:rPr>
              <a:t>，</a:t>
            </a:r>
            <a:r>
              <a:rPr lang="en-US" altLang="zh-CN" sz="2000" smtClean="0">
                <a:latin typeface="宋体" pitchFamily="2" charset="-122"/>
              </a:rPr>
              <a:t>50.2</a:t>
            </a:r>
            <a:r>
              <a:rPr lang="zh-CN" altLang="en-US" sz="2000" smtClean="0">
                <a:latin typeface="宋体" pitchFamily="2" charset="-122"/>
              </a:rPr>
              <a:t>，</a:t>
            </a:r>
            <a:r>
              <a:rPr lang="en-US" altLang="zh-CN" sz="2000" smtClean="0">
                <a:latin typeface="宋体" pitchFamily="2" charset="-122"/>
              </a:rPr>
              <a:t>50.4</a:t>
            </a:r>
            <a:r>
              <a:rPr lang="zh-CN" altLang="en-US" sz="2000" smtClean="0">
                <a:latin typeface="宋体" pitchFamily="2" charset="-122"/>
              </a:rPr>
              <a:t>，</a:t>
            </a:r>
            <a:r>
              <a:rPr lang="en-US" altLang="zh-CN" sz="2000" smtClean="0">
                <a:latin typeface="宋体" pitchFamily="2" charset="-122"/>
              </a:rPr>
              <a:t>50.4</a:t>
            </a:r>
            <a:r>
              <a:rPr lang="zh-CN" altLang="en-US" sz="2000" smtClean="0">
                <a:latin typeface="宋体" pitchFamily="2" charset="-122"/>
              </a:rPr>
              <a:t>，</a:t>
            </a:r>
            <a:r>
              <a:rPr lang="en-US" altLang="zh-CN" sz="2000" smtClean="0">
                <a:latin typeface="宋体" pitchFamily="2" charset="-122"/>
              </a:rPr>
              <a:t>50.3</a:t>
            </a:r>
            <a:r>
              <a:rPr lang="zh-CN" altLang="en-US" sz="2000" smtClean="0">
                <a:latin typeface="宋体" pitchFamily="2" charset="-122"/>
              </a:rPr>
              <a:t>（</a:t>
            </a:r>
            <a:r>
              <a:rPr lang="en-US" altLang="zh-CN" sz="2000" smtClean="0">
                <a:latin typeface="宋体" pitchFamily="2" charset="-122"/>
              </a:rPr>
              <a:t>kg</a:t>
            </a:r>
            <a:r>
              <a:rPr lang="zh-CN" altLang="en-US" sz="2000" smtClean="0">
                <a:latin typeface="宋体" pitchFamily="2" charset="-122"/>
              </a:rPr>
              <a:t>）。问能否根据这</a:t>
            </a:r>
            <a:r>
              <a:rPr lang="en-US" altLang="zh-CN" sz="2000" smtClean="0">
                <a:latin typeface="宋体" pitchFamily="2" charset="-122"/>
              </a:rPr>
              <a:t>9</a:t>
            </a:r>
            <a:r>
              <a:rPr lang="zh-CN" altLang="en-US" sz="2000" smtClean="0">
                <a:latin typeface="宋体" pitchFamily="2" charset="-122"/>
              </a:rPr>
              <a:t>袋饲料的重量，判定装包机现在工作仍正常？</a:t>
            </a:r>
          </a:p>
          <a:p>
            <a:pPr algn="just" eaLnBrk="1" hangingPunct="1">
              <a:lnSpc>
                <a:spcPct val="90000"/>
              </a:lnSpc>
              <a:buFontTx/>
              <a:buNone/>
            </a:pPr>
            <a:endParaRPr lang="en-US" altLang="zh-CN" sz="2000" smtClean="0"/>
          </a:p>
        </p:txBody>
      </p:sp>
      <p:sp>
        <p:nvSpPr>
          <p:cNvPr id="22532" name="Rectangle 7"/>
          <p:cNvSpPr>
            <a:spLocks noChangeArrowheads="1"/>
          </p:cNvSpPr>
          <p:nvPr/>
        </p:nvSpPr>
        <p:spPr bwMode="auto">
          <a:xfrm>
            <a:off x="4038600" y="3314700"/>
            <a:ext cx="9144000" cy="0"/>
          </a:xfrm>
          <a:prstGeom prst="rect">
            <a:avLst/>
          </a:prstGeom>
          <a:noFill/>
          <a:ln w="9525">
            <a:noFill/>
            <a:miter lim="800000"/>
            <a:headEnd/>
            <a:tailEnd/>
          </a:ln>
        </p:spPr>
        <p:txBody>
          <a:bodyPr>
            <a:spAutoFit/>
          </a:bodyPr>
          <a:lstStyle/>
          <a:p>
            <a:endParaRPr lang="zh-CN" altLang="en-US"/>
          </a:p>
        </p:txBody>
      </p:sp>
      <p:sp>
        <p:nvSpPr>
          <p:cNvPr id="22533" name="Rectangle 9"/>
          <p:cNvSpPr>
            <a:spLocks noChangeArrowheads="1"/>
          </p:cNvSpPr>
          <p:nvPr/>
        </p:nvSpPr>
        <p:spPr bwMode="auto">
          <a:xfrm>
            <a:off x="4048125" y="3309938"/>
            <a:ext cx="9144000" cy="0"/>
          </a:xfrm>
          <a:prstGeom prst="rect">
            <a:avLst/>
          </a:prstGeom>
          <a:noFill/>
          <a:ln w="9525">
            <a:noFill/>
            <a:miter lim="800000"/>
            <a:headEnd/>
            <a:tailEnd/>
          </a:ln>
        </p:spPr>
        <p:txBody>
          <a:bodyPr>
            <a:spAutoFit/>
          </a:bodyPr>
          <a:lstStyle/>
          <a:p>
            <a:endParaRPr lang="zh-CN"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533400" y="381000"/>
            <a:ext cx="7772400" cy="3200400"/>
          </a:xfrm>
          <a:prstGeom prst="rect">
            <a:avLst/>
          </a:prstGeom>
          <a:noFill/>
          <a:ln w="9525">
            <a:noFill/>
            <a:miter lim="800000"/>
            <a:headEnd/>
            <a:tailEnd/>
          </a:ln>
        </p:spPr>
        <p:txBody>
          <a:bodyPr/>
          <a:lstStyle/>
          <a:p>
            <a:pPr marL="342900" indent="-342900" algn="just">
              <a:lnSpc>
                <a:spcPct val="90000"/>
              </a:lnSpc>
              <a:spcBef>
                <a:spcPct val="20000"/>
              </a:spcBef>
              <a:buClr>
                <a:schemeClr val="hlink"/>
              </a:buClr>
              <a:buFont typeface="Wingdings" pitchFamily="2" charset="2"/>
              <a:buChar char="q"/>
            </a:pPr>
            <a:r>
              <a:rPr lang="zh-CN" altLang="en-US" sz="1800" b="1" dirty="0">
                <a:latin typeface="宋体" pitchFamily="2" charset="-122"/>
              </a:rPr>
              <a:t>成对数据的比较</a:t>
            </a:r>
            <a:r>
              <a:rPr lang="zh-CN" altLang="en-US" dirty="0"/>
              <a:t> </a:t>
            </a:r>
            <a:endParaRPr lang="zh-CN" altLang="en-US" sz="1800" b="1" dirty="0">
              <a:latin typeface="宋体" pitchFamily="2" charset="-122"/>
            </a:endParaRPr>
          </a:p>
          <a:p>
            <a:pPr marL="342900" indent="-342900" algn="just">
              <a:lnSpc>
                <a:spcPct val="90000"/>
              </a:lnSpc>
              <a:spcBef>
                <a:spcPct val="20000"/>
              </a:spcBef>
            </a:pPr>
            <a:r>
              <a:rPr lang="zh-CN" altLang="en-US" sz="1800" dirty="0">
                <a:solidFill>
                  <a:srgbClr val="000000"/>
                </a:solidFill>
                <a:latin typeface="宋体" pitchFamily="2" charset="-122"/>
                <a:cs typeface="Times New Roman" pitchFamily="18" charset="0"/>
              </a:rPr>
              <a:t> </a:t>
            </a:r>
            <a:r>
              <a:rPr lang="zh-CN" altLang="en-US" sz="1800" dirty="0">
                <a:latin typeface="宋体" pitchFamily="2" charset="-122"/>
              </a:rPr>
              <a:t>成对数据</a:t>
            </a:r>
            <a:r>
              <a:rPr lang="en-US" altLang="zh-CN" sz="1800" dirty="0">
                <a:latin typeface="宋体" pitchFamily="2" charset="-122"/>
              </a:rPr>
              <a:t>:</a:t>
            </a:r>
            <a:r>
              <a:rPr lang="zh-CN" altLang="en-US" sz="1800" dirty="0">
                <a:latin typeface="宋体" pitchFamily="2" charset="-122"/>
              </a:rPr>
              <a:t>指通过配对设计所获得的数据 </a:t>
            </a:r>
          </a:p>
          <a:p>
            <a:pPr marL="342900" indent="-342900" algn="just">
              <a:lnSpc>
                <a:spcPct val="90000"/>
              </a:lnSpc>
              <a:spcBef>
                <a:spcPct val="20000"/>
              </a:spcBef>
            </a:pPr>
            <a:r>
              <a:rPr lang="zh-CN" altLang="en-US" sz="1800" dirty="0">
                <a:latin typeface="宋体" pitchFamily="2" charset="-122"/>
              </a:rPr>
              <a:t> 配对设计</a:t>
            </a:r>
            <a:r>
              <a:rPr lang="en-US" altLang="zh-CN" sz="1800" dirty="0">
                <a:latin typeface="宋体" pitchFamily="2" charset="-122"/>
              </a:rPr>
              <a:t>:</a:t>
            </a:r>
            <a:r>
              <a:rPr lang="zh-CN" altLang="en-US" sz="1800" dirty="0">
                <a:latin typeface="宋体" pitchFamily="2" charset="-122"/>
              </a:rPr>
              <a:t>将试验单位按要求两两配对子。</a:t>
            </a:r>
          </a:p>
          <a:p>
            <a:pPr marL="342900" indent="-342900" algn="just">
              <a:lnSpc>
                <a:spcPct val="90000"/>
              </a:lnSpc>
              <a:spcBef>
                <a:spcPct val="20000"/>
              </a:spcBef>
            </a:pPr>
            <a:r>
              <a:rPr lang="zh-CN" altLang="en-US" sz="1800" dirty="0">
                <a:latin typeface="宋体" pitchFamily="2" charset="-122"/>
              </a:rPr>
              <a:t> 配对方式</a:t>
            </a:r>
            <a:r>
              <a:rPr lang="en-US" altLang="zh-CN" sz="1800" dirty="0">
                <a:latin typeface="宋体" pitchFamily="2" charset="-122"/>
              </a:rPr>
              <a:t>:</a:t>
            </a:r>
            <a:r>
              <a:rPr lang="zh-CN" altLang="en-US" sz="1800" dirty="0">
                <a:latin typeface="宋体" pitchFamily="2" charset="-122"/>
              </a:rPr>
              <a:t>同源配对与自身配对</a:t>
            </a:r>
          </a:p>
          <a:p>
            <a:pPr marL="342900" indent="-342900" algn="just">
              <a:lnSpc>
                <a:spcPct val="90000"/>
              </a:lnSpc>
              <a:spcBef>
                <a:spcPct val="20000"/>
              </a:spcBef>
            </a:pPr>
            <a:r>
              <a:rPr lang="zh-CN" altLang="en-US" sz="1800" dirty="0">
                <a:latin typeface="宋体" pitchFamily="2" charset="-122"/>
              </a:rPr>
              <a:t>     同源配对</a:t>
            </a:r>
            <a:r>
              <a:rPr lang="en-US" altLang="zh-CN" sz="1800" dirty="0">
                <a:latin typeface="宋体" pitchFamily="2" charset="-122"/>
              </a:rPr>
              <a:t>:</a:t>
            </a:r>
            <a:r>
              <a:rPr lang="zh-CN" altLang="en-US" sz="1800" dirty="0">
                <a:latin typeface="宋体" pitchFamily="2" charset="-122"/>
              </a:rPr>
              <a:t>将同品种、同批次、同年龄、同性别、同体重等的两头动物配成对子。</a:t>
            </a:r>
          </a:p>
          <a:p>
            <a:pPr marL="342900" indent="-342900" algn="just">
              <a:lnSpc>
                <a:spcPct val="90000"/>
              </a:lnSpc>
              <a:spcBef>
                <a:spcPct val="20000"/>
              </a:spcBef>
            </a:pPr>
            <a:r>
              <a:rPr lang="zh-CN" altLang="en-US" sz="1800" dirty="0">
                <a:latin typeface="宋体" pitchFamily="2" charset="-122"/>
              </a:rPr>
              <a:t>     自身配对</a:t>
            </a:r>
            <a:r>
              <a:rPr lang="en-US" altLang="zh-CN" sz="1800" dirty="0">
                <a:latin typeface="宋体" pitchFamily="2" charset="-122"/>
              </a:rPr>
              <a:t>:</a:t>
            </a:r>
            <a:r>
              <a:rPr lang="zh-CN" altLang="en-US" sz="1800" dirty="0">
                <a:latin typeface="宋体" pitchFamily="2" charset="-122"/>
              </a:rPr>
              <a:t>也称同体配对，是指同一试验单位接受两种不同的处</a:t>
            </a:r>
          </a:p>
          <a:p>
            <a:pPr marL="342900" indent="-342900" algn="just">
              <a:lnSpc>
                <a:spcPct val="90000"/>
              </a:lnSpc>
              <a:spcBef>
                <a:spcPct val="20000"/>
              </a:spcBef>
            </a:pPr>
            <a:r>
              <a:rPr lang="zh-CN" altLang="en-US" sz="1800" dirty="0">
                <a:latin typeface="宋体" pitchFamily="2" charset="-122"/>
              </a:rPr>
              <a:t> 配对设计要求：对子内两试验单位的初始条件应尽量一致</a:t>
            </a:r>
          </a:p>
          <a:p>
            <a:pPr marL="342900" indent="-342900" algn="just">
              <a:lnSpc>
                <a:spcPct val="90000"/>
              </a:lnSpc>
              <a:spcBef>
                <a:spcPct val="20000"/>
              </a:spcBef>
            </a:pPr>
            <a:r>
              <a:rPr lang="zh-CN" altLang="en-US" sz="1800" dirty="0">
                <a:latin typeface="宋体" pitchFamily="2" charset="-122"/>
              </a:rPr>
              <a:t>               对子间的试验单位允许有差异存在</a:t>
            </a:r>
          </a:p>
          <a:p>
            <a:pPr marL="342900" indent="-342900" algn="just">
              <a:lnSpc>
                <a:spcPct val="90000"/>
              </a:lnSpc>
              <a:spcBef>
                <a:spcPct val="20000"/>
              </a:spcBef>
            </a:pPr>
            <a:r>
              <a:rPr lang="zh-CN" altLang="en-US" sz="1800" dirty="0">
                <a:latin typeface="宋体" pitchFamily="2" charset="-122"/>
              </a:rPr>
              <a:t> 配对设计资料统计分析：一般采用</a:t>
            </a:r>
            <a:r>
              <a:rPr lang="en-US" altLang="zh-CN" sz="1800" dirty="0">
                <a:latin typeface="宋体" pitchFamily="2" charset="-122"/>
              </a:rPr>
              <a:t>t</a:t>
            </a:r>
            <a:r>
              <a:rPr lang="zh-CN" altLang="en-US" sz="1800" dirty="0">
                <a:latin typeface="宋体" pitchFamily="2" charset="-122"/>
              </a:rPr>
              <a:t>测验。 </a:t>
            </a:r>
          </a:p>
        </p:txBody>
      </p:sp>
      <p:pic>
        <p:nvPicPr>
          <p:cNvPr id="21507" name="Picture 4"/>
          <p:cNvPicPr>
            <a:picLocks noChangeAspect="1" noChangeArrowheads="1"/>
          </p:cNvPicPr>
          <p:nvPr/>
        </p:nvPicPr>
        <p:blipFill>
          <a:blip r:embed="rId3" cstate="print"/>
          <a:srcRect/>
          <a:stretch>
            <a:fillRect/>
          </a:stretch>
        </p:blipFill>
        <p:spPr bwMode="auto">
          <a:xfrm>
            <a:off x="685800" y="3810000"/>
            <a:ext cx="7696200" cy="23860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1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cstate="print"/>
          <a:srcRect/>
          <a:stretch>
            <a:fillRect/>
          </a:stretch>
        </p:blipFill>
        <p:spPr bwMode="auto">
          <a:xfrm>
            <a:off x="228600" y="685800"/>
            <a:ext cx="8686800" cy="56007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a:stretch>
            <a:fillRect/>
          </a:stretch>
        </p:blipFill>
        <p:spPr bwMode="auto">
          <a:xfrm>
            <a:off x="381000" y="2667000"/>
            <a:ext cx="8305800" cy="3924300"/>
          </a:xfrm>
          <a:prstGeom prst="rect">
            <a:avLst/>
          </a:prstGeom>
          <a:noFill/>
          <a:ln w="9525">
            <a:noFill/>
            <a:miter lim="800000"/>
            <a:headEnd/>
            <a:tailEnd/>
          </a:ln>
        </p:spPr>
      </p:pic>
      <p:pic>
        <p:nvPicPr>
          <p:cNvPr id="36867" name="Picture 3"/>
          <p:cNvPicPr>
            <a:picLocks noChangeAspect="1" noChangeArrowheads="1"/>
          </p:cNvPicPr>
          <p:nvPr/>
        </p:nvPicPr>
        <p:blipFill>
          <a:blip r:embed="rId4" cstate="print"/>
          <a:srcRect/>
          <a:stretch>
            <a:fillRect/>
          </a:stretch>
        </p:blipFill>
        <p:spPr bwMode="auto">
          <a:xfrm>
            <a:off x="533400" y="179388"/>
            <a:ext cx="7696200" cy="23860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3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
          <p:cNvSpPr>
            <a:spLocks noChangeArrowheads="1"/>
          </p:cNvSpPr>
          <p:nvPr/>
        </p:nvSpPr>
        <p:spPr bwMode="auto">
          <a:xfrm>
            <a:off x="142875" y="285751"/>
            <a:ext cx="8001000" cy="6740307"/>
          </a:xfrm>
          <a:prstGeom prst="rect">
            <a:avLst/>
          </a:prstGeom>
          <a:noFill/>
          <a:ln w="9525">
            <a:noFill/>
            <a:miter lim="800000"/>
            <a:headEnd/>
            <a:tailEnd/>
          </a:ln>
        </p:spPr>
        <p:txBody>
          <a:bodyPr wrap="square">
            <a:spAutoFit/>
          </a:bodyPr>
          <a:lstStyle/>
          <a:p>
            <a:r>
              <a:rPr lang="en-US" altLang="zh-CN" dirty="0"/>
              <a:t>X&lt;-c(82.5,85.2,87.6,89.9,89.4,90.1,87.8,87.0,88.5,92.4)</a:t>
            </a:r>
          </a:p>
          <a:p>
            <a:r>
              <a:rPr lang="en-US" altLang="zh-CN" dirty="0" smtClean="0"/>
              <a:t>Y</a:t>
            </a:r>
            <a:r>
              <a:rPr lang="en-US" altLang="zh-CN" dirty="0"/>
              <a:t>&lt;-c(91.7,94.2,93.3,97.0,96.4,91.5,97.2,96.2,98.4,95.8)</a:t>
            </a:r>
          </a:p>
          <a:p>
            <a:r>
              <a:rPr lang="en-US" altLang="zh-CN" dirty="0" err="1" smtClean="0"/>
              <a:t>shapiro.test</a:t>
            </a:r>
            <a:r>
              <a:rPr lang="en-US" altLang="zh-CN" dirty="0" smtClean="0"/>
              <a:t>(X): </a:t>
            </a:r>
            <a:r>
              <a:rPr lang="en-US" altLang="zh-CN" dirty="0" smtClean="0">
                <a:solidFill>
                  <a:schemeClr val="tx2"/>
                </a:solidFill>
              </a:rPr>
              <a:t>p-value = 0.8666</a:t>
            </a:r>
          </a:p>
          <a:p>
            <a:r>
              <a:rPr lang="en-US" altLang="zh-CN" dirty="0" err="1" smtClean="0"/>
              <a:t>shapiro.test</a:t>
            </a:r>
            <a:r>
              <a:rPr lang="en-US" altLang="zh-CN" dirty="0" smtClean="0"/>
              <a:t>(Y):</a:t>
            </a:r>
            <a:r>
              <a:rPr lang="en-US" altLang="zh-CN" dirty="0" smtClean="0">
                <a:solidFill>
                  <a:schemeClr val="tx2"/>
                </a:solidFill>
              </a:rPr>
              <a:t>p-value = 0.3787</a:t>
            </a:r>
          </a:p>
          <a:p>
            <a:r>
              <a:rPr lang="en-US" altLang="zh-CN" dirty="0" err="1" smtClean="0"/>
              <a:t>var.test</a:t>
            </a:r>
            <a:r>
              <a:rPr lang="en-US" altLang="zh-CN" dirty="0" smtClean="0"/>
              <a:t>(X,Y):  </a:t>
            </a:r>
            <a:r>
              <a:rPr lang="en-US" altLang="zh-CN" dirty="0" smtClean="0">
                <a:solidFill>
                  <a:schemeClr val="tx2"/>
                </a:solidFill>
              </a:rPr>
              <a:t>p-value = 0.6582</a:t>
            </a:r>
            <a:endParaRPr lang="en-US" altLang="zh-CN" dirty="0">
              <a:solidFill>
                <a:schemeClr val="tx2"/>
              </a:solidFill>
            </a:endParaRPr>
          </a:p>
          <a:p>
            <a:r>
              <a:rPr lang="en-US" altLang="zh-CN" dirty="0" err="1" smtClean="0"/>
              <a:t>t.test</a:t>
            </a:r>
            <a:r>
              <a:rPr lang="en-US" altLang="zh-CN" dirty="0" smtClean="0"/>
              <a:t>(</a:t>
            </a:r>
            <a:r>
              <a:rPr lang="en-US" altLang="zh-CN" dirty="0" err="1" smtClean="0"/>
              <a:t>X,Y,conf.level</a:t>
            </a:r>
            <a:r>
              <a:rPr lang="en-US" altLang="zh-CN" dirty="0" smtClean="0"/>
              <a:t> </a:t>
            </a:r>
            <a:r>
              <a:rPr lang="en-US" altLang="zh-CN" dirty="0"/>
              <a:t>=</a:t>
            </a:r>
            <a:r>
              <a:rPr lang="en-US" altLang="zh-CN" dirty="0" smtClean="0"/>
              <a:t>0.99, </a:t>
            </a:r>
            <a:r>
              <a:rPr lang="en-US" altLang="zh-CN" dirty="0" err="1" smtClean="0"/>
              <a:t>var.equal</a:t>
            </a:r>
            <a:r>
              <a:rPr lang="en-US" altLang="zh-CN" dirty="0" smtClean="0"/>
              <a:t> =</a:t>
            </a:r>
            <a:r>
              <a:rPr lang="en-US" altLang="zh-CN" dirty="0" err="1" smtClean="0"/>
              <a:t>TRUE,paired</a:t>
            </a:r>
            <a:r>
              <a:rPr lang="en-US" altLang="zh-CN" dirty="0" smtClean="0"/>
              <a:t> =TRUE)</a:t>
            </a:r>
            <a:endParaRPr lang="en-US" altLang="zh-CN" dirty="0"/>
          </a:p>
          <a:p>
            <a:endParaRPr lang="en-US" altLang="zh-CN" dirty="0"/>
          </a:p>
          <a:p>
            <a:r>
              <a:rPr lang="en-US" altLang="zh-CN" dirty="0" smtClean="0"/>
              <a:t> Paired t-test</a:t>
            </a:r>
          </a:p>
          <a:p>
            <a:endParaRPr lang="en-US" altLang="zh-CN" dirty="0" smtClean="0"/>
          </a:p>
          <a:p>
            <a:r>
              <a:rPr lang="en-US" altLang="zh-CN" dirty="0" smtClean="0"/>
              <a:t>data:  X and Y</a:t>
            </a:r>
          </a:p>
          <a:p>
            <a:r>
              <a:rPr lang="en-US" altLang="zh-CN" dirty="0" smtClean="0"/>
              <a:t>t = -7.8791, </a:t>
            </a:r>
            <a:r>
              <a:rPr lang="en-US" altLang="zh-CN" dirty="0" err="1" smtClean="0"/>
              <a:t>df</a:t>
            </a:r>
            <a:r>
              <a:rPr lang="en-US" altLang="zh-CN" dirty="0" smtClean="0"/>
              <a:t> = 9, p-value = 2.499e-05</a:t>
            </a:r>
          </a:p>
          <a:p>
            <a:r>
              <a:rPr lang="en-US" altLang="zh-CN" dirty="0" smtClean="0"/>
              <a:t>alternative hypothesis: true difference in means is not equal to 0</a:t>
            </a:r>
          </a:p>
          <a:p>
            <a:r>
              <a:rPr lang="en-US" altLang="zh-CN" dirty="0" smtClean="0"/>
              <a:t>99 percent confidence interval:</a:t>
            </a:r>
          </a:p>
          <a:p>
            <a:r>
              <a:rPr lang="en-US" altLang="zh-CN" dirty="0" smtClean="0"/>
              <a:t> -10.070877  -4.189123</a:t>
            </a:r>
          </a:p>
          <a:p>
            <a:r>
              <a:rPr lang="en-US" altLang="zh-CN" dirty="0" smtClean="0"/>
              <a:t>sample estimates:</a:t>
            </a:r>
          </a:p>
          <a:p>
            <a:r>
              <a:rPr lang="en-US" altLang="zh-CN" dirty="0" smtClean="0"/>
              <a:t>mean of the differences </a:t>
            </a:r>
          </a:p>
          <a:p>
            <a:r>
              <a:rPr lang="en-US" altLang="zh-CN" dirty="0" smtClean="0"/>
              <a:t>                  -7.13 </a:t>
            </a:r>
            <a:endParaRPr lang="en-US" altLang="zh-CN" dirty="0"/>
          </a:p>
          <a:p>
            <a:endParaRPr lang="zh-CN" altLang="en-US" dirty="0"/>
          </a:p>
        </p:txBody>
      </p:sp>
      <p:sp>
        <p:nvSpPr>
          <p:cNvPr id="3" name="Text Box 7"/>
          <p:cNvSpPr txBox="1">
            <a:spLocks noChangeArrowheads="1"/>
          </p:cNvSpPr>
          <p:nvPr/>
        </p:nvSpPr>
        <p:spPr bwMode="auto">
          <a:xfrm>
            <a:off x="3923928" y="5229200"/>
            <a:ext cx="4680520" cy="1107996"/>
          </a:xfrm>
          <a:prstGeom prst="rect">
            <a:avLst/>
          </a:prstGeom>
          <a:noFill/>
          <a:ln w="9525">
            <a:noFill/>
            <a:miter lim="800000"/>
            <a:headEnd/>
            <a:tailEnd/>
          </a:ln>
        </p:spPr>
        <p:txBody>
          <a:bodyPr wrap="square">
            <a:spAutoFit/>
          </a:bodyPr>
          <a:lstStyle/>
          <a:p>
            <a:pPr algn="just">
              <a:spcBef>
                <a:spcPct val="50000"/>
              </a:spcBef>
            </a:pPr>
            <a:r>
              <a:rPr lang="zh-CN" altLang="en-US" sz="3600" b="1" dirty="0">
                <a:solidFill>
                  <a:srgbClr val="FFFF00"/>
                </a:solidFill>
                <a:latin typeface="宋体" pitchFamily="2" charset="-122"/>
              </a:rPr>
              <a:t>例</a:t>
            </a:r>
            <a:r>
              <a:rPr lang="en-US" altLang="zh-CN" sz="3600" b="1" dirty="0" smtClean="0">
                <a:solidFill>
                  <a:srgbClr val="FFFF00"/>
                </a:solidFill>
              </a:rPr>
              <a:t>3.6 </a:t>
            </a:r>
            <a:r>
              <a:rPr lang="zh-CN" altLang="en-US" sz="3600" b="1" dirty="0" smtClean="0">
                <a:solidFill>
                  <a:srgbClr val="FFFF00"/>
                </a:solidFill>
              </a:rPr>
              <a:t>用</a:t>
            </a:r>
            <a:r>
              <a:rPr lang="en-US" altLang="zh-CN" sz="3600" b="1" dirty="0" smtClean="0">
                <a:solidFill>
                  <a:srgbClr val="FFFF00"/>
                </a:solidFill>
              </a:rPr>
              <a:t>R</a:t>
            </a:r>
            <a:r>
              <a:rPr lang="zh-CN" altLang="en-US" sz="3600" b="1" dirty="0" smtClean="0">
                <a:solidFill>
                  <a:srgbClr val="FFFF00"/>
                </a:solidFill>
              </a:rPr>
              <a:t>语言求解</a:t>
            </a:r>
            <a:endParaRPr lang="en-US" sz="3600" dirty="0">
              <a:solidFill>
                <a:srgbClr val="FFFF00"/>
              </a:solidFill>
            </a:endParaRPr>
          </a:p>
          <a:p>
            <a:pPr algn="just">
              <a:spcBef>
                <a:spcPct val="50000"/>
              </a:spcBef>
            </a:pPr>
            <a:endParaRPr lang="zh-CN"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228600" y="304800"/>
            <a:ext cx="7772400" cy="533400"/>
          </a:xfrm>
        </p:spPr>
        <p:txBody>
          <a:bodyPr/>
          <a:lstStyle/>
          <a:p>
            <a:pPr algn="l" eaLnBrk="1" hangingPunct="1">
              <a:defRPr/>
            </a:pPr>
            <a:r>
              <a:rPr lang="en-US" sz="2800" b="1" smtClean="0">
                <a:effectLst>
                  <a:outerShdw blurRad="38100" dist="38100" dir="2700000" algn="tl">
                    <a:srgbClr val="000000"/>
                  </a:outerShdw>
                </a:effectLst>
                <a:latin typeface="宋体" pitchFamily="2" charset="-122"/>
              </a:rPr>
              <a:t>3.3</a:t>
            </a:r>
            <a:r>
              <a:rPr lang="zh-CN" altLang="en-US" sz="2800" b="1" smtClean="0">
                <a:effectLst>
                  <a:outerShdw blurRad="38100" dist="38100" dir="2700000" algn="tl">
                    <a:srgbClr val="000000"/>
                  </a:outerShdw>
                </a:effectLst>
                <a:latin typeface="宋体" pitchFamily="2" charset="-122"/>
              </a:rPr>
              <a:t>二项成数的假设检验（百分率假设检验）</a:t>
            </a:r>
          </a:p>
        </p:txBody>
      </p:sp>
      <p:sp>
        <p:nvSpPr>
          <p:cNvPr id="24579" name="Rectangle 3"/>
          <p:cNvSpPr>
            <a:spLocks noGrp="1" noChangeArrowheads="1"/>
          </p:cNvSpPr>
          <p:nvPr>
            <p:ph type="body" idx="4294967295"/>
          </p:nvPr>
        </p:nvSpPr>
        <p:spPr>
          <a:xfrm>
            <a:off x="381000" y="990600"/>
            <a:ext cx="8763000" cy="2590800"/>
          </a:xfrm>
        </p:spPr>
        <p:txBody>
          <a:bodyPr/>
          <a:lstStyle/>
          <a:p>
            <a:pPr algn="just" eaLnBrk="1" hangingPunct="1">
              <a:buClr>
                <a:schemeClr val="tx2"/>
              </a:buClr>
              <a:buFont typeface="Wingdings" pitchFamily="2" charset="2"/>
              <a:buChar char="v"/>
              <a:defRPr/>
            </a:pPr>
            <a:r>
              <a:rPr lang="zh-CN" altLang="en-US" sz="2000" smtClean="0">
                <a:latin typeface="宋体" pitchFamily="2" charset="-122"/>
              </a:rPr>
              <a:t>死亡率、成活率、有效率、发病率等水产生产和科研试验结果用成数或百分数表示，是由计数某一属性的个体数目求得，属于间断性计数资料。</a:t>
            </a:r>
          </a:p>
          <a:p>
            <a:pPr algn="just" eaLnBrk="1" hangingPunct="1">
              <a:buClr>
                <a:schemeClr val="tx2"/>
              </a:buClr>
              <a:buFont typeface="Wingdings" pitchFamily="2" charset="2"/>
              <a:buChar char="v"/>
              <a:defRPr/>
            </a:pPr>
            <a:r>
              <a:rPr lang="zh-CN" altLang="en-US" sz="2000" smtClean="0">
                <a:latin typeface="宋体" pitchFamily="2" charset="-122"/>
              </a:rPr>
              <a:t>理论上计数资料具有二项性质，应在二项分布的基础上进行假设测验。</a:t>
            </a:r>
          </a:p>
          <a:p>
            <a:pPr algn="just" eaLnBrk="1" hangingPunct="1">
              <a:buClr>
                <a:schemeClr val="tx2"/>
              </a:buClr>
              <a:buFont typeface="Wingdings" pitchFamily="2" charset="2"/>
              <a:buChar char="v"/>
              <a:defRPr/>
            </a:pPr>
            <a:r>
              <a:rPr lang="zh-CN" altLang="en-US" sz="2000" smtClean="0">
                <a:latin typeface="宋体" pitchFamily="2" charset="-122"/>
              </a:rPr>
              <a:t>但</a:t>
            </a:r>
            <a:r>
              <a:rPr lang="en-US" sz="2000" smtClean="0">
                <a:latin typeface="宋体" pitchFamily="2" charset="-122"/>
              </a:rPr>
              <a:t>n</a:t>
            </a:r>
            <a:r>
              <a:rPr lang="zh-CN" altLang="en-US" sz="2000" smtClean="0">
                <a:latin typeface="宋体" pitchFamily="2" charset="-122"/>
              </a:rPr>
              <a:t>较大、</a:t>
            </a:r>
            <a:r>
              <a:rPr lang="en-US" sz="2000" smtClean="0">
                <a:latin typeface="宋体" pitchFamily="2" charset="-122"/>
              </a:rPr>
              <a:t>p</a:t>
            </a:r>
            <a:r>
              <a:rPr lang="zh-CN" altLang="en-US" sz="2000" smtClean="0">
                <a:latin typeface="宋体" pitchFamily="2" charset="-122"/>
              </a:rPr>
              <a:t>不过小或过大，且</a:t>
            </a:r>
            <a:r>
              <a:rPr lang="en-US" sz="2000" smtClean="0">
                <a:latin typeface="宋体" pitchFamily="2" charset="-122"/>
              </a:rPr>
              <a:t>np</a:t>
            </a:r>
            <a:r>
              <a:rPr lang="zh-CN" altLang="en-US" sz="2000" smtClean="0">
                <a:latin typeface="宋体" pitchFamily="2" charset="-122"/>
              </a:rPr>
              <a:t>和</a:t>
            </a:r>
            <a:r>
              <a:rPr lang="en-US" sz="2000" smtClean="0">
                <a:latin typeface="宋体" pitchFamily="2" charset="-122"/>
              </a:rPr>
              <a:t>nq</a:t>
            </a:r>
            <a:r>
              <a:rPr lang="zh-CN" altLang="en-US" sz="2000" smtClean="0">
                <a:latin typeface="宋体" pitchFamily="2" charset="-122"/>
              </a:rPr>
              <a:t>又均大于</a:t>
            </a:r>
            <a:r>
              <a:rPr lang="en-US" sz="2000" smtClean="0">
                <a:latin typeface="宋体" pitchFamily="2" charset="-122"/>
              </a:rPr>
              <a:t>5</a:t>
            </a:r>
            <a:r>
              <a:rPr lang="zh-CN" altLang="en-US" sz="2000" smtClean="0">
                <a:latin typeface="宋体" pitchFamily="2" charset="-122"/>
              </a:rPr>
              <a:t>时，二项分布接近正态分布。因此，服从二项分布的成数或百分数资料，只要样本容量足够大，可作近似正态处理，即可用</a:t>
            </a:r>
            <a:r>
              <a:rPr lang="en-US" sz="2000" b="1" smtClean="0">
                <a:solidFill>
                  <a:schemeClr val="tx2"/>
                </a:solidFill>
                <a:effectLst>
                  <a:outerShdw blurRad="38100" dist="38100" dir="2700000" algn="tl">
                    <a:srgbClr val="000000"/>
                  </a:outerShdw>
                </a:effectLst>
                <a:latin typeface="宋体" pitchFamily="2" charset="-122"/>
              </a:rPr>
              <a:t>u</a:t>
            </a:r>
            <a:r>
              <a:rPr lang="zh-CN" altLang="en-US" sz="2000" b="1" smtClean="0">
                <a:solidFill>
                  <a:schemeClr val="tx2"/>
                </a:solidFill>
                <a:effectLst>
                  <a:outerShdw blurRad="38100" dist="38100" dir="2700000" algn="tl">
                    <a:srgbClr val="000000"/>
                  </a:outerShdw>
                </a:effectLst>
                <a:latin typeface="宋体" pitchFamily="2" charset="-122"/>
              </a:rPr>
              <a:t>测验</a:t>
            </a:r>
            <a:r>
              <a:rPr lang="zh-CN" altLang="en-US" sz="2000" smtClean="0">
                <a:latin typeface="宋体" pitchFamily="2" charset="-122"/>
              </a:rPr>
              <a:t>来分析服从二项分布的资料。</a:t>
            </a:r>
          </a:p>
          <a:p>
            <a:pPr algn="just" eaLnBrk="1" hangingPunct="1">
              <a:buClr>
                <a:schemeClr val="tx2"/>
              </a:buClr>
              <a:buFont typeface="Wingdings" pitchFamily="2" charset="2"/>
              <a:buChar char="v"/>
              <a:defRPr/>
            </a:pPr>
            <a:r>
              <a:rPr lang="zh-CN" altLang="en-US" sz="2000" smtClean="0">
                <a:latin typeface="宋体" pitchFamily="2" charset="-122"/>
              </a:rPr>
              <a:t>标准正态分布就是自由度为无穷的</a:t>
            </a:r>
            <a:r>
              <a:rPr lang="en-US" sz="2000" smtClean="0">
                <a:latin typeface="宋体" pitchFamily="2" charset="-122"/>
              </a:rPr>
              <a:t>t</a:t>
            </a:r>
            <a:r>
              <a:rPr lang="zh-CN" altLang="en-US" sz="2000" smtClean="0">
                <a:latin typeface="宋体" pitchFamily="2" charset="-122"/>
              </a:rPr>
              <a:t>分布，故二项成数资料可用</a:t>
            </a:r>
            <a:r>
              <a:rPr lang="en-US" sz="2000" b="1" smtClean="0">
                <a:solidFill>
                  <a:schemeClr val="tx2"/>
                </a:solidFill>
                <a:effectLst>
                  <a:outerShdw blurRad="38100" dist="38100" dir="2700000" algn="tl">
                    <a:srgbClr val="000000"/>
                  </a:outerShdw>
                </a:effectLst>
                <a:latin typeface="宋体" pitchFamily="2" charset="-122"/>
              </a:rPr>
              <a:t>t</a:t>
            </a:r>
            <a:r>
              <a:rPr lang="zh-CN" altLang="en-US" sz="2000" b="1" smtClean="0">
                <a:solidFill>
                  <a:schemeClr val="tx2"/>
                </a:solidFill>
                <a:effectLst>
                  <a:outerShdw blurRad="38100" dist="38100" dir="2700000" algn="tl">
                    <a:srgbClr val="000000"/>
                  </a:outerShdw>
                </a:effectLst>
                <a:latin typeface="宋体" pitchFamily="2" charset="-122"/>
              </a:rPr>
              <a:t>测验</a:t>
            </a:r>
          </a:p>
        </p:txBody>
      </p:sp>
      <p:pic>
        <p:nvPicPr>
          <p:cNvPr id="24580" name="Picture 4"/>
          <p:cNvPicPr>
            <a:picLocks noChangeAspect="1" noChangeArrowheads="1"/>
          </p:cNvPicPr>
          <p:nvPr/>
        </p:nvPicPr>
        <p:blipFill>
          <a:blip r:embed="rId3" cstate="print"/>
          <a:srcRect/>
          <a:stretch>
            <a:fillRect/>
          </a:stretch>
        </p:blipFill>
        <p:spPr bwMode="auto">
          <a:xfrm>
            <a:off x="1371600" y="3581400"/>
            <a:ext cx="6172200" cy="3016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4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304800" y="228600"/>
            <a:ext cx="7772400" cy="381000"/>
          </a:xfrm>
        </p:spPr>
        <p:txBody>
          <a:bodyPr/>
          <a:lstStyle/>
          <a:p>
            <a:pPr algn="l" eaLnBrk="1" hangingPunct="1">
              <a:defRPr/>
            </a:pPr>
            <a:r>
              <a:rPr lang="en-US" sz="2800" b="1" smtClean="0">
                <a:effectLst>
                  <a:outerShdw blurRad="38100" dist="38100" dir="2700000" algn="tl">
                    <a:srgbClr val="000000"/>
                  </a:outerShdw>
                </a:effectLst>
                <a:latin typeface="宋体" pitchFamily="2" charset="-122"/>
              </a:rPr>
              <a:t>3.3.1</a:t>
            </a:r>
            <a:r>
              <a:rPr lang="zh-CN" altLang="en-US" sz="2800" b="1" smtClean="0">
                <a:effectLst>
                  <a:outerShdw blurRad="38100" dist="38100" dir="2700000" algn="tl">
                    <a:srgbClr val="000000"/>
                  </a:outerShdw>
                </a:effectLst>
                <a:latin typeface="宋体" pitchFamily="2" charset="-122"/>
              </a:rPr>
              <a:t>单个成数的假设测验</a:t>
            </a:r>
            <a:r>
              <a:rPr lang="zh-CN" altLang="en-US" smtClean="0"/>
              <a:t> </a:t>
            </a:r>
          </a:p>
        </p:txBody>
      </p:sp>
      <p:sp>
        <p:nvSpPr>
          <p:cNvPr id="7174" name="Rectangle 3"/>
          <p:cNvSpPr>
            <a:spLocks noGrp="1" noChangeArrowheads="1"/>
          </p:cNvSpPr>
          <p:nvPr>
            <p:ph type="body" idx="4294967295"/>
          </p:nvPr>
        </p:nvSpPr>
        <p:spPr>
          <a:xfrm>
            <a:off x="762000" y="762000"/>
            <a:ext cx="7772400" cy="1371600"/>
          </a:xfrm>
        </p:spPr>
        <p:txBody>
          <a:bodyPr/>
          <a:lstStyle/>
          <a:p>
            <a:pPr algn="just" eaLnBrk="1" hangingPunct="1">
              <a:buFontTx/>
              <a:buNone/>
            </a:pPr>
            <a:r>
              <a:rPr lang="zh-CN" sz="2000" smtClean="0">
                <a:latin typeface="宋体" pitchFamily="2" charset="-122"/>
              </a:rPr>
              <a:t>推断一个样本成数或百分数所属的总体百分数与已知</a:t>
            </a:r>
            <a:r>
              <a:rPr lang="zh-CN" sz="2000" smtClean="0"/>
              <a:t>的总体百分数是否相符合，或是否是来自于一个总体百分数已知的总体。</a:t>
            </a:r>
          </a:p>
          <a:p>
            <a:pPr algn="just" eaLnBrk="1" hangingPunct="1">
              <a:buFontTx/>
              <a:buNone/>
            </a:pPr>
            <a:r>
              <a:rPr lang="zh-CN" sz="2000" smtClean="0"/>
              <a:t>也即推断一</a:t>
            </a:r>
            <a:r>
              <a:rPr lang="zh-CN" sz="2000" smtClean="0">
                <a:latin typeface="宋体" pitchFamily="2" charset="-122"/>
              </a:rPr>
              <a:t>个服从二项分布的样本百分数与总体百分数的差异显著性</a:t>
            </a:r>
            <a:r>
              <a:rPr lang="zh-CN" sz="2000" smtClean="0"/>
              <a:t> </a:t>
            </a:r>
          </a:p>
        </p:txBody>
      </p:sp>
      <p:sp>
        <p:nvSpPr>
          <p:cNvPr id="25604" name="Text Box 4"/>
          <p:cNvSpPr txBox="1">
            <a:spLocks noChangeArrowheads="1"/>
          </p:cNvSpPr>
          <p:nvPr/>
        </p:nvSpPr>
        <p:spPr bwMode="auto">
          <a:xfrm>
            <a:off x="457200" y="2133600"/>
            <a:ext cx="8458200" cy="396875"/>
          </a:xfrm>
          <a:prstGeom prst="rect">
            <a:avLst/>
          </a:prstGeom>
          <a:noFill/>
          <a:ln w="9525">
            <a:noFill/>
            <a:miter lim="800000"/>
            <a:headEnd/>
            <a:tailEnd/>
          </a:ln>
        </p:spPr>
        <p:txBody>
          <a:bodyPr>
            <a:spAutoFit/>
          </a:bodyPr>
          <a:lstStyle/>
          <a:p>
            <a:pPr>
              <a:spcBef>
                <a:spcPct val="50000"/>
              </a:spcBef>
            </a:pPr>
            <a:r>
              <a:rPr lang="zh-CN" altLang="en-US" sz="2000">
                <a:latin typeface="宋体" pitchFamily="2" charset="-122"/>
              </a:rPr>
              <a:t>设在总体百分数为</a:t>
            </a:r>
            <a:r>
              <a:rPr lang="en-US" altLang="zh-CN" sz="2000" i="1"/>
              <a:t>p</a:t>
            </a:r>
            <a:r>
              <a:rPr lang="zh-CN" altLang="en-US" sz="2000">
                <a:latin typeface="宋体" pitchFamily="2" charset="-122"/>
              </a:rPr>
              <a:t>的二项总体中观察了</a:t>
            </a:r>
            <a:r>
              <a:rPr lang="en-US" altLang="zh-CN" sz="2000" i="1"/>
              <a:t>n</a:t>
            </a:r>
            <a:r>
              <a:rPr lang="zh-CN" altLang="en-US" sz="2000">
                <a:latin typeface="宋体" pitchFamily="2" charset="-122"/>
              </a:rPr>
              <a:t>个体，其中某结果发生</a:t>
            </a:r>
            <a:r>
              <a:rPr lang="en-US" altLang="zh-CN" sz="2000" i="1"/>
              <a:t>x</a:t>
            </a:r>
            <a:r>
              <a:rPr lang="zh-CN" altLang="en-US" sz="2000">
                <a:latin typeface="宋体" pitchFamily="2" charset="-122"/>
              </a:rPr>
              <a:t>个</a:t>
            </a:r>
          </a:p>
        </p:txBody>
      </p:sp>
      <p:graphicFrame>
        <p:nvGraphicFramePr>
          <p:cNvPr id="25605" name="Object 5"/>
          <p:cNvGraphicFramePr>
            <a:graphicFrameLocks noChangeAspect="1"/>
          </p:cNvGraphicFramePr>
          <p:nvPr/>
        </p:nvGraphicFramePr>
        <p:xfrm>
          <a:off x="1617663" y="2590800"/>
          <a:ext cx="5300662" cy="344488"/>
        </p:xfrm>
        <a:graphic>
          <a:graphicData uri="http://schemas.openxmlformats.org/presentationml/2006/ole">
            <p:oleObj spid="_x0000_s7170" r:id="rId4" imgW="3323390" imgH="215936" progId="">
              <p:embed/>
            </p:oleObj>
          </a:graphicData>
        </a:graphic>
      </p:graphicFrame>
      <p:graphicFrame>
        <p:nvGraphicFramePr>
          <p:cNvPr id="25606" name="Object 6"/>
          <p:cNvGraphicFramePr>
            <a:graphicFrameLocks noChangeAspect="1"/>
          </p:cNvGraphicFramePr>
          <p:nvPr/>
        </p:nvGraphicFramePr>
        <p:xfrm>
          <a:off x="457200" y="3124200"/>
          <a:ext cx="8153400" cy="1646238"/>
        </p:xfrm>
        <a:graphic>
          <a:graphicData uri="http://schemas.openxmlformats.org/presentationml/2006/ole">
            <p:oleObj spid="_x0000_s7171" r:id="rId5" imgW="5283517" imgH="978217" progId="">
              <p:embed/>
            </p:oleObj>
          </a:graphicData>
        </a:graphic>
      </p:graphicFrame>
      <p:graphicFrame>
        <p:nvGraphicFramePr>
          <p:cNvPr id="25607" name="Object 7"/>
          <p:cNvGraphicFramePr>
            <a:graphicFrameLocks noChangeAspect="1"/>
          </p:cNvGraphicFramePr>
          <p:nvPr/>
        </p:nvGraphicFramePr>
        <p:xfrm>
          <a:off x="457200" y="4876800"/>
          <a:ext cx="8458200" cy="1403350"/>
        </p:xfrm>
        <a:graphic>
          <a:graphicData uri="http://schemas.openxmlformats.org/presentationml/2006/ole">
            <p:oleObj spid="_x0000_s7172" r:id="rId6" imgW="5205058" imgH="863542"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56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56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56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2"/>
          <p:cNvSpPr txBox="1">
            <a:spLocks noChangeArrowheads="1"/>
          </p:cNvSpPr>
          <p:nvPr/>
        </p:nvSpPr>
        <p:spPr bwMode="auto">
          <a:xfrm>
            <a:off x="304800" y="304800"/>
            <a:ext cx="8458200" cy="701675"/>
          </a:xfrm>
          <a:prstGeom prst="rect">
            <a:avLst/>
          </a:prstGeom>
          <a:noFill/>
          <a:ln w="9525">
            <a:noFill/>
            <a:miter lim="800000"/>
            <a:headEnd/>
            <a:tailEnd/>
          </a:ln>
        </p:spPr>
        <p:txBody>
          <a:bodyPr>
            <a:spAutoFit/>
          </a:bodyPr>
          <a:lstStyle/>
          <a:p>
            <a:pPr algn="just">
              <a:spcBef>
                <a:spcPct val="50000"/>
              </a:spcBef>
            </a:pPr>
            <a:r>
              <a:rPr lang="zh-CN" altLang="en-US" sz="2000" b="1">
                <a:latin typeface="宋体" pitchFamily="2" charset="-122"/>
              </a:rPr>
              <a:t>例</a:t>
            </a:r>
            <a:r>
              <a:rPr lang="en-US" altLang="zh-CN" sz="2000" b="1">
                <a:latin typeface="宋体" pitchFamily="2" charset="-122"/>
              </a:rPr>
              <a:t>3.7</a:t>
            </a:r>
            <a:r>
              <a:rPr lang="en-US" altLang="zh-CN" sz="2000">
                <a:latin typeface="宋体" pitchFamily="2" charset="-122"/>
              </a:rPr>
              <a:t>  </a:t>
            </a:r>
            <a:r>
              <a:rPr lang="zh-CN" altLang="en-US" sz="2000">
                <a:latin typeface="宋体" pitchFamily="2" charset="-122"/>
              </a:rPr>
              <a:t>某种鱼药治愈率为</a:t>
            </a:r>
            <a:r>
              <a:rPr lang="en-US" altLang="zh-CN" sz="2000"/>
              <a:t>90</a:t>
            </a:r>
            <a:r>
              <a:rPr lang="en-US" altLang="zh-CN" sz="2000">
                <a:latin typeface="宋体" pitchFamily="2" charset="-122"/>
              </a:rPr>
              <a:t>%</a:t>
            </a:r>
            <a:r>
              <a:rPr lang="zh-CN" altLang="en-US" sz="2000">
                <a:latin typeface="宋体" pitchFamily="2" charset="-122"/>
              </a:rPr>
              <a:t>，今在该药中加入一种助效药，治疗</a:t>
            </a:r>
            <a:r>
              <a:rPr lang="en-US" altLang="zh-CN" sz="2000"/>
              <a:t>100</a:t>
            </a:r>
            <a:r>
              <a:rPr lang="zh-CN" altLang="en-US" sz="2000">
                <a:latin typeface="宋体" pitchFamily="2" charset="-122"/>
              </a:rPr>
              <a:t>条病鱼，其中有</a:t>
            </a:r>
            <a:r>
              <a:rPr lang="en-US" altLang="zh-CN" sz="2000"/>
              <a:t>5</a:t>
            </a:r>
            <a:r>
              <a:rPr lang="zh-CN" altLang="en-US" sz="2000">
                <a:latin typeface="宋体" pitchFamily="2" charset="-122"/>
              </a:rPr>
              <a:t>条没有治好而死亡，问加入助效药后该药的疗效加强了没有？</a:t>
            </a:r>
            <a:r>
              <a:rPr lang="zh-CN" altLang="en-US" sz="2000"/>
              <a:t> </a:t>
            </a:r>
          </a:p>
        </p:txBody>
      </p:sp>
      <p:pic>
        <p:nvPicPr>
          <p:cNvPr id="26627" name="Picture 4"/>
          <p:cNvPicPr>
            <a:picLocks noChangeAspect="1" noChangeArrowheads="1"/>
          </p:cNvPicPr>
          <p:nvPr/>
        </p:nvPicPr>
        <p:blipFill>
          <a:blip r:embed="rId4" cstate="print"/>
          <a:srcRect/>
          <a:stretch>
            <a:fillRect/>
          </a:stretch>
        </p:blipFill>
        <p:spPr bwMode="auto">
          <a:xfrm>
            <a:off x="228600" y="990600"/>
            <a:ext cx="8610600" cy="2971800"/>
          </a:xfrm>
          <a:prstGeom prst="rect">
            <a:avLst/>
          </a:prstGeom>
          <a:noFill/>
          <a:ln w="9525">
            <a:noFill/>
            <a:miter lim="800000"/>
            <a:headEnd/>
            <a:tailEnd/>
          </a:ln>
        </p:spPr>
      </p:pic>
      <p:grpSp>
        <p:nvGrpSpPr>
          <p:cNvPr id="2" name="Group 9"/>
          <p:cNvGrpSpPr>
            <a:grpSpLocks/>
          </p:cNvGrpSpPr>
          <p:nvPr/>
        </p:nvGrpSpPr>
        <p:grpSpPr bwMode="auto">
          <a:xfrm>
            <a:off x="304800" y="3962400"/>
            <a:ext cx="8534400" cy="1458913"/>
            <a:chOff x="0" y="0"/>
            <a:chExt cx="5376" cy="919"/>
          </a:xfrm>
        </p:grpSpPr>
        <p:sp>
          <p:nvSpPr>
            <p:cNvPr id="8199" name="Text Box 5"/>
            <p:cNvSpPr txBox="1">
              <a:spLocks noChangeArrowheads="1"/>
            </p:cNvSpPr>
            <p:nvPr/>
          </p:nvSpPr>
          <p:spPr bwMode="auto">
            <a:xfrm>
              <a:off x="0" y="240"/>
              <a:ext cx="5376" cy="442"/>
            </a:xfrm>
            <a:prstGeom prst="rect">
              <a:avLst/>
            </a:prstGeom>
            <a:noFill/>
            <a:ln w="9525">
              <a:noFill/>
              <a:miter lim="800000"/>
              <a:headEnd/>
              <a:tailEnd/>
            </a:ln>
          </p:spPr>
          <p:txBody>
            <a:bodyPr>
              <a:spAutoFit/>
            </a:bodyPr>
            <a:lstStyle/>
            <a:p>
              <a:pPr algn="just">
                <a:spcBef>
                  <a:spcPct val="50000"/>
                </a:spcBef>
              </a:pPr>
              <a:r>
                <a:rPr lang="zh-CN" altLang="en-US" sz="2000" dirty="0">
                  <a:latin typeface="宋体" pitchFamily="2" charset="-122"/>
                </a:rPr>
                <a:t>二项成数的</a:t>
              </a:r>
              <a:r>
                <a:rPr lang="en-US" altLang="zh-CN" sz="2000" dirty="0">
                  <a:latin typeface="宋体" pitchFamily="2" charset="-122"/>
                </a:rPr>
                <a:t>u</a:t>
              </a:r>
              <a:r>
                <a:rPr lang="zh-CN" altLang="en-US" sz="2000" dirty="0">
                  <a:latin typeface="宋体" pitchFamily="2" charset="-122"/>
                  <a:cs typeface="Times New Roman" pitchFamily="18" charset="0"/>
                </a:rPr>
                <a:t>测验或</a:t>
              </a:r>
              <a:r>
                <a:rPr lang="en-US" altLang="zh-CN" sz="2000" dirty="0">
                  <a:latin typeface="宋体" pitchFamily="2" charset="-122"/>
                </a:rPr>
                <a:t>t</a:t>
              </a:r>
              <a:r>
                <a:rPr lang="zh-CN" altLang="en-US" sz="2000" dirty="0">
                  <a:latin typeface="宋体" pitchFamily="2" charset="-122"/>
                  <a:cs typeface="Times New Roman" pitchFamily="18" charset="0"/>
                </a:rPr>
                <a:t>测验，是一种正态近似法</a:t>
              </a:r>
              <a:r>
                <a:rPr lang="zh-CN" altLang="en-US" sz="2000" dirty="0">
                  <a:latin typeface="宋体" pitchFamily="2" charset="-122"/>
                </a:rPr>
                <a:t>，</a:t>
              </a:r>
              <a:r>
                <a:rPr lang="en-US" altLang="zh-CN" sz="2000" dirty="0">
                  <a:latin typeface="宋体" pitchFamily="2" charset="-122"/>
                </a:rPr>
                <a:t>n</a:t>
              </a:r>
              <a:r>
                <a:rPr lang="zh-CN" altLang="en-US" sz="2000" dirty="0">
                  <a:latin typeface="宋体" pitchFamily="2" charset="-122"/>
                </a:rPr>
                <a:t>小，近似程度低，在测验时，因样本容量小而产生偏倚，需采用如下检验统计量矫正：</a:t>
              </a:r>
              <a:r>
                <a:rPr lang="zh-CN" altLang="en-US" sz="2000" dirty="0"/>
                <a:t> </a:t>
              </a:r>
            </a:p>
          </p:txBody>
        </p:sp>
        <p:sp>
          <p:nvSpPr>
            <p:cNvPr id="26630" name="Text Box 6"/>
            <p:cNvSpPr txBox="1">
              <a:spLocks noChangeArrowheads="1"/>
            </p:cNvSpPr>
            <p:nvPr/>
          </p:nvSpPr>
          <p:spPr bwMode="auto">
            <a:xfrm>
              <a:off x="48" y="0"/>
              <a:ext cx="960" cy="288"/>
            </a:xfrm>
            <a:prstGeom prst="rect">
              <a:avLst/>
            </a:prstGeom>
            <a:noFill/>
            <a:ln w="9525">
              <a:noFill/>
              <a:miter lim="800000"/>
              <a:headEnd/>
              <a:tailEnd/>
            </a:ln>
          </p:spPr>
          <p:txBody>
            <a:bodyPr>
              <a:spAutoFit/>
            </a:bodyPr>
            <a:lstStyle/>
            <a:p>
              <a:pPr>
                <a:spcBef>
                  <a:spcPct val="50000"/>
                </a:spcBef>
                <a:defRPr/>
              </a:pPr>
              <a:r>
                <a:rPr lang="zh-CN" altLang="en-US" b="1">
                  <a:solidFill>
                    <a:schemeClr val="accent1"/>
                  </a:solidFill>
                  <a:effectLst>
                    <a:outerShdw blurRad="38100" dist="38100" dir="2700000" algn="tl">
                      <a:srgbClr val="000000"/>
                    </a:outerShdw>
                  </a:effectLst>
                </a:rPr>
                <a:t>注意：</a:t>
              </a:r>
            </a:p>
          </p:txBody>
        </p:sp>
        <p:graphicFrame>
          <p:nvGraphicFramePr>
            <p:cNvPr id="8194" name="Object 7"/>
            <p:cNvGraphicFramePr>
              <a:graphicFrameLocks noChangeAspect="1"/>
            </p:cNvGraphicFramePr>
            <p:nvPr/>
          </p:nvGraphicFramePr>
          <p:xfrm>
            <a:off x="960" y="672"/>
            <a:ext cx="3360" cy="247"/>
          </p:xfrm>
          <a:graphic>
            <a:graphicData uri="http://schemas.openxmlformats.org/presentationml/2006/ole">
              <p:oleObj spid="_x0000_s8194" r:id="rId5" imgW="3627794" imgH="266670" progId="">
                <p:embed/>
              </p:oleObj>
            </a:graphicData>
          </a:graphic>
        </p:graphicFrame>
      </p:grpSp>
      <p:sp>
        <p:nvSpPr>
          <p:cNvPr id="26632" name="Text Box 8"/>
          <p:cNvSpPr txBox="1">
            <a:spLocks noChangeArrowheads="1"/>
          </p:cNvSpPr>
          <p:nvPr/>
        </p:nvSpPr>
        <p:spPr bwMode="auto">
          <a:xfrm>
            <a:off x="304800" y="5610225"/>
            <a:ext cx="8610600" cy="1247775"/>
          </a:xfrm>
          <a:prstGeom prst="rect">
            <a:avLst/>
          </a:prstGeom>
          <a:noFill/>
          <a:ln w="9525">
            <a:noFill/>
            <a:miter lim="800000"/>
            <a:headEnd/>
            <a:tailEnd/>
          </a:ln>
        </p:spPr>
        <p:txBody>
          <a:bodyPr>
            <a:spAutoFit/>
          </a:bodyPr>
          <a:lstStyle/>
          <a:p>
            <a:pPr algn="just">
              <a:lnSpc>
                <a:spcPct val="70000"/>
              </a:lnSpc>
              <a:spcBef>
                <a:spcPct val="50000"/>
              </a:spcBef>
            </a:pPr>
            <a:r>
              <a:rPr lang="zh-CN" altLang="en-US" sz="2000">
                <a:latin typeface="宋体" pitchFamily="2" charset="-122"/>
                <a:cs typeface="Times New Roman" pitchFamily="18" charset="0"/>
              </a:rPr>
              <a:t>有人建议</a:t>
            </a:r>
            <a:r>
              <a:rPr lang="zh-CN" altLang="en-US" sz="2000">
                <a:latin typeface="宋体" pitchFamily="2" charset="-122"/>
              </a:rPr>
              <a:t>两尾测验时，检验统计量中的值作如下矫正：</a:t>
            </a:r>
          </a:p>
          <a:p>
            <a:pPr algn="just">
              <a:lnSpc>
                <a:spcPct val="70000"/>
              </a:lnSpc>
              <a:spcBef>
                <a:spcPct val="50000"/>
              </a:spcBef>
            </a:pPr>
            <a:r>
              <a:rPr lang="zh-CN" altLang="en-US" sz="2000">
                <a:latin typeface="宋体" pitchFamily="2" charset="-122"/>
              </a:rPr>
              <a:t>若</a:t>
            </a:r>
            <a:r>
              <a:rPr lang="en-US" altLang="zh-CN" sz="2000">
                <a:latin typeface="宋体" pitchFamily="2" charset="-122"/>
              </a:rPr>
              <a:t>|x-np|</a:t>
            </a:r>
            <a:r>
              <a:rPr lang="zh-CN" altLang="en-US" sz="2000">
                <a:latin typeface="宋体" pitchFamily="2" charset="-122"/>
              </a:rPr>
              <a:t>中的小数部分≤</a:t>
            </a:r>
            <a:r>
              <a:rPr lang="en-US" altLang="zh-CN" sz="2000">
                <a:latin typeface="宋体" pitchFamily="2" charset="-122"/>
              </a:rPr>
              <a:t>0.5</a:t>
            </a:r>
            <a:r>
              <a:rPr lang="zh-CN" altLang="en-US" sz="2000">
                <a:latin typeface="宋体" pitchFamily="2" charset="-122"/>
              </a:rPr>
              <a:t>，则略去小数。如</a:t>
            </a:r>
            <a:r>
              <a:rPr lang="en-US" altLang="zh-CN" sz="2000">
                <a:latin typeface="宋体" pitchFamily="2" charset="-122"/>
              </a:rPr>
              <a:t>|x-np|=7.3</a:t>
            </a:r>
            <a:r>
              <a:rPr lang="zh-CN" altLang="en-US" sz="2000">
                <a:latin typeface="宋体" pitchFamily="2" charset="-122"/>
              </a:rPr>
              <a:t>，则</a:t>
            </a:r>
            <a:r>
              <a:rPr lang="en-US" altLang="zh-CN" sz="2000">
                <a:latin typeface="宋体" pitchFamily="2" charset="-122"/>
              </a:rPr>
              <a:t>|x-np|=7.0</a:t>
            </a:r>
            <a:r>
              <a:rPr lang="zh-CN" altLang="en-US" sz="2000">
                <a:latin typeface="宋体" pitchFamily="2" charset="-122"/>
              </a:rPr>
              <a:t>。</a:t>
            </a:r>
          </a:p>
          <a:p>
            <a:pPr algn="just">
              <a:lnSpc>
                <a:spcPct val="70000"/>
              </a:lnSpc>
              <a:spcBef>
                <a:spcPct val="50000"/>
              </a:spcBef>
            </a:pPr>
            <a:r>
              <a:rPr lang="zh-CN" altLang="en-US" sz="2000">
                <a:latin typeface="宋体" pitchFamily="2" charset="-122"/>
                <a:cs typeface="Times New Roman" pitchFamily="18" charset="0"/>
              </a:rPr>
              <a:t>若</a:t>
            </a:r>
            <a:r>
              <a:rPr lang="en-US" altLang="zh-CN" sz="2000">
                <a:latin typeface="宋体" pitchFamily="2" charset="-122"/>
                <a:cs typeface="Times New Roman" pitchFamily="18" charset="0"/>
              </a:rPr>
              <a:t>|x-np|</a:t>
            </a:r>
            <a:r>
              <a:rPr lang="zh-CN" altLang="en-US" sz="2000">
                <a:latin typeface="宋体" pitchFamily="2" charset="-122"/>
                <a:cs typeface="Times New Roman" pitchFamily="18" charset="0"/>
              </a:rPr>
              <a:t>中的小数部分在</a:t>
            </a:r>
            <a:r>
              <a:rPr lang="en-US" altLang="zh-CN" sz="2000">
                <a:latin typeface="宋体" pitchFamily="2" charset="-122"/>
                <a:cs typeface="Times New Roman" pitchFamily="18" charset="0"/>
              </a:rPr>
              <a:t>&gt;</a:t>
            </a:r>
            <a:r>
              <a:rPr lang="en-US" altLang="zh-CN" sz="2000">
                <a:latin typeface="宋体" pitchFamily="2" charset="-122"/>
              </a:rPr>
              <a:t>0.5</a:t>
            </a:r>
            <a:r>
              <a:rPr lang="zh-CN" altLang="en-US" sz="2000">
                <a:latin typeface="宋体" pitchFamily="2" charset="-122"/>
                <a:cs typeface="Times New Roman" pitchFamily="18" charset="0"/>
              </a:rPr>
              <a:t>与</a:t>
            </a:r>
            <a:r>
              <a:rPr lang="zh-CN" altLang="en-US" sz="2000">
                <a:latin typeface="宋体" pitchFamily="2" charset="-122"/>
              </a:rPr>
              <a:t>≤</a:t>
            </a:r>
            <a:r>
              <a:rPr lang="zh-CN" altLang="en-US" sz="2000">
                <a:latin typeface="宋体" pitchFamily="2" charset="-122"/>
                <a:cs typeface="Times New Roman" pitchFamily="18" charset="0"/>
              </a:rPr>
              <a:t> </a:t>
            </a:r>
            <a:r>
              <a:rPr lang="en-US" altLang="zh-CN" sz="2000">
                <a:latin typeface="宋体" pitchFamily="2" charset="-122"/>
              </a:rPr>
              <a:t>1.0</a:t>
            </a:r>
            <a:r>
              <a:rPr lang="zh-CN" altLang="en-US" sz="2000">
                <a:latin typeface="宋体" pitchFamily="2" charset="-122"/>
                <a:cs typeface="Times New Roman" pitchFamily="18" charset="0"/>
              </a:rPr>
              <a:t>，则用</a:t>
            </a:r>
            <a:r>
              <a:rPr lang="en-US" altLang="zh-CN" sz="2000">
                <a:latin typeface="宋体" pitchFamily="2" charset="-122"/>
              </a:rPr>
              <a:t>0.5</a:t>
            </a:r>
            <a:r>
              <a:rPr lang="zh-CN" altLang="en-US" sz="2000">
                <a:latin typeface="宋体" pitchFamily="2" charset="-122"/>
                <a:cs typeface="Times New Roman" pitchFamily="18" charset="0"/>
              </a:rPr>
              <a:t>代替这小数部分。如，</a:t>
            </a:r>
            <a:r>
              <a:rPr lang="en-US" altLang="zh-CN" sz="2000">
                <a:latin typeface="宋体" pitchFamily="2" charset="-122"/>
                <a:cs typeface="Times New Roman" pitchFamily="18" charset="0"/>
              </a:rPr>
              <a:t>|x-np|=</a:t>
            </a:r>
            <a:r>
              <a:rPr lang="en-US" altLang="zh-CN" sz="2000">
                <a:latin typeface="宋体" pitchFamily="2" charset="-122"/>
              </a:rPr>
              <a:t>8.73</a:t>
            </a:r>
            <a:r>
              <a:rPr lang="zh-CN" altLang="en-US" sz="2000">
                <a:latin typeface="宋体" pitchFamily="2" charset="-122"/>
                <a:cs typeface="Times New Roman" pitchFamily="18" charset="0"/>
              </a:rPr>
              <a:t>，则取</a:t>
            </a:r>
            <a:r>
              <a:rPr lang="en-US" altLang="zh-CN" sz="2000">
                <a:latin typeface="宋体" pitchFamily="2" charset="-122"/>
                <a:cs typeface="Times New Roman" pitchFamily="18" charset="0"/>
              </a:rPr>
              <a:t>|x-np|=</a:t>
            </a:r>
            <a:r>
              <a:rPr lang="en-US" altLang="zh-CN" sz="2000">
                <a:latin typeface="宋体" pitchFamily="2" charset="-122"/>
              </a:rPr>
              <a:t>8.5</a:t>
            </a:r>
            <a:r>
              <a:rPr lang="zh-CN" altLang="en-US" sz="2000">
                <a:latin typeface="宋体" pitchFamily="2" charset="-122"/>
                <a:cs typeface="Times New Roman" pitchFamily="18" charset="0"/>
              </a:rPr>
              <a:t>；</a:t>
            </a:r>
            <a:r>
              <a:rPr lang="en-US" altLang="zh-CN" sz="2000">
                <a:latin typeface="宋体" pitchFamily="2" charset="-122"/>
                <a:cs typeface="Times New Roman" pitchFamily="18" charset="0"/>
              </a:rPr>
              <a:t>|x-np|=</a:t>
            </a:r>
            <a:r>
              <a:rPr lang="en-US" altLang="zh-CN" sz="2000">
                <a:latin typeface="宋体" pitchFamily="2" charset="-122"/>
              </a:rPr>
              <a:t>5.0</a:t>
            </a:r>
            <a:r>
              <a:rPr lang="zh-CN" altLang="en-US" sz="2000">
                <a:latin typeface="宋体" pitchFamily="2" charset="-122"/>
                <a:cs typeface="Times New Roman" pitchFamily="18" charset="0"/>
              </a:rPr>
              <a:t>，则取</a:t>
            </a:r>
            <a:r>
              <a:rPr lang="en-US" altLang="zh-CN" sz="2000">
                <a:latin typeface="宋体" pitchFamily="2" charset="-122"/>
                <a:cs typeface="Times New Roman" pitchFamily="18" charset="0"/>
              </a:rPr>
              <a:t>|x-np|=</a:t>
            </a:r>
            <a:r>
              <a:rPr lang="en-US" altLang="zh-CN" sz="2000">
                <a:latin typeface="宋体" pitchFamily="2" charset="-122"/>
              </a:rPr>
              <a:t>4.5</a:t>
            </a:r>
            <a:r>
              <a:rPr lang="zh-CN" altLang="en-US" sz="2000">
                <a:latin typeface="宋体" pitchFamily="2" charset="-122"/>
                <a:cs typeface="Times New Roman" pitchFamily="18" charset="0"/>
              </a:rPr>
              <a:t>。</a:t>
            </a:r>
            <a:r>
              <a:rPr lang="zh-CN" altLang="en-US" sz="2000">
                <a:latin typeface="宋体" pitchFamily="2" charset="-122"/>
              </a:rPr>
              <a:t> </a:t>
            </a:r>
            <a:r>
              <a:rPr lang="zh-CN" altLang="en-US" sz="20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66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6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2"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Rot="1" noChangeArrowheads="1"/>
          </p:cNvSpPr>
          <p:nvPr>
            <p:ph type="title"/>
          </p:nvPr>
        </p:nvSpPr>
        <p:spPr>
          <a:xfrm>
            <a:off x="683568" y="332656"/>
            <a:ext cx="7772400" cy="1143000"/>
          </a:xfrm>
        </p:spPr>
        <p:txBody>
          <a:bodyPr/>
          <a:lstStyle/>
          <a:p>
            <a:r>
              <a:rPr lang="zh-CN" altLang="en-US" sz="3200" b="1" dirty="0" smtClean="0">
                <a:solidFill>
                  <a:srgbClr val="FFFF00"/>
                </a:solidFill>
              </a:rPr>
              <a:t>一个样</a:t>
            </a:r>
            <a:r>
              <a:rPr lang="zh-CN" altLang="en-US" sz="3200" b="1" dirty="0">
                <a:solidFill>
                  <a:srgbClr val="FFFF00"/>
                </a:solidFill>
              </a:rPr>
              <a:t>本频率的</a:t>
            </a:r>
            <a:r>
              <a:rPr lang="zh-CN" altLang="en-US" sz="3200" b="1" dirty="0" smtClean="0">
                <a:solidFill>
                  <a:srgbClr val="FFFF00"/>
                </a:solidFill>
              </a:rPr>
              <a:t>假设检验（补充内容）</a:t>
            </a:r>
            <a:endParaRPr lang="zh-CN" altLang="en-US" sz="3200" b="1" dirty="0">
              <a:solidFill>
                <a:srgbClr val="FFFF00"/>
              </a:solidFill>
            </a:endParaRPr>
          </a:p>
        </p:txBody>
      </p:sp>
      <p:sp>
        <p:nvSpPr>
          <p:cNvPr id="173059" name="Rectangle 3"/>
          <p:cNvSpPr>
            <a:spLocks noGrp="1" noRot="1" noChangeArrowheads="1"/>
          </p:cNvSpPr>
          <p:nvPr>
            <p:ph idx="1"/>
          </p:nvPr>
        </p:nvSpPr>
        <p:spPr>
          <a:xfrm>
            <a:off x="179388" y="1341438"/>
            <a:ext cx="8785100" cy="5183906"/>
          </a:xfrm>
        </p:spPr>
        <p:txBody>
          <a:bodyPr/>
          <a:lstStyle/>
          <a:p>
            <a:pPr>
              <a:lnSpc>
                <a:spcPct val="140000"/>
              </a:lnSpc>
              <a:buFont typeface="Wingdings" pitchFamily="2" charset="2"/>
              <a:buNone/>
            </a:pPr>
            <a:r>
              <a:rPr lang="zh-CN" altLang="en-US" sz="2400" b="1" dirty="0" smtClean="0"/>
              <a:t>检验</a:t>
            </a:r>
            <a:r>
              <a:rPr lang="zh-CN" altLang="en-US" sz="2400" b="1" dirty="0"/>
              <a:t>一个样本频率      与某一理论频率  </a:t>
            </a:r>
            <a:r>
              <a:rPr lang="en-US" altLang="zh-CN" sz="2400" b="1" dirty="0"/>
              <a:t>p</a:t>
            </a:r>
            <a:r>
              <a:rPr lang="en-US" altLang="zh-CN" sz="2400" b="1" baseline="-25000" dirty="0"/>
              <a:t>0</a:t>
            </a:r>
            <a:r>
              <a:rPr lang="en-US" altLang="zh-CN" sz="2400" b="1" dirty="0"/>
              <a:t>   </a:t>
            </a:r>
            <a:r>
              <a:rPr lang="zh-CN" altLang="en-US" sz="2400" b="1" dirty="0"/>
              <a:t>的差异显著性。</a:t>
            </a:r>
          </a:p>
          <a:p>
            <a:pPr>
              <a:lnSpc>
                <a:spcPct val="140000"/>
              </a:lnSpc>
              <a:buFont typeface="Wingdings" pitchFamily="2" charset="2"/>
              <a:buNone/>
            </a:pPr>
            <a:r>
              <a:rPr lang="zh-CN" altLang="en-US" sz="2400" b="1" dirty="0">
                <a:solidFill>
                  <a:schemeClr val="tx2"/>
                </a:solidFill>
              </a:rPr>
              <a:t>根据  </a:t>
            </a:r>
            <a:r>
              <a:rPr lang="en-US" altLang="zh-CN" sz="2400" b="1" dirty="0">
                <a:solidFill>
                  <a:schemeClr val="tx2"/>
                </a:solidFill>
              </a:rPr>
              <a:t>n  </a:t>
            </a:r>
            <a:r>
              <a:rPr lang="zh-CN" altLang="en-US" sz="2400" b="1" dirty="0">
                <a:solidFill>
                  <a:schemeClr val="tx2"/>
                </a:solidFill>
              </a:rPr>
              <a:t>和  </a:t>
            </a:r>
            <a:r>
              <a:rPr lang="en-US" altLang="zh-CN" sz="2400" b="1" dirty="0">
                <a:solidFill>
                  <a:schemeClr val="tx2"/>
                </a:solidFill>
              </a:rPr>
              <a:t>p  </a:t>
            </a:r>
            <a:r>
              <a:rPr lang="zh-CN" altLang="en-US" sz="2400" b="1" dirty="0">
                <a:solidFill>
                  <a:schemeClr val="tx2"/>
                </a:solidFill>
              </a:rPr>
              <a:t>的大小，其检验方法是不一样的 ：</a:t>
            </a:r>
          </a:p>
          <a:p>
            <a:pPr>
              <a:lnSpc>
                <a:spcPct val="140000"/>
              </a:lnSpc>
              <a:buFont typeface="Wingdings" pitchFamily="2" charset="2"/>
              <a:buNone/>
            </a:pPr>
            <a:r>
              <a:rPr lang="zh-CN" altLang="en-US" sz="2400" b="1" dirty="0">
                <a:solidFill>
                  <a:schemeClr val="hlink"/>
                </a:solidFill>
              </a:rPr>
              <a:t>当 </a:t>
            </a:r>
            <a:r>
              <a:rPr lang="en-US" altLang="zh-CN" sz="2400" b="1" dirty="0" err="1">
                <a:solidFill>
                  <a:schemeClr val="hlink"/>
                </a:solidFill>
              </a:rPr>
              <a:t>np</a:t>
            </a:r>
            <a:r>
              <a:rPr lang="en-US" altLang="zh-CN" sz="2400" b="1" dirty="0">
                <a:solidFill>
                  <a:schemeClr val="hlink"/>
                </a:solidFill>
              </a:rPr>
              <a:t> </a:t>
            </a:r>
            <a:r>
              <a:rPr lang="zh-CN" altLang="en-US" sz="2400" b="1" dirty="0">
                <a:solidFill>
                  <a:schemeClr val="hlink"/>
                </a:solidFill>
              </a:rPr>
              <a:t>或  </a:t>
            </a:r>
            <a:r>
              <a:rPr lang="en-US" altLang="zh-CN" sz="2400" b="1" dirty="0" err="1">
                <a:solidFill>
                  <a:schemeClr val="hlink"/>
                </a:solidFill>
              </a:rPr>
              <a:t>nq</a:t>
            </a:r>
            <a:r>
              <a:rPr lang="en-US" altLang="zh-CN" sz="2400" b="1" dirty="0">
                <a:solidFill>
                  <a:schemeClr val="hlink"/>
                </a:solidFill>
              </a:rPr>
              <a:t> ＜5 , </a:t>
            </a:r>
            <a:r>
              <a:rPr lang="zh-CN" altLang="en-US" sz="2400" b="1" dirty="0">
                <a:solidFill>
                  <a:schemeClr val="hlink"/>
                </a:solidFill>
              </a:rPr>
              <a:t>则由二项式                  展开式直接检验。</a:t>
            </a:r>
          </a:p>
          <a:p>
            <a:pPr>
              <a:lnSpc>
                <a:spcPct val="140000"/>
              </a:lnSpc>
              <a:buFont typeface="Wingdings" pitchFamily="2" charset="2"/>
              <a:buNone/>
            </a:pPr>
            <a:r>
              <a:rPr lang="zh-CN" altLang="en-US" sz="2400" b="1" dirty="0">
                <a:solidFill>
                  <a:schemeClr val="hlink"/>
                </a:solidFill>
              </a:rPr>
              <a:t>当 </a:t>
            </a:r>
            <a:r>
              <a:rPr lang="en-US" altLang="zh-CN" sz="2400" b="1" dirty="0" err="1">
                <a:solidFill>
                  <a:schemeClr val="hlink"/>
                </a:solidFill>
              </a:rPr>
              <a:t>np</a:t>
            </a:r>
            <a:r>
              <a:rPr lang="en-US" altLang="zh-CN" sz="2400" b="1" dirty="0">
                <a:solidFill>
                  <a:schemeClr val="hlink"/>
                </a:solidFill>
              </a:rPr>
              <a:t> </a:t>
            </a:r>
            <a:r>
              <a:rPr lang="zh-CN" altLang="en-US" sz="2400" b="1" dirty="0">
                <a:solidFill>
                  <a:schemeClr val="hlink"/>
                </a:solidFill>
              </a:rPr>
              <a:t>或  </a:t>
            </a:r>
            <a:r>
              <a:rPr lang="en-US" altLang="zh-CN" sz="2400" b="1" dirty="0" err="1">
                <a:solidFill>
                  <a:schemeClr val="hlink"/>
                </a:solidFill>
              </a:rPr>
              <a:t>nq</a:t>
            </a:r>
            <a:r>
              <a:rPr lang="en-US" altLang="zh-CN" sz="2400" b="1" dirty="0">
                <a:solidFill>
                  <a:schemeClr val="hlink"/>
                </a:solidFill>
              </a:rPr>
              <a:t> ＞ 5</a:t>
            </a:r>
            <a:r>
              <a:rPr lang="zh-CN" altLang="en-US" sz="2400" b="1" dirty="0">
                <a:solidFill>
                  <a:schemeClr val="hlink"/>
                </a:solidFill>
              </a:rPr>
              <a:t>时，二项分布趋近正态，可用</a:t>
            </a:r>
            <a:r>
              <a:rPr lang="en-US" altLang="zh-CN" sz="2400" b="1" dirty="0">
                <a:solidFill>
                  <a:schemeClr val="hlink"/>
                </a:solidFill>
              </a:rPr>
              <a:t>u </a:t>
            </a:r>
            <a:r>
              <a:rPr lang="zh-CN" altLang="en-US" sz="2400" b="1" dirty="0">
                <a:solidFill>
                  <a:schemeClr val="hlink"/>
                </a:solidFill>
              </a:rPr>
              <a:t>检验，但需进行</a:t>
            </a:r>
            <a:r>
              <a:rPr lang="zh-CN" altLang="en-US" sz="2400" b="1" dirty="0">
                <a:solidFill>
                  <a:schemeClr val="tx2"/>
                </a:solidFill>
              </a:rPr>
              <a:t>连续性矫正</a:t>
            </a:r>
            <a:r>
              <a:rPr lang="zh-CN" altLang="en-US" sz="2400" b="1" dirty="0">
                <a:solidFill>
                  <a:schemeClr val="hlink"/>
                </a:solidFill>
              </a:rPr>
              <a:t>。</a:t>
            </a:r>
          </a:p>
          <a:p>
            <a:pPr>
              <a:lnSpc>
                <a:spcPct val="140000"/>
              </a:lnSpc>
              <a:buFont typeface="Wingdings" pitchFamily="2" charset="2"/>
              <a:buNone/>
            </a:pPr>
            <a:r>
              <a:rPr lang="zh-CN" altLang="en-US" sz="2400" b="1" dirty="0">
                <a:solidFill>
                  <a:schemeClr val="hlink"/>
                </a:solidFill>
              </a:rPr>
              <a:t>如  </a:t>
            </a:r>
            <a:r>
              <a:rPr lang="en-US" altLang="zh-CN" sz="2400" b="1" dirty="0" err="1">
                <a:solidFill>
                  <a:schemeClr val="hlink"/>
                </a:solidFill>
              </a:rPr>
              <a:t>np</a:t>
            </a:r>
            <a:r>
              <a:rPr lang="en-US" altLang="zh-CN" sz="2400" b="1" dirty="0">
                <a:solidFill>
                  <a:schemeClr val="hlink"/>
                </a:solidFill>
              </a:rPr>
              <a:t>  </a:t>
            </a:r>
            <a:r>
              <a:rPr lang="zh-CN" altLang="en-US" sz="2400" b="1" dirty="0">
                <a:solidFill>
                  <a:schemeClr val="hlink"/>
                </a:solidFill>
              </a:rPr>
              <a:t>或  </a:t>
            </a:r>
            <a:r>
              <a:rPr lang="en-US" altLang="zh-CN" sz="2400" b="1" dirty="0" err="1">
                <a:solidFill>
                  <a:schemeClr val="hlink"/>
                </a:solidFill>
              </a:rPr>
              <a:t>nq</a:t>
            </a:r>
            <a:r>
              <a:rPr lang="en-US" altLang="zh-CN" sz="2400" b="1" dirty="0">
                <a:solidFill>
                  <a:schemeClr val="hlink"/>
                </a:solidFill>
              </a:rPr>
              <a:t>  </a:t>
            </a:r>
            <a:r>
              <a:rPr lang="zh-CN" altLang="en-US" sz="2400" b="1" dirty="0">
                <a:solidFill>
                  <a:schemeClr val="hlink"/>
                </a:solidFill>
              </a:rPr>
              <a:t>均大于30 时，则</a:t>
            </a:r>
            <a:r>
              <a:rPr lang="zh-CN" altLang="en-US" sz="2400" b="1" dirty="0">
                <a:solidFill>
                  <a:schemeClr val="tx2"/>
                </a:solidFill>
              </a:rPr>
              <a:t>可不进行连续性矫正</a:t>
            </a:r>
            <a:r>
              <a:rPr lang="zh-CN" altLang="en-US" sz="2400" b="1" dirty="0">
                <a:solidFill>
                  <a:schemeClr val="hlink"/>
                </a:solidFill>
              </a:rPr>
              <a:t>。</a:t>
            </a:r>
          </a:p>
          <a:p>
            <a:pPr>
              <a:buNone/>
            </a:pPr>
            <a:endParaRPr lang="en-US" altLang="zh-CN" dirty="0" smtClean="0"/>
          </a:p>
          <a:p>
            <a:pPr>
              <a:buNone/>
            </a:pPr>
            <a:r>
              <a:rPr lang="zh-CN" altLang="en-US" sz="2000" dirty="0" smtClean="0">
                <a:solidFill>
                  <a:srgbClr val="FFFF00"/>
                </a:solidFill>
              </a:rPr>
              <a:t>说明：教材中的内容不很具体，且例子选择不当。故做此补充。</a:t>
            </a:r>
            <a:endParaRPr lang="zh-CN" altLang="en-US" sz="2000" dirty="0">
              <a:solidFill>
                <a:srgbClr val="FFFF00"/>
              </a:solidFill>
            </a:endParaRPr>
          </a:p>
        </p:txBody>
      </p:sp>
      <p:graphicFrame>
        <p:nvGraphicFramePr>
          <p:cNvPr id="173060" name="Object 4"/>
          <p:cNvGraphicFramePr>
            <a:graphicFrameLocks noChangeAspect="1"/>
          </p:cNvGraphicFramePr>
          <p:nvPr/>
        </p:nvGraphicFramePr>
        <p:xfrm>
          <a:off x="4211960" y="2564904"/>
          <a:ext cx="1066800" cy="506412"/>
        </p:xfrm>
        <a:graphic>
          <a:graphicData uri="http://schemas.openxmlformats.org/presentationml/2006/ole">
            <p:oleObj spid="_x0000_s97282" name="Microsoft 公式 3.0" r:id="rId4" imgW="507960" imgH="241200" progId="Equation.3">
              <p:embed/>
            </p:oleObj>
          </a:graphicData>
        </a:graphic>
      </p:graphicFrame>
      <p:graphicFrame>
        <p:nvGraphicFramePr>
          <p:cNvPr id="173061" name="Object 5"/>
          <p:cNvGraphicFramePr>
            <a:graphicFrameLocks noChangeAspect="1"/>
          </p:cNvGraphicFramePr>
          <p:nvPr/>
        </p:nvGraphicFramePr>
        <p:xfrm>
          <a:off x="2771800" y="1484784"/>
          <a:ext cx="285750" cy="381000"/>
        </p:xfrm>
        <a:graphic>
          <a:graphicData uri="http://schemas.openxmlformats.org/presentationml/2006/ole">
            <p:oleObj spid="_x0000_s97283" name="Equation" r:id="rId5" imgW="152280" imgH="203040" progId="Equation.3">
              <p:embed/>
            </p:oleObj>
          </a:graphicData>
        </a:graphic>
      </p:graphicFrame>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3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3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30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30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30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730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2"/>
          <p:cNvSpPr>
            <a:spLocks noGrp="1" noRot="1" noChangeArrowheads="1"/>
          </p:cNvSpPr>
          <p:nvPr>
            <p:ph type="title"/>
          </p:nvPr>
        </p:nvSpPr>
        <p:spPr>
          <a:xfrm>
            <a:off x="317500" y="417513"/>
            <a:ext cx="8637588" cy="1066800"/>
          </a:xfrm>
        </p:spPr>
        <p:txBody>
          <a:bodyPr/>
          <a:lstStyle/>
          <a:p>
            <a:r>
              <a:rPr lang="zh-CN" altLang="en-US" sz="3200" b="1" dirty="0"/>
              <a:t/>
            </a:r>
            <a:br>
              <a:rPr lang="zh-CN" altLang="en-US" sz="3200" b="1" dirty="0"/>
            </a:br>
            <a:endParaRPr lang="zh-CN" altLang="en-US" sz="3200" b="1" dirty="0"/>
          </a:p>
        </p:txBody>
      </p:sp>
      <p:sp>
        <p:nvSpPr>
          <p:cNvPr id="133123" name="Rectangle 3"/>
          <p:cNvSpPr>
            <a:spLocks noGrp="1" noRot="1" noChangeArrowheads="1"/>
          </p:cNvSpPr>
          <p:nvPr>
            <p:ph idx="1"/>
          </p:nvPr>
        </p:nvSpPr>
        <p:spPr>
          <a:xfrm>
            <a:off x="323528" y="1772816"/>
            <a:ext cx="7620000" cy="4114800"/>
          </a:xfrm>
        </p:spPr>
        <p:txBody>
          <a:bodyPr/>
          <a:lstStyle/>
          <a:p>
            <a:pPr>
              <a:buFont typeface="Wingdings" pitchFamily="2" charset="2"/>
              <a:buNone/>
            </a:pPr>
            <a:r>
              <a:rPr lang="zh-CN" altLang="en-US" sz="2400" b="1" dirty="0"/>
              <a:t>样本频率的标准误       </a:t>
            </a:r>
            <a:r>
              <a:rPr lang="zh-CN" altLang="en-US" sz="2400" b="1" dirty="0" smtClean="0"/>
              <a:t>   为</a:t>
            </a:r>
            <a:r>
              <a:rPr lang="zh-CN" altLang="en-US" sz="2400" b="1" dirty="0"/>
              <a:t>：</a:t>
            </a:r>
          </a:p>
          <a:p>
            <a:endParaRPr lang="zh-CN" altLang="en-US" sz="2400" b="1" dirty="0"/>
          </a:p>
          <a:p>
            <a:endParaRPr lang="zh-CN" altLang="en-US" sz="2400" b="1" dirty="0"/>
          </a:p>
          <a:p>
            <a:pPr>
              <a:buFont typeface="Wingdings" pitchFamily="2" charset="2"/>
              <a:buNone/>
            </a:pPr>
            <a:r>
              <a:rPr lang="zh-CN" altLang="en-US" sz="2400" b="1" dirty="0"/>
              <a:t>不矫正时的 </a:t>
            </a:r>
            <a:r>
              <a:rPr lang="en-US" altLang="zh-CN" sz="2400" b="1" dirty="0"/>
              <a:t>u </a:t>
            </a:r>
            <a:r>
              <a:rPr lang="zh-CN" altLang="en-US" sz="2400" b="1" dirty="0"/>
              <a:t>值计算式为：</a:t>
            </a:r>
          </a:p>
          <a:p>
            <a:endParaRPr lang="zh-CN" altLang="en-US" sz="2400" b="1" dirty="0"/>
          </a:p>
          <a:p>
            <a:endParaRPr lang="zh-CN" altLang="en-US" sz="2400" b="1" dirty="0"/>
          </a:p>
          <a:p>
            <a:pPr>
              <a:buFont typeface="Wingdings" pitchFamily="2" charset="2"/>
              <a:buNone/>
            </a:pPr>
            <a:r>
              <a:rPr lang="zh-CN" altLang="en-US" sz="2400" b="1" dirty="0"/>
              <a:t>矫正时的</a:t>
            </a:r>
            <a:r>
              <a:rPr lang="en-US" altLang="zh-CN" sz="2400" b="1" dirty="0"/>
              <a:t>u</a:t>
            </a:r>
            <a:r>
              <a:rPr lang="zh-CN" altLang="en-US" sz="2400" b="1" dirty="0"/>
              <a:t>值计算式为：</a:t>
            </a:r>
          </a:p>
          <a:p>
            <a:endParaRPr lang="zh-CN" altLang="en-US" sz="2400" b="1" dirty="0"/>
          </a:p>
          <a:p>
            <a:pPr>
              <a:buFont typeface="Wingdings" pitchFamily="2" charset="2"/>
              <a:buNone/>
            </a:pPr>
            <a:endParaRPr lang="zh-CN" altLang="en-US" sz="2400" b="1" dirty="0"/>
          </a:p>
          <a:p>
            <a:pPr>
              <a:buFont typeface="Wingdings" pitchFamily="2" charset="2"/>
              <a:buNone/>
            </a:pPr>
            <a:r>
              <a:rPr lang="zh-CN" altLang="en-US" sz="2400" b="1" dirty="0"/>
              <a:t>     ＞</a:t>
            </a:r>
            <a:r>
              <a:rPr lang="en-US" altLang="zh-CN" sz="2400" b="1" dirty="0"/>
              <a:t>p</a:t>
            </a:r>
            <a:r>
              <a:rPr lang="zh-CN" altLang="en-US" sz="2400" b="1" dirty="0"/>
              <a:t>时,取</a:t>
            </a:r>
            <a:r>
              <a:rPr lang="zh-CN" altLang="en-US" sz="2400" b="1" dirty="0" smtClean="0"/>
              <a:t>“</a:t>
            </a:r>
            <a:r>
              <a:rPr lang="en-US" altLang="zh-CN" sz="2400" b="1" dirty="0" smtClean="0"/>
              <a:t>-</a:t>
            </a:r>
            <a:r>
              <a:rPr lang="zh-CN" altLang="en-US" sz="2400" b="1" dirty="0" smtClean="0"/>
              <a:t>”</a:t>
            </a:r>
            <a:r>
              <a:rPr lang="zh-CN" altLang="en-US" sz="2400" b="1" dirty="0"/>
              <a:t>号，在     </a:t>
            </a:r>
            <a:r>
              <a:rPr lang="en-US" altLang="zh-CN" sz="2400" b="1" dirty="0"/>
              <a:t> ＜p</a:t>
            </a:r>
            <a:r>
              <a:rPr lang="zh-CN" altLang="en-US" sz="2400" b="1" dirty="0"/>
              <a:t>时,取“＋”号。</a:t>
            </a:r>
          </a:p>
        </p:txBody>
      </p:sp>
      <p:graphicFrame>
        <p:nvGraphicFramePr>
          <p:cNvPr id="267264" name="Object 0"/>
          <p:cNvGraphicFramePr>
            <a:graphicFrameLocks noChangeAspect="1"/>
          </p:cNvGraphicFramePr>
          <p:nvPr/>
        </p:nvGraphicFramePr>
        <p:xfrm>
          <a:off x="4788024" y="1412776"/>
          <a:ext cx="2093913" cy="1071563"/>
        </p:xfrm>
        <a:graphic>
          <a:graphicData uri="http://schemas.openxmlformats.org/presentationml/2006/ole">
            <p:oleObj spid="_x0000_s98306" name="公式" r:id="rId4" imgW="685800" imgH="444240" progId="Equation.3">
              <p:embed/>
            </p:oleObj>
          </a:graphicData>
        </a:graphic>
      </p:graphicFrame>
      <p:graphicFrame>
        <p:nvGraphicFramePr>
          <p:cNvPr id="267265" name="Object 1"/>
          <p:cNvGraphicFramePr>
            <a:graphicFrameLocks noChangeAspect="1"/>
          </p:cNvGraphicFramePr>
          <p:nvPr/>
        </p:nvGraphicFramePr>
        <p:xfrm>
          <a:off x="4716016" y="2636912"/>
          <a:ext cx="2565400" cy="1235075"/>
        </p:xfrm>
        <a:graphic>
          <a:graphicData uri="http://schemas.openxmlformats.org/presentationml/2006/ole">
            <p:oleObj spid="_x0000_s98307" name="公式" r:id="rId5" imgW="634680" imgH="444240" progId="Equation.3">
              <p:embed/>
            </p:oleObj>
          </a:graphicData>
        </a:graphic>
      </p:graphicFrame>
      <p:graphicFrame>
        <p:nvGraphicFramePr>
          <p:cNvPr id="267266" name="Object 2"/>
          <p:cNvGraphicFramePr>
            <a:graphicFrameLocks noChangeAspect="1"/>
          </p:cNvGraphicFramePr>
          <p:nvPr/>
        </p:nvGraphicFramePr>
        <p:xfrm>
          <a:off x="4283968" y="4293096"/>
          <a:ext cx="4089400" cy="1254125"/>
        </p:xfrm>
        <a:graphic>
          <a:graphicData uri="http://schemas.openxmlformats.org/presentationml/2006/ole">
            <p:oleObj spid="_x0000_s98308" name="公式" r:id="rId6" imgW="2031840" imgH="622080" progId="Equation.3">
              <p:embed/>
            </p:oleObj>
          </a:graphicData>
        </a:graphic>
      </p:graphicFrame>
      <p:graphicFrame>
        <p:nvGraphicFramePr>
          <p:cNvPr id="267267" name="Object 3"/>
          <p:cNvGraphicFramePr>
            <a:graphicFrameLocks noChangeAspect="1"/>
          </p:cNvGraphicFramePr>
          <p:nvPr/>
        </p:nvGraphicFramePr>
        <p:xfrm>
          <a:off x="2915816" y="1412776"/>
          <a:ext cx="614467" cy="1008112"/>
        </p:xfrm>
        <a:graphic>
          <a:graphicData uri="http://schemas.openxmlformats.org/presentationml/2006/ole">
            <p:oleObj spid="_x0000_s98309" name="Equation" r:id="rId7" imgW="203040" imgH="241200" progId="Equation.3">
              <p:embed/>
            </p:oleObj>
          </a:graphicData>
        </a:graphic>
      </p:graphicFrame>
      <p:graphicFrame>
        <p:nvGraphicFramePr>
          <p:cNvPr id="267268" name="Object 4"/>
          <p:cNvGraphicFramePr>
            <a:graphicFrameLocks noChangeAspect="1"/>
          </p:cNvGraphicFramePr>
          <p:nvPr/>
        </p:nvGraphicFramePr>
        <p:xfrm>
          <a:off x="395536" y="5733256"/>
          <a:ext cx="378042" cy="504056"/>
        </p:xfrm>
        <a:graphic>
          <a:graphicData uri="http://schemas.openxmlformats.org/presentationml/2006/ole">
            <p:oleObj spid="_x0000_s98310" name="Equation" r:id="rId8" imgW="152280" imgH="203040" progId="Equation.3">
              <p:embed/>
            </p:oleObj>
          </a:graphicData>
        </a:graphic>
      </p:graphicFrame>
      <p:graphicFrame>
        <p:nvGraphicFramePr>
          <p:cNvPr id="267269" name="Object 5"/>
          <p:cNvGraphicFramePr>
            <a:graphicFrameLocks noChangeAspect="1"/>
          </p:cNvGraphicFramePr>
          <p:nvPr/>
        </p:nvGraphicFramePr>
        <p:xfrm flipV="1">
          <a:off x="3779912" y="5750173"/>
          <a:ext cx="228600" cy="415131"/>
        </p:xfrm>
        <a:graphic>
          <a:graphicData uri="http://schemas.openxmlformats.org/presentationml/2006/ole">
            <p:oleObj spid="_x0000_s98311" name="Equation" r:id="rId9" imgW="152280" imgH="203040" progId="Equation.3">
              <p:embed/>
            </p:oleObj>
          </a:graphicData>
        </a:graphic>
      </p:graphicFrame>
      <p:sp>
        <p:nvSpPr>
          <p:cNvPr id="10" name="Rectangle 2"/>
          <p:cNvSpPr txBox="1">
            <a:spLocks noRot="1" noChangeArrowheads="1"/>
          </p:cNvSpPr>
          <p:nvPr/>
        </p:nvSpPr>
        <p:spPr bwMode="auto">
          <a:xfrm>
            <a:off x="683568" y="332656"/>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3200" b="1" i="0" u="none" strike="noStrike" kern="0" cap="none" spc="0" normalizeH="0" baseline="0" noProof="0" smtClean="0">
                <a:ln>
                  <a:noFill/>
                </a:ln>
                <a:solidFill>
                  <a:srgbClr val="FFFF00"/>
                </a:solidFill>
                <a:effectLst/>
                <a:uLnTx/>
                <a:uFillTx/>
                <a:latin typeface="+mj-lt"/>
                <a:ea typeface="+mj-ea"/>
                <a:cs typeface="+mj-cs"/>
              </a:rPr>
              <a:t>一个样本频率的假设检验（补充内容）</a:t>
            </a:r>
            <a:endParaRPr kumimoji="0" lang="zh-CN" altLang="en-US" sz="3200" b="1" i="0" u="none" strike="noStrike" kern="0" cap="none" spc="0" normalizeH="0" baseline="0" noProof="0" dirty="0">
              <a:ln>
                <a:noFill/>
              </a:ln>
              <a:solidFill>
                <a:srgbClr val="FFFF00"/>
              </a:solidFill>
              <a:effectLst/>
              <a:uLnTx/>
              <a:uFillTx/>
              <a:latin typeface="+mj-lt"/>
              <a:ea typeface="+mj-ea"/>
              <a:cs typeface="+mj-cs"/>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2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2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2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672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2672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267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矩形 1"/>
          <p:cNvSpPr>
            <a:spLocks noChangeArrowheads="1"/>
          </p:cNvSpPr>
          <p:nvPr/>
        </p:nvSpPr>
        <p:spPr bwMode="auto">
          <a:xfrm>
            <a:off x="1619672" y="1124744"/>
            <a:ext cx="3313112" cy="461963"/>
          </a:xfrm>
          <a:prstGeom prst="rect">
            <a:avLst/>
          </a:prstGeom>
          <a:noFill/>
          <a:ln w="9525">
            <a:noFill/>
            <a:miter lim="800000"/>
            <a:headEnd/>
            <a:tailEnd/>
          </a:ln>
        </p:spPr>
        <p:txBody>
          <a:bodyPr wrap="none">
            <a:spAutoFit/>
          </a:bodyPr>
          <a:lstStyle/>
          <a:p>
            <a:r>
              <a:rPr lang="en-US" altLang="zh-CN" dirty="0" err="1"/>
              <a:t>binom.test</a:t>
            </a:r>
            <a:r>
              <a:rPr lang="en-US" altLang="zh-CN" dirty="0"/>
              <a:t>(95,100,p=0.9)</a:t>
            </a:r>
            <a:endParaRPr lang="zh-CN" altLang="en-US" dirty="0"/>
          </a:p>
        </p:txBody>
      </p:sp>
      <p:sp>
        <p:nvSpPr>
          <p:cNvPr id="39939" name="矩形 2"/>
          <p:cNvSpPr>
            <a:spLocks noChangeArrowheads="1"/>
          </p:cNvSpPr>
          <p:nvPr/>
        </p:nvSpPr>
        <p:spPr bwMode="auto">
          <a:xfrm>
            <a:off x="467544" y="2060848"/>
            <a:ext cx="8032948" cy="1200329"/>
          </a:xfrm>
          <a:prstGeom prst="rect">
            <a:avLst/>
          </a:prstGeom>
          <a:noFill/>
          <a:ln w="9525">
            <a:noFill/>
            <a:miter lim="800000"/>
            <a:headEnd/>
            <a:tailEnd/>
          </a:ln>
        </p:spPr>
        <p:txBody>
          <a:bodyPr wrap="square">
            <a:spAutoFit/>
          </a:bodyPr>
          <a:lstStyle/>
          <a:p>
            <a:r>
              <a:rPr lang="zh-CN" altLang="en-US" dirty="0"/>
              <a:t> 按照以往经验，新生儿染色体异常率一般为</a:t>
            </a:r>
            <a:r>
              <a:rPr lang="en-US" altLang="zh-CN" dirty="0"/>
              <a:t>1%</a:t>
            </a:r>
            <a:r>
              <a:rPr lang="zh-CN" altLang="en-US" dirty="0"/>
              <a:t>，某医院观察了当地</a:t>
            </a:r>
            <a:r>
              <a:rPr lang="en-US" altLang="zh-CN" dirty="0"/>
              <a:t>400</a:t>
            </a:r>
            <a:r>
              <a:rPr lang="zh-CN" altLang="en-US" dirty="0"/>
              <a:t>名新生儿，有一例染色体异常，问该地区新生儿染色体是否低于一般水平</a:t>
            </a:r>
            <a:r>
              <a:rPr lang="zh-CN" altLang="en-US" dirty="0" smtClean="0"/>
              <a:t>？</a:t>
            </a:r>
            <a:endParaRPr lang="zh-CN" altLang="en-US" dirty="0"/>
          </a:p>
        </p:txBody>
      </p:sp>
      <p:sp>
        <p:nvSpPr>
          <p:cNvPr id="39940" name="矩形 3"/>
          <p:cNvSpPr>
            <a:spLocks noChangeArrowheads="1"/>
          </p:cNvSpPr>
          <p:nvPr/>
        </p:nvSpPr>
        <p:spPr bwMode="auto">
          <a:xfrm>
            <a:off x="971600" y="3284984"/>
            <a:ext cx="6643688" cy="461962"/>
          </a:xfrm>
          <a:prstGeom prst="rect">
            <a:avLst/>
          </a:prstGeom>
          <a:noFill/>
          <a:ln w="9525">
            <a:noFill/>
            <a:miter lim="800000"/>
            <a:headEnd/>
            <a:tailEnd/>
          </a:ln>
        </p:spPr>
        <p:txBody>
          <a:bodyPr>
            <a:spAutoFit/>
          </a:bodyPr>
          <a:lstStyle/>
          <a:p>
            <a:r>
              <a:rPr lang="en-US" altLang="zh-CN" dirty="0" err="1"/>
              <a:t>binom.test</a:t>
            </a:r>
            <a:r>
              <a:rPr lang="en-US" altLang="zh-CN" dirty="0"/>
              <a:t>(1,400,p=0.01,alternative="less")</a:t>
            </a:r>
            <a:endParaRPr lang="zh-CN" altLang="en-US" dirty="0"/>
          </a:p>
        </p:txBody>
      </p:sp>
      <p:sp>
        <p:nvSpPr>
          <p:cNvPr id="39941" name="矩形 4"/>
          <p:cNvSpPr>
            <a:spLocks noChangeArrowheads="1"/>
          </p:cNvSpPr>
          <p:nvPr/>
        </p:nvSpPr>
        <p:spPr bwMode="auto">
          <a:xfrm>
            <a:off x="683568" y="3789040"/>
            <a:ext cx="6500813" cy="2862263"/>
          </a:xfrm>
          <a:prstGeom prst="rect">
            <a:avLst/>
          </a:prstGeom>
          <a:noFill/>
          <a:ln w="9525">
            <a:noFill/>
            <a:miter lim="800000"/>
            <a:headEnd/>
            <a:tailEnd/>
          </a:ln>
        </p:spPr>
        <p:txBody>
          <a:bodyPr>
            <a:spAutoFit/>
          </a:bodyPr>
          <a:lstStyle/>
          <a:p>
            <a:r>
              <a:rPr lang="en-US" altLang="zh-CN" sz="1800" dirty="0"/>
              <a:t> Exact binomial test</a:t>
            </a:r>
          </a:p>
          <a:p>
            <a:endParaRPr lang="en-US" altLang="zh-CN" sz="1800" dirty="0"/>
          </a:p>
          <a:p>
            <a:r>
              <a:rPr lang="en-US" altLang="zh-CN" sz="1800" dirty="0"/>
              <a:t>data:  1 and 400</a:t>
            </a:r>
          </a:p>
          <a:p>
            <a:r>
              <a:rPr lang="en-US" altLang="zh-CN" sz="1800" dirty="0"/>
              <a:t>number of successes = 1, number of trials = 400, p-value = 0.09048</a:t>
            </a:r>
          </a:p>
          <a:p>
            <a:r>
              <a:rPr lang="en-US" altLang="zh-CN" sz="1800" dirty="0"/>
              <a:t>alternative hypothesis: true probability of success is less than 0.01</a:t>
            </a:r>
          </a:p>
          <a:p>
            <a:r>
              <a:rPr lang="en-US" altLang="zh-CN" sz="1800" dirty="0"/>
              <a:t>95 percent confidence interval:</a:t>
            </a:r>
          </a:p>
          <a:p>
            <a:r>
              <a:rPr lang="en-US" altLang="zh-CN" sz="1800" dirty="0"/>
              <a:t> 0.0000000 0.0118043</a:t>
            </a:r>
          </a:p>
          <a:p>
            <a:r>
              <a:rPr lang="en-US" altLang="zh-CN" sz="1800" dirty="0"/>
              <a:t>sample estimates:</a:t>
            </a:r>
          </a:p>
          <a:p>
            <a:r>
              <a:rPr lang="en-US" altLang="zh-CN" sz="1800" dirty="0"/>
              <a:t>probability of success </a:t>
            </a:r>
          </a:p>
          <a:p>
            <a:r>
              <a:rPr lang="en-US" altLang="zh-CN" sz="1800" dirty="0"/>
              <a:t>                0.0025 </a:t>
            </a:r>
          </a:p>
        </p:txBody>
      </p:sp>
      <p:sp>
        <p:nvSpPr>
          <p:cNvPr id="6" name="Text Box 7"/>
          <p:cNvSpPr txBox="1">
            <a:spLocks noChangeArrowheads="1"/>
          </p:cNvSpPr>
          <p:nvPr/>
        </p:nvSpPr>
        <p:spPr bwMode="auto">
          <a:xfrm>
            <a:off x="1259632" y="0"/>
            <a:ext cx="4680520" cy="1107996"/>
          </a:xfrm>
          <a:prstGeom prst="rect">
            <a:avLst/>
          </a:prstGeom>
          <a:noFill/>
          <a:ln w="9525">
            <a:noFill/>
            <a:miter lim="800000"/>
            <a:headEnd/>
            <a:tailEnd/>
          </a:ln>
        </p:spPr>
        <p:txBody>
          <a:bodyPr wrap="square">
            <a:spAutoFit/>
          </a:bodyPr>
          <a:lstStyle/>
          <a:p>
            <a:pPr algn="just">
              <a:spcBef>
                <a:spcPct val="50000"/>
              </a:spcBef>
            </a:pPr>
            <a:r>
              <a:rPr lang="zh-CN" altLang="en-US" sz="3600" b="1" dirty="0">
                <a:latin typeface="宋体" pitchFamily="2" charset="-122"/>
              </a:rPr>
              <a:t>例</a:t>
            </a:r>
            <a:r>
              <a:rPr lang="en-US" altLang="zh-CN" sz="3600" b="1" dirty="0" smtClean="0"/>
              <a:t>3.7 </a:t>
            </a:r>
            <a:r>
              <a:rPr lang="zh-CN" altLang="en-US" sz="3600" b="1" dirty="0" smtClean="0"/>
              <a:t>用</a:t>
            </a:r>
            <a:r>
              <a:rPr lang="en-US" altLang="zh-CN" sz="3600" b="1" dirty="0" smtClean="0"/>
              <a:t>R</a:t>
            </a:r>
            <a:r>
              <a:rPr lang="zh-CN" altLang="en-US" sz="3600" b="1" dirty="0" smtClean="0"/>
              <a:t>语言求解</a:t>
            </a:r>
            <a:endParaRPr lang="en-US" sz="3600" dirty="0"/>
          </a:p>
          <a:p>
            <a:pPr algn="just">
              <a:spcBef>
                <a:spcPct val="50000"/>
              </a:spcBef>
            </a:pPr>
            <a:endParaRPr lang="zh-CN"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2667000" y="228600"/>
          <a:ext cx="3200400" cy="479425"/>
        </p:xfrm>
        <a:graphic>
          <a:graphicData uri="http://schemas.openxmlformats.org/presentationml/2006/ole">
            <p:oleObj spid="_x0000_s2050" r:id="rId4" imgW="1612517" imgH="241512" progId="">
              <p:embed/>
            </p:oleObj>
          </a:graphicData>
        </a:graphic>
      </p:graphicFrame>
      <p:sp>
        <p:nvSpPr>
          <p:cNvPr id="6147" name="Text Box 4"/>
          <p:cNvSpPr txBox="1">
            <a:spLocks noChangeArrowheads="1"/>
          </p:cNvSpPr>
          <p:nvPr/>
        </p:nvSpPr>
        <p:spPr bwMode="auto">
          <a:xfrm>
            <a:off x="685800" y="762000"/>
            <a:ext cx="8153400" cy="779463"/>
          </a:xfrm>
          <a:prstGeom prst="rect">
            <a:avLst/>
          </a:prstGeom>
          <a:noFill/>
          <a:ln w="9525">
            <a:noFill/>
            <a:miter lim="800000"/>
            <a:headEnd/>
            <a:tailEnd/>
          </a:ln>
        </p:spPr>
        <p:txBody>
          <a:bodyPr>
            <a:spAutoFit/>
          </a:bodyPr>
          <a:lstStyle/>
          <a:p>
            <a:pPr>
              <a:spcBef>
                <a:spcPct val="50000"/>
              </a:spcBef>
            </a:pPr>
            <a:r>
              <a:rPr lang="zh-CN" altLang="en-US" sz="1800"/>
              <a:t>有两种原因：</a:t>
            </a:r>
            <a:r>
              <a:rPr lang="en-US" altLang="zh-CN" sz="1800"/>
              <a:t>1</a:t>
            </a:r>
            <a:r>
              <a:rPr lang="zh-CN" altLang="en-US" sz="1800"/>
              <a:t>、</a:t>
            </a:r>
            <a:r>
              <a:rPr lang="zh-CN" altLang="en-US" sz="1800">
                <a:latin typeface="宋体" pitchFamily="2" charset="-122"/>
              </a:rPr>
              <a:t>抽样误差的存在，样本平均数不一定恰好等于已知总体平均数</a:t>
            </a:r>
            <a:r>
              <a:rPr lang="zh-CN" altLang="en-US" sz="1800"/>
              <a:t> </a:t>
            </a:r>
          </a:p>
          <a:p>
            <a:pPr>
              <a:spcBef>
                <a:spcPct val="50000"/>
              </a:spcBef>
            </a:pPr>
            <a:r>
              <a:rPr lang="zh-CN" altLang="en-US" sz="1800"/>
              <a:t>                        </a:t>
            </a:r>
            <a:r>
              <a:rPr lang="en-US" altLang="zh-CN" sz="1800"/>
              <a:t>2</a:t>
            </a:r>
            <a:r>
              <a:rPr lang="zh-CN" altLang="en-US" sz="1800"/>
              <a:t>、</a:t>
            </a:r>
            <a:r>
              <a:rPr lang="zh-CN" altLang="en-US" sz="1800">
                <a:latin typeface="宋体" pitchFamily="2" charset="-122"/>
              </a:rPr>
              <a:t>机器出了故障，造成称量不准确</a:t>
            </a:r>
            <a:r>
              <a:rPr lang="zh-CN" altLang="en-US" sz="1800"/>
              <a:t> </a:t>
            </a:r>
          </a:p>
        </p:txBody>
      </p:sp>
      <p:graphicFrame>
        <p:nvGraphicFramePr>
          <p:cNvPr id="6148" name="Object 4"/>
          <p:cNvGraphicFramePr>
            <a:graphicFrameLocks noChangeAspect="1"/>
          </p:cNvGraphicFramePr>
          <p:nvPr/>
        </p:nvGraphicFramePr>
        <p:xfrm>
          <a:off x="3124200" y="1524000"/>
          <a:ext cx="2346325" cy="793750"/>
        </p:xfrm>
        <a:graphic>
          <a:graphicData uri="http://schemas.openxmlformats.org/presentationml/2006/ole">
            <p:oleObj spid="_x0000_s2051" r:id="rId5" imgW="1803717" imgH="609917" progId="">
              <p:embed/>
            </p:oleObj>
          </a:graphicData>
        </a:graphic>
      </p:graphicFrame>
      <p:graphicFrame>
        <p:nvGraphicFramePr>
          <p:cNvPr id="6149" name="Object 5"/>
          <p:cNvGraphicFramePr>
            <a:graphicFrameLocks noChangeAspect="1"/>
          </p:cNvGraphicFramePr>
          <p:nvPr/>
        </p:nvGraphicFramePr>
        <p:xfrm>
          <a:off x="3048000" y="2362200"/>
          <a:ext cx="2378075" cy="862013"/>
        </p:xfrm>
        <a:graphic>
          <a:graphicData uri="http://schemas.openxmlformats.org/presentationml/2006/ole">
            <p:oleObj spid="_x0000_s2052" r:id="rId6" imgW="2172017" imgH="787717" progId="">
              <p:embed/>
            </p:oleObj>
          </a:graphicData>
        </a:graphic>
      </p:graphicFrame>
      <p:grpSp>
        <p:nvGrpSpPr>
          <p:cNvPr id="2" name="Group 11"/>
          <p:cNvGrpSpPr>
            <a:grpSpLocks noChangeAspect="1"/>
          </p:cNvGrpSpPr>
          <p:nvPr/>
        </p:nvGrpSpPr>
        <p:grpSpPr bwMode="auto">
          <a:xfrm>
            <a:off x="1676400" y="3276600"/>
            <a:ext cx="5495925" cy="577850"/>
            <a:chOff x="0" y="0"/>
            <a:chExt cx="3462" cy="364"/>
          </a:xfrm>
        </p:grpSpPr>
        <p:graphicFrame>
          <p:nvGraphicFramePr>
            <p:cNvPr id="2057" name="Object 7"/>
            <p:cNvGraphicFramePr>
              <a:graphicFrameLocks noChangeAspect="1"/>
            </p:cNvGraphicFramePr>
            <p:nvPr/>
          </p:nvGraphicFramePr>
          <p:xfrm>
            <a:off x="0" y="0"/>
            <a:ext cx="1247" cy="364"/>
          </p:xfrm>
          <a:graphic>
            <a:graphicData uri="http://schemas.openxmlformats.org/presentationml/2006/ole">
              <p:oleObj spid="_x0000_s2057" r:id="rId7" imgW="1435417" imgH="419417" progId="">
                <p:embed/>
              </p:oleObj>
            </a:graphicData>
          </a:graphic>
        </p:graphicFrame>
        <p:graphicFrame>
          <p:nvGraphicFramePr>
            <p:cNvPr id="2058" name="Object 8"/>
            <p:cNvGraphicFramePr>
              <a:graphicFrameLocks noChangeAspect="1"/>
            </p:cNvGraphicFramePr>
            <p:nvPr/>
          </p:nvGraphicFramePr>
          <p:xfrm>
            <a:off x="1728" y="0"/>
            <a:ext cx="1734" cy="363"/>
          </p:xfrm>
          <a:graphic>
            <a:graphicData uri="http://schemas.openxmlformats.org/presentationml/2006/ole">
              <p:oleObj spid="_x0000_s2058" r:id="rId8" imgW="2184717" imgH="457517" progId="">
                <p:embed/>
              </p:oleObj>
            </a:graphicData>
          </a:graphic>
        </p:graphicFrame>
      </p:grpSp>
      <p:grpSp>
        <p:nvGrpSpPr>
          <p:cNvPr id="3" name="Group 12"/>
          <p:cNvGrpSpPr>
            <a:grpSpLocks noChangeAspect="1"/>
          </p:cNvGrpSpPr>
          <p:nvPr/>
        </p:nvGrpSpPr>
        <p:grpSpPr bwMode="auto">
          <a:xfrm>
            <a:off x="2743200" y="4114800"/>
            <a:ext cx="4384675" cy="969963"/>
            <a:chOff x="0" y="0"/>
            <a:chExt cx="2762" cy="611"/>
          </a:xfrm>
        </p:grpSpPr>
        <p:graphicFrame>
          <p:nvGraphicFramePr>
            <p:cNvPr id="2055" name="Object 10"/>
            <p:cNvGraphicFramePr>
              <a:graphicFrameLocks noChangeAspect="1"/>
            </p:cNvGraphicFramePr>
            <p:nvPr/>
          </p:nvGraphicFramePr>
          <p:xfrm>
            <a:off x="48" y="0"/>
            <a:ext cx="2714" cy="364"/>
          </p:xfrm>
          <a:graphic>
            <a:graphicData uri="http://schemas.openxmlformats.org/presentationml/2006/ole">
              <p:oleObj spid="_x0000_s2055" r:id="rId9" imgW="3124517" imgH="419417" progId="">
                <p:embed/>
              </p:oleObj>
            </a:graphicData>
          </a:graphic>
        </p:graphicFrame>
        <p:graphicFrame>
          <p:nvGraphicFramePr>
            <p:cNvPr id="2056" name="Object 11"/>
            <p:cNvGraphicFramePr>
              <a:graphicFrameLocks noChangeAspect="1"/>
            </p:cNvGraphicFramePr>
            <p:nvPr/>
          </p:nvGraphicFramePr>
          <p:xfrm>
            <a:off x="0" y="384"/>
            <a:ext cx="2693" cy="227"/>
          </p:xfrm>
          <a:graphic>
            <a:graphicData uri="http://schemas.openxmlformats.org/presentationml/2006/ole">
              <p:oleObj spid="_x0000_s2056" r:id="rId10" imgW="3315017" imgH="279717" progId="">
                <p:embed/>
              </p:oleObj>
            </a:graphicData>
          </a:graphic>
        </p:graphicFrame>
      </p:grpSp>
      <p:grpSp>
        <p:nvGrpSpPr>
          <p:cNvPr id="4" name="Group 18"/>
          <p:cNvGrpSpPr>
            <a:grpSpLocks noChangeAspect="1"/>
          </p:cNvGrpSpPr>
          <p:nvPr/>
        </p:nvGrpSpPr>
        <p:grpSpPr bwMode="auto">
          <a:xfrm>
            <a:off x="3124200" y="5410200"/>
            <a:ext cx="2655888" cy="1008063"/>
            <a:chOff x="0" y="0"/>
            <a:chExt cx="1673" cy="635"/>
          </a:xfrm>
        </p:grpSpPr>
        <p:graphicFrame>
          <p:nvGraphicFramePr>
            <p:cNvPr id="2053" name="Object 13"/>
            <p:cNvGraphicFramePr>
              <a:graphicFrameLocks noChangeAspect="1"/>
            </p:cNvGraphicFramePr>
            <p:nvPr/>
          </p:nvGraphicFramePr>
          <p:xfrm>
            <a:off x="0" y="0"/>
            <a:ext cx="1673" cy="407"/>
          </p:xfrm>
          <a:graphic>
            <a:graphicData uri="http://schemas.openxmlformats.org/presentationml/2006/ole">
              <p:oleObj spid="_x0000_s2053" r:id="rId11" imgW="1828324" imgH="444624" progId="">
                <p:embed/>
              </p:oleObj>
            </a:graphicData>
          </a:graphic>
        </p:graphicFrame>
        <p:graphicFrame>
          <p:nvGraphicFramePr>
            <p:cNvPr id="2054" name="Object 14"/>
            <p:cNvGraphicFramePr>
              <a:graphicFrameLocks noChangeAspect="1"/>
            </p:cNvGraphicFramePr>
            <p:nvPr/>
          </p:nvGraphicFramePr>
          <p:xfrm>
            <a:off x="96" y="432"/>
            <a:ext cx="1054" cy="203"/>
          </p:xfrm>
          <a:graphic>
            <a:graphicData uri="http://schemas.openxmlformats.org/presentationml/2006/ole">
              <p:oleObj spid="_x0000_s2054" r:id="rId12" imgW="1319971" imgH="254097" progId="">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1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矩形 1"/>
          <p:cNvSpPr>
            <a:spLocks noChangeArrowheads="1"/>
          </p:cNvSpPr>
          <p:nvPr/>
        </p:nvSpPr>
        <p:spPr bwMode="auto">
          <a:xfrm>
            <a:off x="357188" y="2274888"/>
            <a:ext cx="7786687" cy="1938337"/>
          </a:xfrm>
          <a:prstGeom prst="rect">
            <a:avLst/>
          </a:prstGeom>
          <a:noFill/>
          <a:ln w="9525">
            <a:noFill/>
            <a:miter lim="800000"/>
            <a:headEnd/>
            <a:tailEnd/>
          </a:ln>
        </p:spPr>
        <p:txBody>
          <a:bodyPr>
            <a:spAutoFit/>
          </a:bodyPr>
          <a:lstStyle/>
          <a:p>
            <a:r>
              <a:rPr lang="zh-CN" altLang="en-US" dirty="0"/>
              <a:t>有一批蔬菜种子的平均发芽率为</a:t>
            </a:r>
            <a:r>
              <a:rPr lang="en-US" altLang="zh-CN" dirty="0"/>
              <a:t>P=0.85,</a:t>
            </a:r>
            <a:r>
              <a:rPr lang="zh-CN" altLang="en-US" dirty="0"/>
              <a:t>现在随机抽取</a:t>
            </a:r>
            <a:r>
              <a:rPr lang="en-US" altLang="zh-CN" dirty="0"/>
              <a:t>500</a:t>
            </a:r>
            <a:r>
              <a:rPr lang="zh-CN" altLang="en-US" dirty="0"/>
              <a:t>粒，用种衣剂进行浸种处理，结果有</a:t>
            </a:r>
            <a:r>
              <a:rPr lang="en-US" altLang="zh-CN" dirty="0"/>
              <a:t>445</a:t>
            </a:r>
            <a:r>
              <a:rPr lang="zh-CN" altLang="en-US" dirty="0"/>
              <a:t>粒发芽，问种衣剂有无效果。</a:t>
            </a:r>
            <a:br>
              <a:rPr lang="zh-CN" altLang="en-US" dirty="0"/>
            </a:br>
            <a:r>
              <a:rPr lang="zh-CN" altLang="en-US" dirty="0"/>
              <a:t>命令：</a:t>
            </a:r>
            <a:br>
              <a:rPr lang="zh-CN" altLang="en-US" dirty="0"/>
            </a:br>
            <a:r>
              <a:rPr lang="en-US" altLang="zh-CN" dirty="0" err="1"/>
              <a:t>binom.test</a:t>
            </a:r>
            <a:r>
              <a:rPr lang="en-US" altLang="zh-CN" dirty="0"/>
              <a:t>(445,500,p=0.85)</a:t>
            </a:r>
            <a:endParaRPr lang="zh-CN"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228600" y="381000"/>
            <a:ext cx="7772400" cy="381000"/>
          </a:xfrm>
        </p:spPr>
        <p:txBody>
          <a:bodyPr/>
          <a:lstStyle/>
          <a:p>
            <a:pPr algn="l" eaLnBrk="1" hangingPunct="1">
              <a:defRPr/>
            </a:pPr>
            <a:r>
              <a:rPr lang="en-US" sz="2800" b="1" smtClean="0">
                <a:effectLst>
                  <a:outerShdw blurRad="38100" dist="38100" dir="2700000" algn="tl">
                    <a:srgbClr val="000000"/>
                  </a:outerShdw>
                </a:effectLst>
                <a:latin typeface="宋体" pitchFamily="2" charset="-122"/>
              </a:rPr>
              <a:t>3.3.2</a:t>
            </a:r>
            <a:r>
              <a:rPr lang="zh-CN" altLang="en-US" sz="2800" b="1" smtClean="0">
                <a:effectLst>
                  <a:outerShdw blurRad="38100" dist="38100" dir="2700000" algn="tl">
                    <a:srgbClr val="000000"/>
                  </a:outerShdw>
                </a:effectLst>
                <a:latin typeface="宋体" pitchFamily="2" charset="-122"/>
              </a:rPr>
              <a:t>两个成数比较的假设测验 </a:t>
            </a:r>
          </a:p>
        </p:txBody>
      </p:sp>
      <p:sp>
        <p:nvSpPr>
          <p:cNvPr id="9222" name="Rectangle 3"/>
          <p:cNvSpPr>
            <a:spLocks noGrp="1" noChangeArrowheads="1"/>
          </p:cNvSpPr>
          <p:nvPr>
            <p:ph type="body" idx="4294967295"/>
          </p:nvPr>
        </p:nvSpPr>
        <p:spPr>
          <a:xfrm>
            <a:off x="304800" y="914400"/>
            <a:ext cx="8382000" cy="914400"/>
          </a:xfrm>
        </p:spPr>
        <p:txBody>
          <a:bodyPr/>
          <a:lstStyle/>
          <a:p>
            <a:pPr eaLnBrk="1" hangingPunct="1">
              <a:buFontTx/>
              <a:buNone/>
            </a:pPr>
            <a:r>
              <a:rPr lang="en-US" altLang="zh-CN" sz="2000" smtClean="0">
                <a:latin typeface="宋体" pitchFamily="2" charset="-122"/>
              </a:rPr>
              <a:t>  </a:t>
            </a:r>
            <a:r>
              <a:rPr lang="zh-CN" altLang="en-US" sz="2000" smtClean="0">
                <a:latin typeface="宋体" pitchFamily="2" charset="-122"/>
              </a:rPr>
              <a:t>测验两个样本百分数或成数         的差异显著性，旨在推断两个样本百分数所对应的总体百分数</a:t>
            </a:r>
            <a:r>
              <a:rPr lang="en-US" altLang="zh-CN" sz="2000" i="1" smtClean="0"/>
              <a:t>p</a:t>
            </a:r>
            <a:r>
              <a:rPr lang="en-US" altLang="zh-CN" sz="2000" baseline="-30000" smtClean="0"/>
              <a:t>1</a:t>
            </a:r>
            <a:r>
              <a:rPr lang="zh-CN" altLang="en-US" sz="2000" smtClean="0">
                <a:latin typeface="宋体" pitchFamily="2" charset="-122"/>
              </a:rPr>
              <a:t>与</a:t>
            </a:r>
            <a:r>
              <a:rPr lang="en-US" altLang="zh-CN" sz="2000" i="1" smtClean="0"/>
              <a:t>p</a:t>
            </a:r>
            <a:r>
              <a:rPr lang="en-US" altLang="zh-CN" sz="2000" baseline="-30000" smtClean="0"/>
              <a:t>2</a:t>
            </a:r>
            <a:r>
              <a:rPr lang="zh-CN" altLang="en-US" sz="2000" smtClean="0">
                <a:latin typeface="宋体" pitchFamily="2" charset="-122"/>
              </a:rPr>
              <a:t>是否相等</a:t>
            </a:r>
            <a:r>
              <a:rPr lang="zh-CN" altLang="en-US" smtClean="0"/>
              <a:t> </a:t>
            </a:r>
          </a:p>
        </p:txBody>
      </p:sp>
      <p:graphicFrame>
        <p:nvGraphicFramePr>
          <p:cNvPr id="9218" name="Object 4"/>
          <p:cNvGraphicFramePr>
            <a:graphicFrameLocks noChangeAspect="1"/>
          </p:cNvGraphicFramePr>
          <p:nvPr/>
        </p:nvGraphicFramePr>
        <p:xfrm>
          <a:off x="3962400" y="990600"/>
          <a:ext cx="762000" cy="392113"/>
        </p:xfrm>
        <a:graphic>
          <a:graphicData uri="http://schemas.openxmlformats.org/presentationml/2006/ole">
            <p:oleObj spid="_x0000_s9218" r:id="rId4" imgW="444624" imgH="228818" progId="">
              <p:embed/>
            </p:oleObj>
          </a:graphicData>
        </a:graphic>
      </p:graphicFrame>
      <p:graphicFrame>
        <p:nvGraphicFramePr>
          <p:cNvPr id="27653" name="Object 5"/>
          <p:cNvGraphicFramePr>
            <a:graphicFrameLocks noChangeAspect="1"/>
          </p:cNvGraphicFramePr>
          <p:nvPr/>
        </p:nvGraphicFramePr>
        <p:xfrm>
          <a:off x="685800" y="1828800"/>
          <a:ext cx="6492875" cy="1760538"/>
        </p:xfrm>
        <a:graphic>
          <a:graphicData uri="http://schemas.openxmlformats.org/presentationml/2006/ole">
            <p:oleObj spid="_x0000_s9219" r:id="rId5" imgW="3607117" imgH="978217" progId="">
              <p:embed/>
            </p:oleObj>
          </a:graphicData>
        </a:graphic>
      </p:graphicFrame>
      <p:graphicFrame>
        <p:nvGraphicFramePr>
          <p:cNvPr id="27654" name="Object 6"/>
          <p:cNvGraphicFramePr>
            <a:graphicFrameLocks noChangeAspect="1"/>
          </p:cNvGraphicFramePr>
          <p:nvPr/>
        </p:nvGraphicFramePr>
        <p:xfrm>
          <a:off x="685800" y="3657600"/>
          <a:ext cx="8112125" cy="3006725"/>
        </p:xfrm>
        <a:graphic>
          <a:graphicData uri="http://schemas.openxmlformats.org/presentationml/2006/ole">
            <p:oleObj spid="_x0000_s9220" r:id="rId6" imgW="4521517" imgH="1676717"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76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7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990600" y="152400"/>
          <a:ext cx="7004050" cy="1235075"/>
        </p:xfrm>
        <a:graphic>
          <a:graphicData uri="http://schemas.openxmlformats.org/presentationml/2006/ole">
            <p:oleObj spid="_x0000_s10242" r:id="rId4" imgW="3886517" imgH="686117" progId="">
              <p:embed/>
            </p:oleObj>
          </a:graphicData>
        </a:graphic>
      </p:graphicFrame>
      <p:sp>
        <p:nvSpPr>
          <p:cNvPr id="28675" name="Text Box 3"/>
          <p:cNvSpPr txBox="1">
            <a:spLocks noChangeArrowheads="1"/>
          </p:cNvSpPr>
          <p:nvPr/>
        </p:nvSpPr>
        <p:spPr bwMode="auto">
          <a:xfrm>
            <a:off x="381000" y="5334000"/>
            <a:ext cx="8153400" cy="701675"/>
          </a:xfrm>
          <a:prstGeom prst="rect">
            <a:avLst/>
          </a:prstGeom>
          <a:noFill/>
          <a:ln w="9525">
            <a:noFill/>
            <a:miter lim="800000"/>
            <a:headEnd/>
            <a:tailEnd/>
          </a:ln>
        </p:spPr>
        <p:txBody>
          <a:bodyPr>
            <a:spAutoFit/>
          </a:bodyPr>
          <a:lstStyle/>
          <a:p>
            <a:pPr>
              <a:spcBef>
                <a:spcPct val="50000"/>
              </a:spcBef>
            </a:pPr>
            <a:r>
              <a:rPr lang="zh-CN" altLang="en-US" sz="2000">
                <a:latin typeface="宋体" pitchFamily="2" charset="-122"/>
              </a:rPr>
              <a:t>和单样本率的显著性测验一样，当样本容量小时也需作连续性矫正，其方法是测验统计量采用如下形式：</a:t>
            </a:r>
            <a:r>
              <a:rPr lang="zh-CN" altLang="en-US" sz="2000"/>
              <a:t> </a:t>
            </a:r>
          </a:p>
        </p:txBody>
      </p:sp>
      <p:graphicFrame>
        <p:nvGraphicFramePr>
          <p:cNvPr id="28676" name="Object 4"/>
          <p:cNvGraphicFramePr>
            <a:graphicFrameLocks noChangeAspect="1"/>
          </p:cNvGraphicFramePr>
          <p:nvPr/>
        </p:nvGraphicFramePr>
        <p:xfrm>
          <a:off x="2471738" y="5943600"/>
          <a:ext cx="3135312" cy="833438"/>
        </p:xfrm>
        <a:graphic>
          <a:graphicData uri="http://schemas.openxmlformats.org/presentationml/2006/ole">
            <p:oleObj spid="_x0000_s10243" r:id="rId5" imgW="1815629" imgH="482708" progId="">
              <p:embed/>
            </p:oleObj>
          </a:graphicData>
        </a:graphic>
      </p:graphicFrame>
      <p:graphicFrame>
        <p:nvGraphicFramePr>
          <p:cNvPr id="28677" name="Object 5"/>
          <p:cNvGraphicFramePr>
            <a:graphicFrameLocks noChangeAspect="1"/>
          </p:cNvGraphicFramePr>
          <p:nvPr/>
        </p:nvGraphicFramePr>
        <p:xfrm>
          <a:off x="990600" y="1447800"/>
          <a:ext cx="5319713" cy="1277938"/>
        </p:xfrm>
        <a:graphic>
          <a:graphicData uri="http://schemas.openxmlformats.org/presentationml/2006/ole">
            <p:oleObj spid="_x0000_s10244" r:id="rId6" imgW="2958133" imgH="711208" progId="">
              <p:embed/>
            </p:oleObj>
          </a:graphicData>
        </a:graphic>
      </p:graphicFrame>
      <p:graphicFrame>
        <p:nvGraphicFramePr>
          <p:cNvPr id="28678" name="Object 6"/>
          <p:cNvGraphicFramePr>
            <a:graphicFrameLocks noChangeAspect="1"/>
          </p:cNvGraphicFramePr>
          <p:nvPr/>
        </p:nvGraphicFramePr>
        <p:xfrm>
          <a:off x="838200" y="2743200"/>
          <a:ext cx="7615238" cy="2606675"/>
        </p:xfrm>
        <a:graphic>
          <a:graphicData uri="http://schemas.openxmlformats.org/presentationml/2006/ole">
            <p:oleObj spid="_x0000_s10245" r:id="rId7" imgW="4229417" imgH="1448117"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86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86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6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8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381000" y="228600"/>
            <a:ext cx="8382000" cy="1311275"/>
          </a:xfrm>
          <a:prstGeom prst="rect">
            <a:avLst/>
          </a:prstGeom>
          <a:noFill/>
          <a:ln w="9525">
            <a:noFill/>
            <a:miter lim="800000"/>
            <a:headEnd/>
            <a:tailEnd/>
          </a:ln>
        </p:spPr>
        <p:txBody>
          <a:bodyPr>
            <a:spAutoFit/>
          </a:bodyPr>
          <a:lstStyle/>
          <a:p>
            <a:pPr>
              <a:spcBef>
                <a:spcPct val="50000"/>
              </a:spcBef>
            </a:pPr>
            <a:r>
              <a:rPr lang="zh-CN" altLang="en-US" sz="2000" b="1">
                <a:latin typeface="宋体" pitchFamily="2" charset="-122"/>
              </a:rPr>
              <a:t>例</a:t>
            </a:r>
            <a:r>
              <a:rPr lang="en-US" altLang="zh-CN" sz="2000" b="1"/>
              <a:t>3.8</a:t>
            </a:r>
            <a:r>
              <a:rPr lang="en-US" altLang="zh-CN" sz="2000">
                <a:latin typeface="宋体" pitchFamily="2" charset="-122"/>
              </a:rPr>
              <a:t>  </a:t>
            </a:r>
            <a:r>
              <a:rPr lang="zh-CN" altLang="en-US" sz="2000">
                <a:latin typeface="宋体" pitchFamily="2" charset="-122"/>
              </a:rPr>
              <a:t>某渔场发生了烂腮病，观察发现，靠近渔民居住区的</a:t>
            </a:r>
            <a:r>
              <a:rPr lang="en-US" altLang="zh-CN" sz="2000">
                <a:latin typeface="宋体" pitchFamily="2" charset="-122"/>
              </a:rPr>
              <a:t>Ⅰ</a:t>
            </a:r>
            <a:r>
              <a:rPr lang="zh-CN" altLang="en-US" sz="2000">
                <a:latin typeface="宋体" pitchFamily="2" charset="-122"/>
              </a:rPr>
              <a:t>号鱼池的烂腮病比远离居住区的</a:t>
            </a:r>
            <a:r>
              <a:rPr lang="en-US" altLang="zh-CN" sz="2000">
                <a:latin typeface="宋体" pitchFamily="2" charset="-122"/>
              </a:rPr>
              <a:t>Ⅱ</a:t>
            </a:r>
            <a:r>
              <a:rPr lang="zh-CN" altLang="en-US" sz="2000">
                <a:latin typeface="宋体" pitchFamily="2" charset="-122"/>
              </a:rPr>
              <a:t>号鱼池的烂腮病严重。于是，抽查</a:t>
            </a:r>
            <a:r>
              <a:rPr lang="en-US" altLang="zh-CN" sz="2000">
                <a:latin typeface="宋体" pitchFamily="2" charset="-122"/>
              </a:rPr>
              <a:t>Ⅰ</a:t>
            </a:r>
            <a:r>
              <a:rPr lang="zh-CN" altLang="en-US" sz="2000">
                <a:latin typeface="宋体" pitchFamily="2" charset="-122"/>
              </a:rPr>
              <a:t>号鱼池中的</a:t>
            </a:r>
            <a:r>
              <a:rPr lang="en-US" altLang="zh-CN" sz="2000"/>
              <a:t>200</a:t>
            </a:r>
            <a:r>
              <a:rPr lang="zh-CN" altLang="en-US" sz="2000">
                <a:latin typeface="宋体" pitchFamily="2" charset="-122"/>
              </a:rPr>
              <a:t>尾鱼，其中患该病的有</a:t>
            </a:r>
            <a:r>
              <a:rPr lang="en-US" altLang="zh-CN" sz="2000"/>
              <a:t>120</a:t>
            </a:r>
            <a:r>
              <a:rPr lang="zh-CN" altLang="en-US" sz="2000">
                <a:latin typeface="宋体" pitchFamily="2" charset="-122"/>
              </a:rPr>
              <a:t>尾；抽查</a:t>
            </a:r>
            <a:r>
              <a:rPr lang="en-US" altLang="zh-CN" sz="2000">
                <a:latin typeface="宋体" pitchFamily="2" charset="-122"/>
              </a:rPr>
              <a:t>Ⅱ</a:t>
            </a:r>
            <a:r>
              <a:rPr lang="zh-CN" altLang="en-US" sz="2000">
                <a:latin typeface="宋体" pitchFamily="2" charset="-122"/>
              </a:rPr>
              <a:t>号鱼池中的</a:t>
            </a:r>
            <a:r>
              <a:rPr lang="en-US" altLang="zh-CN" sz="2000"/>
              <a:t>500</a:t>
            </a:r>
            <a:r>
              <a:rPr lang="zh-CN" altLang="en-US" sz="2000">
                <a:latin typeface="宋体" pitchFamily="2" charset="-122"/>
              </a:rPr>
              <a:t>尾鱼，其中患该病的有</a:t>
            </a:r>
            <a:r>
              <a:rPr lang="en-US" altLang="zh-CN" sz="2000"/>
              <a:t>240</a:t>
            </a:r>
            <a:r>
              <a:rPr lang="zh-CN" altLang="en-US" sz="2000">
                <a:latin typeface="宋体" pitchFamily="2" charset="-122"/>
              </a:rPr>
              <a:t>尾，试问</a:t>
            </a:r>
            <a:r>
              <a:rPr lang="en-US" altLang="zh-CN" sz="2000">
                <a:latin typeface="宋体" pitchFamily="2" charset="-122"/>
              </a:rPr>
              <a:t>Ⅰ</a:t>
            </a:r>
            <a:r>
              <a:rPr lang="zh-CN" altLang="en-US" sz="2000">
                <a:latin typeface="宋体" pitchFamily="2" charset="-122"/>
              </a:rPr>
              <a:t>号鱼池的烂腮病发生率是否比</a:t>
            </a:r>
            <a:r>
              <a:rPr lang="en-US" altLang="zh-CN" sz="2000">
                <a:latin typeface="宋体" pitchFamily="2" charset="-122"/>
              </a:rPr>
              <a:t>Ⅱ</a:t>
            </a:r>
            <a:r>
              <a:rPr lang="zh-CN" altLang="en-US" sz="2000">
                <a:latin typeface="宋体" pitchFamily="2" charset="-122"/>
              </a:rPr>
              <a:t>号鱼池的高？</a:t>
            </a:r>
            <a:r>
              <a:rPr lang="zh-CN" altLang="en-US" sz="2000"/>
              <a:t> </a:t>
            </a:r>
          </a:p>
        </p:txBody>
      </p:sp>
      <p:pic>
        <p:nvPicPr>
          <p:cNvPr id="29699" name="Picture 3"/>
          <p:cNvPicPr>
            <a:picLocks noChangeAspect="1" noChangeArrowheads="1"/>
          </p:cNvPicPr>
          <p:nvPr/>
        </p:nvPicPr>
        <p:blipFill>
          <a:blip r:embed="rId3" cstate="print"/>
          <a:srcRect/>
          <a:stretch>
            <a:fillRect/>
          </a:stretch>
        </p:blipFill>
        <p:spPr bwMode="auto">
          <a:xfrm>
            <a:off x="107950" y="1752600"/>
            <a:ext cx="8915400" cy="3336925"/>
          </a:xfrm>
          <a:prstGeom prst="rect">
            <a:avLst/>
          </a:prstGeom>
          <a:noFill/>
          <a:ln w="9525">
            <a:noFill/>
            <a:miter lim="800000"/>
            <a:headEnd/>
            <a:tailEnd/>
          </a:ln>
        </p:spPr>
      </p:pic>
      <p:pic>
        <p:nvPicPr>
          <p:cNvPr id="29700" name="Picture 4"/>
          <p:cNvPicPr>
            <a:picLocks noChangeAspect="1" noChangeArrowheads="1"/>
          </p:cNvPicPr>
          <p:nvPr/>
        </p:nvPicPr>
        <p:blipFill>
          <a:blip r:embed="rId4" cstate="print"/>
          <a:srcRect/>
          <a:stretch>
            <a:fillRect/>
          </a:stretch>
        </p:blipFill>
        <p:spPr bwMode="auto">
          <a:xfrm>
            <a:off x="107950" y="1752600"/>
            <a:ext cx="8915400" cy="3459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9699"/>
                                        </p:tgtEl>
                                        <p:attrNameLst>
                                          <p:attrName>style.visibility</p:attrName>
                                        </p:attrNameLst>
                                      </p:cBhvr>
                                      <p:to>
                                        <p:strVal val="visible"/>
                                      </p:to>
                                    </p:set>
                                  </p:childTnLst>
                                  <p:subTnLst>
                                    <p:set>
                                      <p:cBhvr override="childStyle">
                                        <p:cTn dur="1" fill="hold" display="0" masterRel="nextClick" afterEffect="1"/>
                                        <p:tgtEl>
                                          <p:spTgt spid="2969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9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304800" y="304800"/>
            <a:ext cx="7772400" cy="457200"/>
          </a:xfrm>
        </p:spPr>
        <p:txBody>
          <a:bodyPr/>
          <a:lstStyle/>
          <a:p>
            <a:pPr algn="l" eaLnBrk="1" hangingPunct="1">
              <a:defRPr/>
            </a:pPr>
            <a:r>
              <a:rPr lang="en-US" sz="3200" b="1" smtClean="0">
                <a:effectLst>
                  <a:outerShdw blurRad="38100" dist="38100" dir="2700000" algn="tl">
                    <a:srgbClr val="000000"/>
                  </a:outerShdw>
                </a:effectLst>
              </a:rPr>
              <a:t>3.4 </a:t>
            </a:r>
            <a:r>
              <a:rPr lang="zh-CN" altLang="en-US" sz="3200" b="1" smtClean="0">
                <a:effectLst>
                  <a:outerShdw blurRad="38100" dist="38100" dir="2700000" algn="tl">
                    <a:srgbClr val="000000"/>
                  </a:outerShdw>
                </a:effectLst>
                <a:latin typeface="宋体" pitchFamily="2" charset="-122"/>
              </a:rPr>
              <a:t>参数估计</a:t>
            </a:r>
            <a:r>
              <a:rPr lang="zh-CN" altLang="en-US" sz="3200" b="1" smtClean="0">
                <a:effectLst>
                  <a:outerShdw blurRad="38100" dist="38100" dir="2700000" algn="tl">
                    <a:srgbClr val="000000"/>
                  </a:outerShdw>
                </a:effectLst>
              </a:rPr>
              <a:t> </a:t>
            </a:r>
          </a:p>
        </p:txBody>
      </p:sp>
      <p:sp>
        <p:nvSpPr>
          <p:cNvPr id="30723" name="Rectangle 3"/>
          <p:cNvSpPr>
            <a:spLocks noGrp="1" noChangeArrowheads="1"/>
          </p:cNvSpPr>
          <p:nvPr>
            <p:ph type="body" idx="4294967295"/>
          </p:nvPr>
        </p:nvSpPr>
        <p:spPr>
          <a:xfrm>
            <a:off x="304800" y="914400"/>
            <a:ext cx="8610600" cy="5181600"/>
          </a:xfrm>
        </p:spPr>
        <p:txBody>
          <a:bodyPr/>
          <a:lstStyle/>
          <a:p>
            <a:pPr eaLnBrk="1" hangingPunct="1">
              <a:lnSpc>
                <a:spcPct val="90000"/>
              </a:lnSpc>
              <a:buFontTx/>
              <a:buNone/>
              <a:defRPr/>
            </a:pPr>
            <a:r>
              <a:rPr lang="en-US" sz="1800" b="1" smtClean="0">
                <a:latin typeface="宋体" pitchFamily="2" charset="-122"/>
              </a:rPr>
              <a:t>3.4.1 </a:t>
            </a:r>
            <a:r>
              <a:rPr lang="zh-CN" altLang="en-US" sz="1800" b="1" smtClean="0">
                <a:latin typeface="宋体" pitchFamily="2" charset="-122"/>
              </a:rPr>
              <a:t>基本概念</a:t>
            </a:r>
          </a:p>
          <a:p>
            <a:pPr eaLnBrk="1" hangingPunct="1">
              <a:lnSpc>
                <a:spcPct val="90000"/>
              </a:lnSpc>
              <a:buFontTx/>
              <a:buNone/>
              <a:defRPr/>
            </a:pPr>
            <a:r>
              <a:rPr lang="zh-CN" altLang="en-US" sz="1800" smtClean="0">
                <a:latin typeface="宋体" pitchFamily="2" charset="-122"/>
              </a:rPr>
              <a:t>   参数估计就是用</a:t>
            </a:r>
            <a:r>
              <a:rPr lang="zh-CN" altLang="en-US" sz="1800" b="1" smtClean="0">
                <a:solidFill>
                  <a:schemeClr val="accent1"/>
                </a:solidFill>
                <a:effectLst>
                  <a:outerShdw blurRad="38100" dist="38100" dir="2700000" algn="tl">
                    <a:srgbClr val="000000"/>
                  </a:outerShdw>
                </a:effectLst>
                <a:latin typeface="宋体" pitchFamily="2" charset="-122"/>
              </a:rPr>
              <a:t>样本统计数估计总体参数</a:t>
            </a:r>
            <a:r>
              <a:rPr lang="zh-CN" altLang="en-US" sz="1800" smtClean="0">
                <a:latin typeface="宋体" pitchFamily="2" charset="-122"/>
              </a:rPr>
              <a:t>，如用样本平均数估计总体平均数</a:t>
            </a:r>
            <a:r>
              <a:rPr lang="en-US" sz="1800" i="1" smtClean="0"/>
              <a:t>µ</a:t>
            </a:r>
            <a:r>
              <a:rPr lang="zh-CN" altLang="en-US" sz="1800" smtClean="0">
                <a:latin typeface="宋体" pitchFamily="2" charset="-122"/>
              </a:rPr>
              <a:t>，用样本方差</a:t>
            </a:r>
            <a:r>
              <a:rPr lang="en-US" sz="1800" i="1" smtClean="0"/>
              <a:t>s</a:t>
            </a:r>
            <a:r>
              <a:rPr lang="en-US" sz="1800" baseline="30000" smtClean="0">
                <a:latin typeface="宋体" pitchFamily="2" charset="-122"/>
              </a:rPr>
              <a:t>2</a:t>
            </a:r>
            <a:r>
              <a:rPr lang="zh-CN" altLang="en-US" sz="1800" smtClean="0">
                <a:latin typeface="宋体" pitchFamily="2" charset="-122"/>
              </a:rPr>
              <a:t>估计总体方差</a:t>
            </a:r>
            <a:r>
              <a:rPr lang="en-US" sz="1800" smtClean="0">
                <a:latin typeface="宋体" pitchFamily="2" charset="-122"/>
              </a:rPr>
              <a:t>σ</a:t>
            </a:r>
            <a:r>
              <a:rPr lang="en-US" sz="1800" baseline="30000" smtClean="0">
                <a:latin typeface="宋体" pitchFamily="2" charset="-122"/>
              </a:rPr>
              <a:t>2</a:t>
            </a:r>
            <a:r>
              <a:rPr lang="en-US" sz="1800" smtClean="0"/>
              <a:t> </a:t>
            </a:r>
          </a:p>
          <a:p>
            <a:pPr eaLnBrk="1" hangingPunct="1">
              <a:lnSpc>
                <a:spcPct val="90000"/>
              </a:lnSpc>
              <a:buFontTx/>
              <a:buNone/>
              <a:defRPr/>
            </a:pPr>
            <a:r>
              <a:rPr lang="en-US" sz="1800" smtClean="0">
                <a:latin typeface="宋体" pitchFamily="2" charset="-122"/>
              </a:rPr>
              <a:t>   </a:t>
            </a:r>
            <a:r>
              <a:rPr lang="zh-CN" altLang="en-US" sz="1800" smtClean="0">
                <a:latin typeface="宋体" pitchFamily="2" charset="-122"/>
              </a:rPr>
              <a:t>被估计的总体参数称为</a:t>
            </a:r>
            <a:r>
              <a:rPr lang="zh-CN" altLang="en-US" sz="1800" b="1" smtClean="0">
                <a:solidFill>
                  <a:schemeClr val="accent1"/>
                </a:solidFill>
                <a:effectLst>
                  <a:outerShdw blurRad="38100" dist="38100" dir="2700000" algn="tl">
                    <a:srgbClr val="000000"/>
                  </a:outerShdw>
                </a:effectLst>
                <a:latin typeface="宋体" pitchFamily="2" charset="-122"/>
              </a:rPr>
              <a:t>待估参数</a:t>
            </a:r>
            <a:r>
              <a:rPr lang="zh-CN" altLang="en-US" sz="1800" smtClean="0">
                <a:latin typeface="宋体" pitchFamily="2" charset="-122"/>
              </a:rPr>
              <a:t>，用于估计总体参数的统计量称为</a:t>
            </a:r>
            <a:r>
              <a:rPr lang="zh-CN" altLang="en-US" sz="1800" b="1" smtClean="0">
                <a:solidFill>
                  <a:schemeClr val="accent1"/>
                </a:solidFill>
                <a:effectLst>
                  <a:outerShdw blurRad="38100" dist="38100" dir="2700000" algn="tl">
                    <a:srgbClr val="000000"/>
                  </a:outerShdw>
                </a:effectLst>
                <a:latin typeface="宋体" pitchFamily="2" charset="-122"/>
              </a:rPr>
              <a:t>估计量</a:t>
            </a:r>
            <a:r>
              <a:rPr lang="zh-CN" altLang="en-US" sz="1800" smtClean="0">
                <a:latin typeface="宋体" pitchFamily="2" charset="-122"/>
              </a:rPr>
              <a:t>，估计量的一个取值称为</a:t>
            </a:r>
            <a:r>
              <a:rPr lang="zh-CN" altLang="en-US" sz="1800" b="1" smtClean="0">
                <a:solidFill>
                  <a:schemeClr val="accent1"/>
                </a:solidFill>
                <a:effectLst>
                  <a:outerShdw blurRad="38100" dist="38100" dir="2700000" algn="tl">
                    <a:srgbClr val="000000"/>
                  </a:outerShdw>
                </a:effectLst>
                <a:latin typeface="宋体" pitchFamily="2" charset="-122"/>
              </a:rPr>
              <a:t>总体参数的估计值</a:t>
            </a:r>
            <a:r>
              <a:rPr lang="zh-CN" altLang="en-US" sz="1800" smtClean="0"/>
              <a:t> </a:t>
            </a:r>
          </a:p>
          <a:p>
            <a:pPr eaLnBrk="1" hangingPunct="1">
              <a:lnSpc>
                <a:spcPct val="90000"/>
              </a:lnSpc>
              <a:buFontTx/>
              <a:buNone/>
              <a:defRPr/>
            </a:pPr>
            <a:r>
              <a:rPr lang="zh-CN" altLang="en-US" sz="1800" smtClean="0">
                <a:latin typeface="宋体" pitchFamily="2" charset="-122"/>
              </a:rPr>
              <a:t>  </a:t>
            </a:r>
            <a:r>
              <a:rPr lang="zh-CN" altLang="en-US" sz="1800" b="1" smtClean="0">
                <a:solidFill>
                  <a:schemeClr val="accent1"/>
                </a:solidFill>
                <a:effectLst>
                  <a:outerShdw blurRad="38100" dist="38100" dir="2700000" algn="tl">
                    <a:srgbClr val="000000"/>
                  </a:outerShdw>
                </a:effectLst>
                <a:latin typeface="宋体" pitchFamily="2" charset="-122"/>
              </a:rPr>
              <a:t>点估计</a:t>
            </a:r>
            <a:r>
              <a:rPr lang="zh-CN" altLang="en-US" sz="1800" smtClean="0">
                <a:latin typeface="宋体" pitchFamily="2" charset="-122"/>
              </a:rPr>
              <a:t>（</a:t>
            </a:r>
            <a:r>
              <a:rPr lang="en-US" sz="1800" smtClean="0"/>
              <a:t>point estimation</a:t>
            </a:r>
            <a:r>
              <a:rPr lang="zh-CN" altLang="en-US" sz="1800" smtClean="0">
                <a:latin typeface="宋体" pitchFamily="2" charset="-122"/>
              </a:rPr>
              <a:t>）：样本统计量的值估计总体参数的大小</a:t>
            </a:r>
          </a:p>
          <a:p>
            <a:pPr eaLnBrk="1" hangingPunct="1">
              <a:lnSpc>
                <a:spcPct val="90000"/>
              </a:lnSpc>
              <a:buFontTx/>
              <a:buNone/>
              <a:defRPr/>
            </a:pPr>
            <a:r>
              <a:rPr lang="zh-CN" altLang="en-US" sz="1800" smtClean="0">
                <a:latin typeface="宋体" pitchFamily="2" charset="-122"/>
                <a:cs typeface="Times New Roman" pitchFamily="18" charset="0"/>
              </a:rPr>
              <a:t>   如果估计量的数学期望（总体均数）等于待估参数，则称该估计量为</a:t>
            </a:r>
            <a:r>
              <a:rPr lang="zh-CN" altLang="en-US" sz="1800" b="1" smtClean="0">
                <a:solidFill>
                  <a:schemeClr val="accent1"/>
                </a:solidFill>
                <a:effectLst>
                  <a:outerShdw blurRad="38100" dist="38100" dir="2700000" algn="tl">
                    <a:srgbClr val="000000"/>
                  </a:outerShdw>
                </a:effectLst>
                <a:latin typeface="宋体" pitchFamily="2" charset="-122"/>
              </a:rPr>
              <a:t>无偏估计量</a:t>
            </a:r>
            <a:r>
              <a:rPr lang="zh-CN" altLang="en-US" sz="1800" smtClean="0">
                <a:latin typeface="宋体" pitchFamily="2" charset="-122"/>
                <a:cs typeface="Times New Roman" pitchFamily="18" charset="0"/>
              </a:rPr>
              <a:t>，它的值称为待估参数的</a:t>
            </a:r>
            <a:r>
              <a:rPr lang="zh-CN" altLang="en-US" sz="1800" b="1" smtClean="0">
                <a:solidFill>
                  <a:schemeClr val="accent1"/>
                </a:solidFill>
                <a:effectLst>
                  <a:outerShdw blurRad="38100" dist="38100" dir="2700000" algn="tl">
                    <a:srgbClr val="000000"/>
                  </a:outerShdw>
                </a:effectLst>
                <a:latin typeface="宋体" pitchFamily="2" charset="-122"/>
              </a:rPr>
              <a:t>无偏估计值</a:t>
            </a:r>
            <a:r>
              <a:rPr lang="zh-CN" altLang="en-US" sz="1800" smtClean="0">
                <a:latin typeface="宋体" pitchFamily="2" charset="-122"/>
              </a:rPr>
              <a:t> </a:t>
            </a:r>
          </a:p>
          <a:p>
            <a:pPr eaLnBrk="1" hangingPunct="1">
              <a:lnSpc>
                <a:spcPct val="90000"/>
              </a:lnSpc>
              <a:buFontTx/>
              <a:buNone/>
              <a:defRPr/>
            </a:pPr>
            <a:endParaRPr lang="zh-CN" altLang="en-US" sz="1800" smtClean="0">
              <a:latin typeface="宋体" pitchFamily="2" charset="-122"/>
            </a:endParaRPr>
          </a:p>
          <a:p>
            <a:pPr eaLnBrk="1" hangingPunct="1">
              <a:lnSpc>
                <a:spcPct val="90000"/>
              </a:lnSpc>
              <a:buFontTx/>
              <a:buNone/>
              <a:defRPr/>
            </a:pPr>
            <a:endParaRPr lang="zh-CN" altLang="en-US" sz="1800" smtClean="0">
              <a:latin typeface="宋体" pitchFamily="2" charset="-122"/>
            </a:endParaRPr>
          </a:p>
          <a:p>
            <a:pPr eaLnBrk="1" hangingPunct="1">
              <a:lnSpc>
                <a:spcPct val="90000"/>
              </a:lnSpc>
              <a:buFontTx/>
              <a:buNone/>
              <a:defRPr/>
            </a:pPr>
            <a:r>
              <a:rPr lang="zh-CN" altLang="en-US" sz="1800" i="1" smtClean="0">
                <a:latin typeface="宋体" pitchFamily="2" charset="-122"/>
              </a:rPr>
              <a:t>   </a:t>
            </a:r>
          </a:p>
          <a:p>
            <a:pPr eaLnBrk="1" hangingPunct="1">
              <a:lnSpc>
                <a:spcPct val="90000"/>
              </a:lnSpc>
              <a:buFontTx/>
              <a:buNone/>
              <a:defRPr/>
            </a:pPr>
            <a:r>
              <a:rPr lang="zh-CN" altLang="en-US" sz="1800" b="1" smtClean="0">
                <a:solidFill>
                  <a:schemeClr val="accent1"/>
                </a:solidFill>
                <a:effectLst>
                  <a:outerShdw blurRad="38100" dist="38100" dir="2700000" algn="tl">
                    <a:srgbClr val="000000"/>
                  </a:outerShdw>
                </a:effectLst>
                <a:latin typeface="宋体" pitchFamily="2" charset="-122"/>
                <a:cs typeface="Times New Roman" pitchFamily="18" charset="0"/>
              </a:rPr>
              <a:t>有效无偏估计量</a:t>
            </a:r>
            <a:r>
              <a:rPr lang="zh-CN" altLang="en-US" sz="1800" b="1" smtClean="0">
                <a:solidFill>
                  <a:schemeClr val="accent1"/>
                </a:solidFill>
                <a:effectLst>
                  <a:outerShdw blurRad="38100" dist="38100" dir="2700000" algn="tl">
                    <a:srgbClr val="000000"/>
                  </a:outerShdw>
                </a:effectLst>
                <a:latin typeface="宋体" pitchFamily="2" charset="-122"/>
              </a:rPr>
              <a:t>：</a:t>
            </a:r>
            <a:r>
              <a:rPr lang="en-US" sz="1800" i="1" smtClean="0">
                <a:latin typeface="宋体" pitchFamily="2" charset="-122"/>
              </a:rPr>
              <a:t>n</a:t>
            </a:r>
            <a:r>
              <a:rPr lang="zh-CN" altLang="en-US" sz="1800" smtClean="0">
                <a:latin typeface="宋体" pitchFamily="2" charset="-122"/>
                <a:cs typeface="Times New Roman" pitchFamily="18" charset="0"/>
              </a:rPr>
              <a:t>相同</a:t>
            </a:r>
            <a:r>
              <a:rPr lang="zh-CN" altLang="en-US" sz="1800" smtClean="0">
                <a:latin typeface="宋体" pitchFamily="2" charset="-122"/>
              </a:rPr>
              <a:t>时，</a:t>
            </a:r>
            <a:r>
              <a:rPr lang="zh-CN" altLang="en-US" sz="1800" smtClean="0">
                <a:latin typeface="宋体" pitchFamily="2" charset="-122"/>
                <a:cs typeface="Times New Roman" pitchFamily="18" charset="0"/>
              </a:rPr>
              <a:t>总体方差小于另一个无偏估计量的总体方差</a:t>
            </a:r>
            <a:r>
              <a:rPr lang="zh-CN" altLang="en-US" sz="1800" smtClean="0">
                <a:latin typeface="宋体" pitchFamily="2" charset="-122"/>
              </a:rPr>
              <a:t>的</a:t>
            </a:r>
            <a:r>
              <a:rPr lang="zh-CN" altLang="en-US" sz="1800" smtClean="0">
                <a:latin typeface="宋体" pitchFamily="2" charset="-122"/>
                <a:cs typeface="Times New Roman" pitchFamily="18" charset="0"/>
              </a:rPr>
              <a:t>无偏估计量</a:t>
            </a:r>
            <a:r>
              <a:rPr lang="zh-CN" altLang="en-US" sz="1800" smtClean="0">
                <a:latin typeface="宋体" pitchFamily="2" charset="-122"/>
              </a:rPr>
              <a:t>，</a:t>
            </a:r>
            <a:r>
              <a:rPr lang="zh-CN" altLang="en-US" sz="1800" smtClean="0">
                <a:latin typeface="宋体" pitchFamily="2" charset="-122"/>
                <a:cs typeface="Times New Roman" pitchFamily="18" charset="0"/>
              </a:rPr>
              <a:t>其值称为</a:t>
            </a:r>
            <a:r>
              <a:rPr lang="zh-CN" altLang="en-US" sz="1800" b="1" smtClean="0">
                <a:solidFill>
                  <a:schemeClr val="accent1"/>
                </a:solidFill>
                <a:effectLst>
                  <a:outerShdw blurRad="38100" dist="38100" dir="2700000" algn="tl">
                    <a:srgbClr val="000000"/>
                  </a:outerShdw>
                </a:effectLst>
                <a:latin typeface="宋体" pitchFamily="2" charset="-122"/>
                <a:cs typeface="Times New Roman" pitchFamily="18" charset="0"/>
              </a:rPr>
              <a:t>有效估计值</a:t>
            </a:r>
            <a:r>
              <a:rPr lang="zh-CN" altLang="en-US" sz="1800" smtClean="0">
                <a:latin typeface="宋体" pitchFamily="2" charset="-122"/>
                <a:cs typeface="Times New Roman" pitchFamily="18" charset="0"/>
              </a:rPr>
              <a:t>；</a:t>
            </a:r>
          </a:p>
          <a:p>
            <a:pPr eaLnBrk="1" hangingPunct="1">
              <a:lnSpc>
                <a:spcPct val="90000"/>
              </a:lnSpc>
              <a:buFontTx/>
              <a:buNone/>
              <a:defRPr/>
            </a:pPr>
            <a:r>
              <a:rPr lang="zh-CN" altLang="en-US" sz="1800" b="1" smtClean="0">
                <a:solidFill>
                  <a:schemeClr val="accent1"/>
                </a:solidFill>
                <a:effectLst>
                  <a:outerShdw blurRad="38100" dist="38100" dir="2700000" algn="tl">
                    <a:srgbClr val="000000"/>
                  </a:outerShdw>
                </a:effectLst>
                <a:latin typeface="宋体" pitchFamily="2" charset="-122"/>
                <a:cs typeface="Times New Roman" pitchFamily="18" charset="0"/>
              </a:rPr>
              <a:t>最有效的估计量</a:t>
            </a:r>
            <a:r>
              <a:rPr lang="zh-CN" altLang="en-US" sz="1800" smtClean="0">
                <a:latin typeface="宋体" pitchFamily="2" charset="-122"/>
              </a:rPr>
              <a:t>：又称为</a:t>
            </a:r>
            <a:r>
              <a:rPr lang="zh-CN" altLang="en-US" sz="1800" b="1" smtClean="0">
                <a:solidFill>
                  <a:schemeClr val="accent1"/>
                </a:solidFill>
                <a:effectLst>
                  <a:outerShdw blurRad="38100" dist="38100" dir="2700000" algn="tl">
                    <a:srgbClr val="000000"/>
                  </a:outerShdw>
                </a:effectLst>
                <a:latin typeface="宋体" pitchFamily="2" charset="-122"/>
                <a:cs typeface="Times New Roman" pitchFamily="18" charset="0"/>
              </a:rPr>
              <a:t>最佳无偏估计量</a:t>
            </a:r>
            <a:r>
              <a:rPr lang="zh-CN" altLang="en-US" sz="1800" b="1" smtClean="0">
                <a:solidFill>
                  <a:schemeClr val="accent1"/>
                </a:solidFill>
                <a:effectLst>
                  <a:outerShdw blurRad="38100" dist="38100" dir="2700000" algn="tl">
                    <a:srgbClr val="000000"/>
                  </a:outerShdw>
                </a:effectLst>
                <a:latin typeface="宋体" pitchFamily="2" charset="-122"/>
              </a:rPr>
              <a:t>，</a:t>
            </a:r>
            <a:r>
              <a:rPr lang="zh-CN" altLang="en-US" sz="1800" smtClean="0">
                <a:latin typeface="宋体" pitchFamily="2" charset="-122"/>
                <a:cs typeface="Times New Roman" pitchFamily="18" charset="0"/>
              </a:rPr>
              <a:t>总体方差在所有无偏估计量中是最小的一个无偏估计量，其值称为</a:t>
            </a:r>
            <a:r>
              <a:rPr lang="zh-CN" altLang="en-US" sz="1800" b="1" smtClean="0">
                <a:solidFill>
                  <a:schemeClr val="accent1"/>
                </a:solidFill>
                <a:effectLst>
                  <a:outerShdw blurRad="38100" dist="38100" dir="2700000" algn="tl">
                    <a:srgbClr val="000000"/>
                  </a:outerShdw>
                </a:effectLst>
                <a:latin typeface="宋体" pitchFamily="2" charset="-122"/>
                <a:cs typeface="Times New Roman" pitchFamily="18" charset="0"/>
              </a:rPr>
              <a:t>最有效</a:t>
            </a:r>
            <a:r>
              <a:rPr lang="zh-CN" altLang="en-US" sz="1800" smtClean="0">
                <a:latin typeface="宋体" pitchFamily="2" charset="-122"/>
                <a:cs typeface="Times New Roman" pitchFamily="18" charset="0"/>
              </a:rPr>
              <a:t>或</a:t>
            </a:r>
            <a:r>
              <a:rPr lang="zh-CN" altLang="en-US" sz="1800" b="1" smtClean="0">
                <a:solidFill>
                  <a:schemeClr val="accent1"/>
                </a:solidFill>
                <a:effectLst>
                  <a:outerShdw blurRad="38100" dist="38100" dir="2700000" algn="tl">
                    <a:srgbClr val="000000"/>
                  </a:outerShdw>
                </a:effectLst>
                <a:latin typeface="宋体" pitchFamily="2" charset="-122"/>
                <a:cs typeface="Times New Roman" pitchFamily="18" charset="0"/>
              </a:rPr>
              <a:t>最佳无偏估计值</a:t>
            </a:r>
            <a:r>
              <a:rPr lang="zh-CN" altLang="en-US" sz="1800" smtClean="0">
                <a:latin typeface="宋体" pitchFamily="2" charset="-122"/>
                <a:cs typeface="Times New Roman" pitchFamily="18" charset="0"/>
              </a:rPr>
              <a:t>。</a:t>
            </a:r>
          </a:p>
          <a:p>
            <a:pPr eaLnBrk="1" hangingPunct="1">
              <a:lnSpc>
                <a:spcPct val="90000"/>
              </a:lnSpc>
              <a:buFontTx/>
              <a:buNone/>
              <a:defRPr/>
            </a:pPr>
            <a:r>
              <a:rPr lang="zh-CN" altLang="en-US" sz="1800" smtClean="0">
                <a:latin typeface="宋体" pitchFamily="2" charset="-122"/>
                <a:cs typeface="Times New Roman" pitchFamily="18" charset="0"/>
              </a:rPr>
              <a:t> </a:t>
            </a:r>
            <a:r>
              <a:rPr lang="zh-CN" altLang="en-US" sz="1800" smtClean="0">
                <a:latin typeface="宋体" pitchFamily="2" charset="-122"/>
              </a:rPr>
              <a:t>如：</a:t>
            </a:r>
            <a:r>
              <a:rPr lang="zh-CN" altLang="en-US" sz="1800" smtClean="0">
                <a:latin typeface="宋体" pitchFamily="2" charset="-122"/>
                <a:cs typeface="Times New Roman" pitchFamily="18" charset="0"/>
              </a:rPr>
              <a:t> 容量为</a:t>
            </a:r>
            <a:r>
              <a:rPr lang="en-US" sz="1800" i="1" smtClean="0">
                <a:latin typeface="宋体" pitchFamily="2" charset="-122"/>
              </a:rPr>
              <a:t>n</a:t>
            </a:r>
            <a:r>
              <a:rPr lang="zh-CN" altLang="en-US" sz="1800" smtClean="0">
                <a:latin typeface="宋体" pitchFamily="2" charset="-122"/>
                <a:cs typeface="Times New Roman" pitchFamily="18" charset="0"/>
              </a:rPr>
              <a:t>的样本来自于正态总体</a:t>
            </a:r>
            <a:r>
              <a:rPr lang="en-US" sz="1800" smtClean="0">
                <a:latin typeface="宋体" pitchFamily="2" charset="-122"/>
                <a:cs typeface="Times New Roman" pitchFamily="18" charset="0"/>
              </a:rPr>
              <a:t>N(</a:t>
            </a:r>
            <a:r>
              <a:rPr lang="en-US" sz="1800" i="1" smtClean="0">
                <a:cs typeface="Times New Roman" pitchFamily="18" charset="0"/>
              </a:rPr>
              <a:t>µ</a:t>
            </a:r>
            <a:r>
              <a:rPr lang="en-US" sz="1800" smtClean="0">
                <a:latin typeface="宋体" pitchFamily="2" charset="-122"/>
                <a:cs typeface="Times New Roman" pitchFamily="18" charset="0"/>
              </a:rPr>
              <a:t>,σ</a:t>
            </a:r>
            <a:r>
              <a:rPr lang="en-US" sz="1800" baseline="30000" smtClean="0">
                <a:latin typeface="宋体" pitchFamily="2" charset="-122"/>
                <a:cs typeface="Times New Roman" pitchFamily="18" charset="0"/>
              </a:rPr>
              <a:t>2</a:t>
            </a:r>
            <a:r>
              <a:rPr lang="en-US" sz="1800" smtClean="0">
                <a:latin typeface="宋体" pitchFamily="2" charset="-122"/>
                <a:cs typeface="Times New Roman" pitchFamily="18" charset="0"/>
              </a:rPr>
              <a:t>)</a:t>
            </a:r>
            <a:r>
              <a:rPr lang="zh-CN" altLang="en-US" sz="1800" smtClean="0">
                <a:latin typeface="宋体" pitchFamily="2" charset="-122"/>
                <a:cs typeface="Times New Roman" pitchFamily="18" charset="0"/>
              </a:rPr>
              <a:t>，则样本   与</a:t>
            </a:r>
            <a:r>
              <a:rPr lang="en-US" sz="1800" smtClean="0">
                <a:latin typeface="宋体" pitchFamily="2" charset="-122"/>
              </a:rPr>
              <a:t>s</a:t>
            </a:r>
            <a:r>
              <a:rPr lang="en-US" sz="1800" baseline="30000" smtClean="0">
                <a:latin typeface="宋体" pitchFamily="2" charset="-122"/>
              </a:rPr>
              <a:t>2</a:t>
            </a:r>
            <a:r>
              <a:rPr lang="zh-CN" altLang="en-US" sz="1800" smtClean="0">
                <a:latin typeface="宋体" pitchFamily="2" charset="-122"/>
                <a:cs typeface="Times New Roman" pitchFamily="18" charset="0"/>
              </a:rPr>
              <a:t>分别是</a:t>
            </a:r>
            <a:r>
              <a:rPr lang="en-US" sz="1800" i="1" smtClean="0">
                <a:cs typeface="Times New Roman" pitchFamily="18" charset="0"/>
              </a:rPr>
              <a:t>µ</a:t>
            </a:r>
            <a:r>
              <a:rPr lang="en-US" sz="1800" i="1" smtClean="0">
                <a:latin typeface="宋体" pitchFamily="2" charset="-122"/>
                <a:cs typeface="Times New Roman" pitchFamily="18" charset="0"/>
              </a:rPr>
              <a:t> </a:t>
            </a:r>
            <a:r>
              <a:rPr lang="zh-CN" altLang="en-US" sz="1800" smtClean="0">
                <a:latin typeface="宋体" pitchFamily="2" charset="-122"/>
                <a:cs typeface="Times New Roman" pitchFamily="18" charset="0"/>
              </a:rPr>
              <a:t>与</a:t>
            </a:r>
            <a:r>
              <a:rPr lang="en-US" sz="1800" smtClean="0">
                <a:latin typeface="宋体" pitchFamily="2" charset="-122"/>
                <a:cs typeface="Times New Roman" pitchFamily="18" charset="0"/>
              </a:rPr>
              <a:t>σ</a:t>
            </a:r>
            <a:r>
              <a:rPr lang="en-US" sz="1800" baseline="30000" smtClean="0">
                <a:latin typeface="宋体" pitchFamily="2" charset="-122"/>
                <a:cs typeface="Times New Roman" pitchFamily="18" charset="0"/>
              </a:rPr>
              <a:t>2</a:t>
            </a:r>
            <a:r>
              <a:rPr lang="zh-CN" altLang="en-US" sz="1800" smtClean="0">
                <a:latin typeface="宋体" pitchFamily="2" charset="-122"/>
                <a:cs typeface="Times New Roman" pitchFamily="18" charset="0"/>
              </a:rPr>
              <a:t>的最佳无偏估计量</a:t>
            </a:r>
            <a:r>
              <a:rPr lang="zh-CN" altLang="en-US" sz="1800" smtClean="0">
                <a:latin typeface="宋体" pitchFamily="2" charset="-122"/>
              </a:rPr>
              <a:t> </a:t>
            </a:r>
          </a:p>
        </p:txBody>
      </p:sp>
      <p:graphicFrame>
        <p:nvGraphicFramePr>
          <p:cNvPr id="11266" name="Object 4"/>
          <p:cNvGraphicFramePr>
            <a:graphicFrameLocks noChangeAspect="1"/>
          </p:cNvGraphicFramePr>
          <p:nvPr/>
        </p:nvGraphicFramePr>
        <p:xfrm>
          <a:off x="2971800" y="3276600"/>
          <a:ext cx="2590800" cy="814388"/>
        </p:xfrm>
        <a:graphic>
          <a:graphicData uri="http://schemas.openxmlformats.org/presentationml/2006/ole">
            <p:oleObj spid="_x0000_s11266" r:id="rId4" imgW="1536350" imgH="482708" progId="">
              <p:embed/>
            </p:oleObj>
          </a:graphicData>
        </a:graphic>
      </p:graphicFrame>
      <p:graphicFrame>
        <p:nvGraphicFramePr>
          <p:cNvPr id="11267" name="Object 5"/>
          <p:cNvGraphicFramePr>
            <a:graphicFrameLocks noChangeAspect="1"/>
          </p:cNvGraphicFramePr>
          <p:nvPr/>
        </p:nvGraphicFramePr>
        <p:xfrm>
          <a:off x="5943600" y="5257800"/>
          <a:ext cx="190500" cy="228600"/>
        </p:xfrm>
        <a:graphic>
          <a:graphicData uri="http://schemas.openxmlformats.org/presentationml/2006/ole">
            <p:oleObj spid="_x0000_s11267" r:id="rId5" imgW="127042" imgH="152387" progId="">
              <p:embed/>
            </p:oleObj>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026"/>
          <p:cNvSpPr txBox="1">
            <a:spLocks noChangeArrowheads="1"/>
          </p:cNvSpPr>
          <p:nvPr/>
        </p:nvSpPr>
        <p:spPr bwMode="auto">
          <a:xfrm>
            <a:off x="304800" y="1524000"/>
            <a:ext cx="8305800" cy="3902075"/>
          </a:xfrm>
          <a:prstGeom prst="rect">
            <a:avLst/>
          </a:prstGeom>
          <a:noFill/>
          <a:ln w="9525">
            <a:noFill/>
            <a:miter lim="800000"/>
            <a:headEnd/>
            <a:tailEnd/>
          </a:ln>
        </p:spPr>
        <p:txBody>
          <a:bodyPr>
            <a:spAutoFit/>
          </a:bodyPr>
          <a:lstStyle/>
          <a:p>
            <a:pPr>
              <a:spcBef>
                <a:spcPct val="50000"/>
              </a:spcBef>
              <a:defRPr/>
            </a:pPr>
            <a:r>
              <a:rPr lang="zh-CN" altLang="en-US" sz="2000" b="1">
                <a:solidFill>
                  <a:schemeClr val="accent1"/>
                </a:solidFill>
                <a:effectLst>
                  <a:outerShdw blurRad="38100" dist="38100" dir="2700000" algn="tl">
                    <a:srgbClr val="000000"/>
                  </a:outerShdw>
                </a:effectLst>
                <a:latin typeface="宋体" pitchFamily="2" charset="-122"/>
              </a:rPr>
              <a:t>区间估计（</a:t>
            </a:r>
            <a:r>
              <a:rPr lang="en-US" sz="2000" b="1">
                <a:solidFill>
                  <a:schemeClr val="accent1"/>
                </a:solidFill>
                <a:effectLst>
                  <a:outerShdw blurRad="38100" dist="38100" dir="2700000" algn="tl">
                    <a:srgbClr val="000000"/>
                  </a:outerShdw>
                </a:effectLst>
                <a:latin typeface="宋体" pitchFamily="2" charset="-122"/>
              </a:rPr>
              <a:t>interval estimation</a:t>
            </a:r>
            <a:r>
              <a:rPr lang="zh-CN" altLang="en-US" sz="2000" b="1">
                <a:solidFill>
                  <a:schemeClr val="accent1"/>
                </a:solidFill>
                <a:effectLst>
                  <a:outerShdw blurRad="38100" dist="38100" dir="2700000" algn="tl">
                    <a:srgbClr val="000000"/>
                  </a:outerShdw>
                </a:effectLst>
                <a:latin typeface="宋体" pitchFamily="2" charset="-122"/>
              </a:rPr>
              <a:t>）：</a:t>
            </a:r>
            <a:r>
              <a:rPr lang="zh-CN" altLang="en-US" sz="2000">
                <a:latin typeface="宋体" pitchFamily="2" charset="-122"/>
              </a:rPr>
              <a:t>在充足的概率保证下估计出一个包含总体参数值的区间。</a:t>
            </a:r>
          </a:p>
          <a:p>
            <a:pPr>
              <a:spcBef>
                <a:spcPct val="50000"/>
              </a:spcBef>
              <a:defRPr/>
            </a:pPr>
            <a:endParaRPr lang="zh-CN" altLang="en-US" sz="500">
              <a:latin typeface="宋体" pitchFamily="2" charset="-122"/>
            </a:endParaRPr>
          </a:p>
          <a:p>
            <a:pPr>
              <a:spcBef>
                <a:spcPct val="50000"/>
              </a:spcBef>
              <a:defRPr/>
            </a:pPr>
            <a:r>
              <a:rPr lang="zh-CN" altLang="en-US" sz="2000" b="1">
                <a:solidFill>
                  <a:schemeClr val="accent1"/>
                </a:solidFill>
                <a:effectLst>
                  <a:outerShdw blurRad="38100" dist="38100" dir="2700000" algn="tl">
                    <a:srgbClr val="000000"/>
                  </a:outerShdw>
                </a:effectLst>
                <a:latin typeface="宋体" pitchFamily="2" charset="-122"/>
              </a:rPr>
              <a:t>置信区间（</a:t>
            </a:r>
            <a:r>
              <a:rPr lang="en-US" sz="2000" b="1">
                <a:solidFill>
                  <a:schemeClr val="accent1"/>
                </a:solidFill>
                <a:effectLst>
                  <a:outerShdw blurRad="38100" dist="38100" dir="2700000" algn="tl">
                    <a:srgbClr val="000000"/>
                  </a:outerShdw>
                </a:effectLst>
                <a:latin typeface="宋体" pitchFamily="2" charset="-122"/>
              </a:rPr>
              <a:t>confidence interval</a:t>
            </a:r>
            <a:r>
              <a:rPr lang="zh-CN" altLang="en-US" sz="2000" b="1">
                <a:solidFill>
                  <a:schemeClr val="accent1"/>
                </a:solidFill>
                <a:effectLst>
                  <a:outerShdw blurRad="38100" dist="38100" dir="2700000" algn="tl">
                    <a:srgbClr val="000000"/>
                  </a:outerShdw>
                </a:effectLst>
                <a:latin typeface="宋体" pitchFamily="2" charset="-122"/>
              </a:rPr>
              <a:t>）：</a:t>
            </a:r>
            <a:r>
              <a:rPr lang="zh-CN" altLang="en-US" sz="2000">
                <a:latin typeface="宋体" pitchFamily="2" charset="-122"/>
              </a:rPr>
              <a:t>在充足的概率保证下估计的一个包含总体参数值的区间，用</a:t>
            </a:r>
            <a:r>
              <a:rPr lang="en-US" sz="2000">
                <a:latin typeface="宋体" pitchFamily="2" charset="-122"/>
              </a:rPr>
              <a:t>[L</a:t>
            </a:r>
            <a:r>
              <a:rPr lang="en-US" sz="2000" baseline="-25000">
                <a:latin typeface="宋体" pitchFamily="2" charset="-122"/>
              </a:rPr>
              <a:t>1</a:t>
            </a:r>
            <a:r>
              <a:rPr lang="zh-CN" altLang="en-US" sz="2000" baseline="-25000">
                <a:latin typeface="宋体" pitchFamily="2" charset="-122"/>
              </a:rPr>
              <a:t>， </a:t>
            </a:r>
            <a:r>
              <a:rPr lang="en-US" sz="2000">
                <a:latin typeface="宋体" pitchFamily="2" charset="-122"/>
              </a:rPr>
              <a:t>L</a:t>
            </a:r>
            <a:r>
              <a:rPr lang="en-US" sz="2000" baseline="-25000">
                <a:latin typeface="宋体" pitchFamily="2" charset="-122"/>
              </a:rPr>
              <a:t>2</a:t>
            </a:r>
            <a:r>
              <a:rPr lang="en-US" sz="2000">
                <a:latin typeface="宋体" pitchFamily="2" charset="-122"/>
              </a:rPr>
              <a:t>]</a:t>
            </a:r>
            <a:r>
              <a:rPr lang="zh-CN" altLang="en-US" sz="2000">
                <a:latin typeface="宋体" pitchFamily="2" charset="-122"/>
              </a:rPr>
              <a:t>或                 表示</a:t>
            </a:r>
            <a:endParaRPr lang="zh-CN" altLang="en-US" sz="500">
              <a:latin typeface="宋体" pitchFamily="2" charset="-122"/>
            </a:endParaRPr>
          </a:p>
          <a:p>
            <a:pPr>
              <a:spcBef>
                <a:spcPct val="50000"/>
              </a:spcBef>
              <a:defRPr/>
            </a:pPr>
            <a:endParaRPr lang="zh-CN" altLang="en-US" sz="500">
              <a:latin typeface="宋体" pitchFamily="2" charset="-122"/>
            </a:endParaRPr>
          </a:p>
          <a:p>
            <a:pPr>
              <a:spcBef>
                <a:spcPct val="50000"/>
              </a:spcBef>
              <a:defRPr/>
            </a:pPr>
            <a:r>
              <a:rPr lang="zh-CN" altLang="en-US" sz="2000" b="1">
                <a:solidFill>
                  <a:schemeClr val="accent1"/>
                </a:solidFill>
                <a:effectLst>
                  <a:outerShdw blurRad="38100" dist="38100" dir="2700000" algn="tl">
                    <a:srgbClr val="000000"/>
                  </a:outerShdw>
                </a:effectLst>
                <a:latin typeface="宋体" pitchFamily="2" charset="-122"/>
              </a:rPr>
              <a:t>置信限（</a:t>
            </a:r>
            <a:r>
              <a:rPr lang="en-US" sz="2000" b="1">
                <a:solidFill>
                  <a:schemeClr val="accent1"/>
                </a:solidFill>
                <a:effectLst>
                  <a:outerShdw blurRad="38100" dist="38100" dir="2700000" algn="tl">
                    <a:srgbClr val="000000"/>
                  </a:outerShdw>
                </a:effectLst>
                <a:latin typeface="宋体" pitchFamily="2" charset="-122"/>
              </a:rPr>
              <a:t>confidence limit</a:t>
            </a:r>
            <a:r>
              <a:rPr lang="zh-CN" altLang="en-US" sz="2000" b="1">
                <a:solidFill>
                  <a:schemeClr val="accent1"/>
                </a:solidFill>
                <a:effectLst>
                  <a:outerShdw blurRad="38100" dist="38100" dir="2700000" algn="tl">
                    <a:srgbClr val="000000"/>
                  </a:outerShdw>
                </a:effectLst>
                <a:latin typeface="宋体" pitchFamily="2" charset="-122"/>
              </a:rPr>
              <a:t>）：</a:t>
            </a:r>
            <a:r>
              <a:rPr lang="zh-CN" altLang="en-US" sz="2000">
                <a:latin typeface="宋体" pitchFamily="2" charset="-122"/>
              </a:rPr>
              <a:t>置信区间的上、下界限，一般以</a:t>
            </a:r>
            <a:r>
              <a:rPr lang="en-US" sz="2000">
                <a:latin typeface="宋体" pitchFamily="2" charset="-122"/>
              </a:rPr>
              <a:t>L</a:t>
            </a:r>
            <a:r>
              <a:rPr lang="en-US" sz="2000" baseline="-25000">
                <a:latin typeface="宋体" pitchFamily="2" charset="-122"/>
              </a:rPr>
              <a:t>1</a:t>
            </a:r>
            <a:r>
              <a:rPr lang="zh-CN" altLang="en-US" sz="2000">
                <a:latin typeface="宋体" pitchFamily="2" charset="-122"/>
              </a:rPr>
              <a:t>和</a:t>
            </a:r>
            <a:r>
              <a:rPr lang="en-US" sz="2000">
                <a:latin typeface="宋体" pitchFamily="2" charset="-122"/>
              </a:rPr>
              <a:t>L</a:t>
            </a:r>
            <a:r>
              <a:rPr lang="en-US" sz="2000" baseline="-25000">
                <a:latin typeface="宋体" pitchFamily="2" charset="-122"/>
              </a:rPr>
              <a:t>2</a:t>
            </a:r>
            <a:r>
              <a:rPr lang="zh-CN" altLang="en-US" sz="2000">
                <a:latin typeface="宋体" pitchFamily="2" charset="-122"/>
              </a:rPr>
              <a:t>分别表示置信下限和上限。</a:t>
            </a:r>
          </a:p>
          <a:p>
            <a:pPr>
              <a:spcBef>
                <a:spcPct val="50000"/>
              </a:spcBef>
              <a:defRPr/>
            </a:pPr>
            <a:endParaRPr lang="zh-CN" altLang="en-US" sz="500">
              <a:latin typeface="宋体" pitchFamily="2" charset="-122"/>
            </a:endParaRPr>
          </a:p>
          <a:p>
            <a:pPr>
              <a:spcBef>
                <a:spcPct val="50000"/>
              </a:spcBef>
              <a:defRPr/>
            </a:pPr>
            <a:r>
              <a:rPr lang="zh-CN" altLang="en-US" sz="2000" b="1">
                <a:solidFill>
                  <a:schemeClr val="accent1"/>
                </a:solidFill>
                <a:effectLst>
                  <a:outerShdw blurRad="38100" dist="38100" dir="2700000" algn="tl">
                    <a:srgbClr val="000000"/>
                  </a:outerShdw>
                </a:effectLst>
                <a:latin typeface="宋体" pitchFamily="2" charset="-122"/>
              </a:rPr>
              <a:t>置信距：</a:t>
            </a:r>
            <a:r>
              <a:rPr lang="zh-CN" altLang="en-US" sz="2000">
                <a:latin typeface="宋体" pitchFamily="2" charset="-122"/>
              </a:rPr>
              <a:t>置信区间的长度，又称为置信半径，用</a:t>
            </a:r>
            <a:r>
              <a:rPr lang="en-US" sz="2000">
                <a:latin typeface="宋体" pitchFamily="2" charset="-122"/>
              </a:rPr>
              <a:t>Δμ</a:t>
            </a:r>
            <a:r>
              <a:rPr lang="zh-CN" altLang="en-US" sz="2000">
                <a:latin typeface="宋体" pitchFamily="2" charset="-122"/>
              </a:rPr>
              <a:t>或</a:t>
            </a:r>
            <a:r>
              <a:rPr lang="en-US" sz="2000">
                <a:latin typeface="宋体" pitchFamily="2" charset="-122"/>
              </a:rPr>
              <a:t>Δp</a:t>
            </a:r>
            <a:r>
              <a:rPr lang="zh-CN" altLang="en-US" sz="2000">
                <a:latin typeface="宋体" pitchFamily="2" charset="-122"/>
              </a:rPr>
              <a:t>表示</a:t>
            </a:r>
          </a:p>
          <a:p>
            <a:pPr>
              <a:spcBef>
                <a:spcPct val="50000"/>
              </a:spcBef>
              <a:defRPr/>
            </a:pPr>
            <a:endParaRPr lang="zh-CN" altLang="en-US" sz="500">
              <a:latin typeface="宋体" pitchFamily="2" charset="-122"/>
            </a:endParaRPr>
          </a:p>
          <a:p>
            <a:pPr>
              <a:spcBef>
                <a:spcPct val="50000"/>
              </a:spcBef>
              <a:defRPr/>
            </a:pPr>
            <a:r>
              <a:rPr lang="zh-CN" altLang="en-US" sz="2000" b="1">
                <a:solidFill>
                  <a:schemeClr val="accent1"/>
                </a:solidFill>
                <a:effectLst>
                  <a:outerShdw blurRad="38100" dist="38100" dir="2700000" algn="tl">
                    <a:srgbClr val="000000"/>
                  </a:outerShdw>
                </a:effectLst>
                <a:latin typeface="宋体" pitchFamily="2" charset="-122"/>
              </a:rPr>
              <a:t>置信度或置信概率（</a:t>
            </a:r>
            <a:r>
              <a:rPr lang="en-US" sz="2000" b="1">
                <a:solidFill>
                  <a:schemeClr val="accent1"/>
                </a:solidFill>
                <a:effectLst>
                  <a:outerShdw blurRad="38100" dist="38100" dir="2700000" algn="tl">
                    <a:srgbClr val="000000"/>
                  </a:outerShdw>
                </a:effectLst>
                <a:latin typeface="宋体" pitchFamily="2" charset="-122"/>
              </a:rPr>
              <a:t>confidence probability</a:t>
            </a:r>
            <a:r>
              <a:rPr lang="zh-CN" altLang="en-US" sz="2000" b="1">
                <a:solidFill>
                  <a:schemeClr val="accent1"/>
                </a:solidFill>
                <a:effectLst>
                  <a:outerShdw blurRad="38100" dist="38100" dir="2700000" algn="tl">
                    <a:srgbClr val="000000"/>
                  </a:outerShdw>
                </a:effectLst>
                <a:latin typeface="宋体" pitchFamily="2" charset="-122"/>
              </a:rPr>
              <a:t>）：</a:t>
            </a:r>
            <a:r>
              <a:rPr lang="zh-CN" altLang="en-US" sz="2000">
                <a:latin typeface="宋体" pitchFamily="2" charset="-122"/>
              </a:rPr>
              <a:t>保证置信区间（能够覆盖总体参数的概率，以</a:t>
            </a:r>
            <a:r>
              <a:rPr lang="en-US" sz="2000" i="1"/>
              <a:t>p</a:t>
            </a:r>
            <a:r>
              <a:rPr lang="en-US" sz="2000"/>
              <a:t>=1</a:t>
            </a:r>
            <a:r>
              <a:rPr lang="zh-CN" altLang="en-US" sz="2000">
                <a:latin typeface="宋体" pitchFamily="2" charset="-122"/>
              </a:rPr>
              <a:t>－</a:t>
            </a:r>
            <a:r>
              <a:rPr lang="en-US" sz="2000">
                <a:latin typeface="宋体" pitchFamily="2" charset="-122"/>
              </a:rPr>
              <a:t>α</a:t>
            </a:r>
            <a:r>
              <a:rPr lang="zh-CN" altLang="en-US" sz="2000">
                <a:latin typeface="宋体" pitchFamily="2" charset="-122"/>
              </a:rPr>
              <a:t>表示。</a:t>
            </a:r>
          </a:p>
        </p:txBody>
      </p:sp>
      <p:sp>
        <p:nvSpPr>
          <p:cNvPr id="31747" name="Text Box 1027"/>
          <p:cNvSpPr txBox="1">
            <a:spLocks noChangeArrowheads="1"/>
          </p:cNvSpPr>
          <p:nvPr/>
        </p:nvSpPr>
        <p:spPr bwMode="auto">
          <a:xfrm>
            <a:off x="304800" y="685800"/>
            <a:ext cx="8153400" cy="701675"/>
          </a:xfrm>
          <a:prstGeom prst="rect">
            <a:avLst/>
          </a:prstGeom>
          <a:noFill/>
          <a:ln w="9525">
            <a:noFill/>
            <a:miter lim="800000"/>
            <a:headEnd/>
            <a:tailEnd/>
          </a:ln>
        </p:spPr>
        <p:txBody>
          <a:bodyPr>
            <a:spAutoFit/>
          </a:bodyPr>
          <a:lstStyle/>
          <a:p>
            <a:pPr>
              <a:spcBef>
                <a:spcPct val="50000"/>
              </a:spcBef>
              <a:defRPr/>
            </a:pPr>
            <a:r>
              <a:rPr lang="zh-CN" altLang="en-US" sz="2000" b="1">
                <a:solidFill>
                  <a:schemeClr val="accent1"/>
                </a:solidFill>
                <a:effectLst>
                  <a:outerShdw blurRad="38100" dist="38100" dir="2700000" algn="tl">
                    <a:srgbClr val="000000"/>
                  </a:outerShdw>
                </a:effectLst>
                <a:latin typeface="宋体" pitchFamily="2" charset="-122"/>
              </a:rPr>
              <a:t>一致估计量：</a:t>
            </a:r>
            <a:r>
              <a:rPr lang="zh-CN" altLang="en-US" sz="2000">
                <a:latin typeface="宋体" pitchFamily="2" charset="-122"/>
              </a:rPr>
              <a:t>估计量与样本容量</a:t>
            </a:r>
            <a:r>
              <a:rPr lang="en-US" sz="2000" i="1"/>
              <a:t>n</a:t>
            </a:r>
            <a:r>
              <a:rPr lang="zh-CN" altLang="en-US" sz="2000">
                <a:latin typeface="宋体" pitchFamily="2" charset="-122"/>
              </a:rPr>
              <a:t>有关，</a:t>
            </a:r>
            <a:r>
              <a:rPr lang="en-US" sz="2000" i="1"/>
              <a:t>n</a:t>
            </a:r>
            <a:r>
              <a:rPr lang="zh-CN" altLang="en-US" sz="2000">
                <a:latin typeface="宋体" pitchFamily="2" charset="-122"/>
              </a:rPr>
              <a:t>越大，估计总体参数的精确性就越高；若</a:t>
            </a:r>
            <a:r>
              <a:rPr lang="en-US" sz="2000" i="1"/>
              <a:t>n</a:t>
            </a:r>
            <a:r>
              <a:rPr lang="zh-CN" altLang="en-US" sz="2000">
                <a:latin typeface="宋体" pitchFamily="2" charset="-122"/>
              </a:rPr>
              <a:t>趋向无穷时，依概率收敛于被估参数的估计量</a:t>
            </a:r>
          </a:p>
        </p:txBody>
      </p:sp>
      <p:graphicFrame>
        <p:nvGraphicFramePr>
          <p:cNvPr id="12290" name="Object 4"/>
          <p:cNvGraphicFramePr>
            <a:graphicFrameLocks noChangeAspect="1"/>
          </p:cNvGraphicFramePr>
          <p:nvPr/>
        </p:nvGraphicFramePr>
        <p:xfrm>
          <a:off x="4495800" y="2743200"/>
          <a:ext cx="1828800" cy="393700"/>
        </p:xfrm>
        <a:graphic>
          <a:graphicData uri="http://schemas.openxmlformats.org/presentationml/2006/ole">
            <p:oleObj spid="_x0000_s12290" r:id="rId4" imgW="1002312" imgH="215936" progId="">
              <p:embed/>
            </p:oleObj>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304800" y="304800"/>
            <a:ext cx="7772400" cy="457200"/>
          </a:xfrm>
        </p:spPr>
        <p:txBody>
          <a:bodyPr/>
          <a:lstStyle/>
          <a:p>
            <a:pPr algn="l" eaLnBrk="1" hangingPunct="1">
              <a:defRPr/>
            </a:pPr>
            <a:r>
              <a:rPr lang="en-US" sz="3200" b="1" smtClean="0">
                <a:effectLst>
                  <a:outerShdw blurRad="38100" dist="38100" dir="2700000" algn="tl">
                    <a:srgbClr val="000000"/>
                  </a:outerShdw>
                </a:effectLst>
                <a:latin typeface="宋体" pitchFamily="2" charset="-122"/>
              </a:rPr>
              <a:t>3.4.2 </a:t>
            </a:r>
            <a:r>
              <a:rPr lang="zh-CN" altLang="en-US" sz="3200" b="1" smtClean="0">
                <a:effectLst>
                  <a:outerShdw blurRad="38100" dist="38100" dir="2700000" algn="tl">
                    <a:srgbClr val="000000"/>
                  </a:outerShdw>
                </a:effectLst>
                <a:latin typeface="宋体" pitchFamily="2" charset="-122"/>
              </a:rPr>
              <a:t>总体平均数的置信区间</a:t>
            </a:r>
            <a:r>
              <a:rPr lang="zh-CN" altLang="en-US" smtClean="0"/>
              <a:t> </a:t>
            </a:r>
          </a:p>
        </p:txBody>
      </p:sp>
      <p:sp>
        <p:nvSpPr>
          <p:cNvPr id="13321" name="Rectangle 3"/>
          <p:cNvSpPr>
            <a:spLocks noGrp="1" noChangeArrowheads="1"/>
          </p:cNvSpPr>
          <p:nvPr>
            <p:ph type="body" idx="4294967295"/>
          </p:nvPr>
        </p:nvSpPr>
        <p:spPr>
          <a:xfrm>
            <a:off x="457200" y="990600"/>
            <a:ext cx="7772400" cy="5105400"/>
          </a:xfrm>
        </p:spPr>
        <p:txBody>
          <a:bodyPr/>
          <a:lstStyle/>
          <a:p>
            <a:pPr eaLnBrk="1" hangingPunct="1">
              <a:lnSpc>
                <a:spcPct val="90000"/>
              </a:lnSpc>
              <a:buFontTx/>
              <a:buNone/>
            </a:pPr>
            <a:r>
              <a:rPr lang="en-US" altLang="zh-CN" sz="1800" smtClean="0">
                <a:solidFill>
                  <a:schemeClr val="tx2"/>
                </a:solidFill>
              </a:rPr>
              <a:t>3.4.2.1 </a:t>
            </a:r>
            <a:r>
              <a:rPr lang="zh-CN" altLang="en-US" sz="1800" smtClean="0">
                <a:solidFill>
                  <a:schemeClr val="tx2"/>
                </a:solidFill>
              </a:rPr>
              <a:t>总体方差</a:t>
            </a:r>
            <a:r>
              <a:rPr lang="en-US" altLang="zh-CN" sz="1800" smtClean="0">
                <a:solidFill>
                  <a:schemeClr val="tx2"/>
                </a:solidFill>
                <a:latin typeface="宋体" pitchFamily="2" charset="-122"/>
              </a:rPr>
              <a:t>σ</a:t>
            </a:r>
            <a:r>
              <a:rPr lang="en-US" altLang="zh-CN" sz="1800" baseline="30000" smtClean="0">
                <a:solidFill>
                  <a:schemeClr val="tx2"/>
                </a:solidFill>
                <a:latin typeface="宋体" pitchFamily="2" charset="-122"/>
              </a:rPr>
              <a:t>2</a:t>
            </a:r>
            <a:r>
              <a:rPr lang="zh-CN" altLang="en-US" sz="1800" smtClean="0">
                <a:solidFill>
                  <a:schemeClr val="tx2"/>
                </a:solidFill>
              </a:rPr>
              <a:t>已知</a:t>
            </a:r>
          </a:p>
          <a:p>
            <a:pPr eaLnBrk="1" hangingPunct="1">
              <a:lnSpc>
                <a:spcPct val="90000"/>
              </a:lnSpc>
              <a:buFontTx/>
              <a:buNone/>
            </a:pPr>
            <a:r>
              <a:rPr lang="zh-CN" altLang="en-US" sz="1800" smtClean="0"/>
              <a:t>        即样本容量为</a:t>
            </a:r>
            <a:r>
              <a:rPr lang="en-US" altLang="zh-CN" sz="1800" smtClean="0"/>
              <a:t>n</a:t>
            </a:r>
            <a:r>
              <a:rPr lang="zh-CN" altLang="en-US" sz="1800" smtClean="0"/>
              <a:t>，平均数为      的样本是从方差为</a:t>
            </a:r>
            <a:r>
              <a:rPr lang="en-US" altLang="zh-CN" sz="1800" smtClean="0">
                <a:latin typeface="宋体" pitchFamily="2" charset="-122"/>
              </a:rPr>
              <a:t>σ</a:t>
            </a:r>
            <a:r>
              <a:rPr lang="en-US" altLang="zh-CN" sz="1800" baseline="30000" smtClean="0">
                <a:latin typeface="宋体" pitchFamily="2" charset="-122"/>
              </a:rPr>
              <a:t>2</a:t>
            </a:r>
            <a:r>
              <a:rPr lang="zh-CN" altLang="en-US" sz="1800" smtClean="0"/>
              <a:t>总体中抽取</a:t>
            </a:r>
          </a:p>
          <a:p>
            <a:pPr eaLnBrk="1" hangingPunct="1">
              <a:lnSpc>
                <a:spcPct val="90000"/>
              </a:lnSpc>
              <a:buFontTx/>
              <a:buNone/>
            </a:pPr>
            <a:r>
              <a:rPr lang="zh-CN" altLang="en-US" sz="1800" smtClean="0"/>
              <a:t>将有</a:t>
            </a:r>
            <a:r>
              <a:rPr lang="en-US" altLang="zh-CN" sz="1800" smtClean="0"/>
              <a:t>1- </a:t>
            </a:r>
            <a:r>
              <a:rPr lang="en-US" altLang="zh-CN" sz="1800" smtClean="0">
                <a:latin typeface="宋体" pitchFamily="2" charset="-122"/>
              </a:rPr>
              <a:t>α</a:t>
            </a:r>
            <a:r>
              <a:rPr lang="zh-CN" altLang="en-US" sz="1800" smtClean="0">
                <a:latin typeface="宋体" pitchFamily="2" charset="-122"/>
              </a:rPr>
              <a:t>的样本   值将落在</a:t>
            </a:r>
          </a:p>
          <a:p>
            <a:pPr eaLnBrk="1" hangingPunct="1">
              <a:lnSpc>
                <a:spcPct val="90000"/>
              </a:lnSpc>
              <a:buFontTx/>
              <a:buNone/>
            </a:pPr>
            <a:r>
              <a:rPr lang="zh-CN" altLang="en-US" sz="1800" smtClean="0">
                <a:latin typeface="宋体" pitchFamily="2" charset="-122"/>
              </a:rPr>
              <a:t>    </a:t>
            </a:r>
          </a:p>
          <a:p>
            <a:pPr eaLnBrk="1" hangingPunct="1">
              <a:lnSpc>
                <a:spcPct val="90000"/>
              </a:lnSpc>
              <a:buFontTx/>
              <a:buNone/>
            </a:pPr>
            <a:r>
              <a:rPr lang="zh-CN" altLang="en-US" sz="1800" smtClean="0">
                <a:latin typeface="宋体" pitchFamily="2" charset="-122"/>
              </a:rPr>
              <a:t>    </a:t>
            </a:r>
          </a:p>
          <a:p>
            <a:pPr eaLnBrk="1" hangingPunct="1">
              <a:lnSpc>
                <a:spcPct val="90000"/>
              </a:lnSpc>
              <a:buFontTx/>
              <a:buNone/>
            </a:pPr>
            <a:endParaRPr lang="zh-CN" altLang="en-US" sz="1800" smtClean="0">
              <a:latin typeface="宋体" pitchFamily="2" charset="-122"/>
            </a:endParaRPr>
          </a:p>
          <a:p>
            <a:pPr eaLnBrk="1" hangingPunct="1">
              <a:lnSpc>
                <a:spcPct val="90000"/>
              </a:lnSpc>
              <a:buFontTx/>
              <a:buNone/>
            </a:pPr>
            <a:endParaRPr lang="zh-CN" altLang="en-US" sz="1800" smtClean="0">
              <a:latin typeface="宋体" pitchFamily="2" charset="-122"/>
            </a:endParaRPr>
          </a:p>
          <a:p>
            <a:pPr eaLnBrk="1" hangingPunct="1">
              <a:lnSpc>
                <a:spcPct val="90000"/>
              </a:lnSpc>
              <a:buFontTx/>
              <a:buNone/>
            </a:pPr>
            <a:r>
              <a:rPr lang="zh-CN" altLang="en-US" sz="1800" smtClean="0">
                <a:latin typeface="宋体" pitchFamily="2" charset="-122"/>
              </a:rPr>
              <a:t>    化简得置信区间：</a:t>
            </a:r>
          </a:p>
          <a:p>
            <a:pPr eaLnBrk="1" hangingPunct="1">
              <a:lnSpc>
                <a:spcPct val="90000"/>
              </a:lnSpc>
              <a:buFontTx/>
              <a:buNone/>
            </a:pPr>
            <a:r>
              <a:rPr lang="zh-CN" altLang="en-US" sz="1800" smtClean="0">
                <a:latin typeface="宋体" pitchFamily="2" charset="-122"/>
              </a:rPr>
              <a:t>      </a:t>
            </a:r>
          </a:p>
          <a:p>
            <a:pPr eaLnBrk="1" hangingPunct="1">
              <a:lnSpc>
                <a:spcPct val="90000"/>
              </a:lnSpc>
              <a:buFontTx/>
              <a:buNone/>
            </a:pPr>
            <a:r>
              <a:rPr lang="zh-CN" altLang="en-US" sz="1800" smtClean="0">
                <a:latin typeface="宋体" pitchFamily="2" charset="-122"/>
              </a:rPr>
              <a:t>      </a:t>
            </a:r>
          </a:p>
          <a:p>
            <a:pPr eaLnBrk="1" hangingPunct="1">
              <a:lnSpc>
                <a:spcPct val="90000"/>
              </a:lnSpc>
              <a:buFontTx/>
              <a:buNone/>
            </a:pPr>
            <a:endParaRPr lang="zh-CN" altLang="en-US" sz="1800" smtClean="0">
              <a:latin typeface="宋体" pitchFamily="2" charset="-122"/>
            </a:endParaRPr>
          </a:p>
          <a:p>
            <a:pPr eaLnBrk="1" hangingPunct="1">
              <a:lnSpc>
                <a:spcPct val="90000"/>
              </a:lnSpc>
              <a:buFontTx/>
              <a:buNone/>
            </a:pPr>
            <a:r>
              <a:rPr lang="zh-CN" altLang="en-US" sz="1800" smtClean="0">
                <a:latin typeface="宋体" pitchFamily="2" charset="-122"/>
              </a:rPr>
              <a:t>    或</a:t>
            </a:r>
          </a:p>
          <a:p>
            <a:pPr eaLnBrk="1" hangingPunct="1">
              <a:lnSpc>
                <a:spcPct val="90000"/>
              </a:lnSpc>
              <a:buFontTx/>
              <a:buNone/>
            </a:pPr>
            <a:endParaRPr lang="zh-CN" altLang="en-US" sz="1800" smtClean="0">
              <a:latin typeface="宋体" pitchFamily="2" charset="-122"/>
            </a:endParaRPr>
          </a:p>
          <a:p>
            <a:pPr eaLnBrk="1" hangingPunct="1">
              <a:lnSpc>
                <a:spcPct val="90000"/>
              </a:lnSpc>
              <a:buFontTx/>
              <a:buNone/>
            </a:pPr>
            <a:r>
              <a:rPr lang="zh-CN" altLang="en-US" sz="1800" smtClean="0">
                <a:latin typeface="宋体" pitchFamily="2" charset="-122"/>
              </a:rPr>
              <a:t>       </a:t>
            </a:r>
          </a:p>
          <a:p>
            <a:pPr eaLnBrk="1" hangingPunct="1">
              <a:lnSpc>
                <a:spcPct val="90000"/>
              </a:lnSpc>
              <a:buFontTx/>
              <a:buNone/>
            </a:pPr>
            <a:r>
              <a:rPr lang="zh-CN" altLang="en-US" sz="1800" smtClean="0">
                <a:latin typeface="宋体" pitchFamily="2" charset="-122"/>
              </a:rPr>
              <a:t>    有：</a:t>
            </a:r>
          </a:p>
          <a:p>
            <a:pPr eaLnBrk="1" hangingPunct="1">
              <a:lnSpc>
                <a:spcPct val="90000"/>
              </a:lnSpc>
              <a:buFontTx/>
              <a:buNone/>
            </a:pPr>
            <a:r>
              <a:rPr lang="zh-CN" altLang="en-US" sz="1800" smtClean="0">
                <a:latin typeface="宋体" pitchFamily="2" charset="-122"/>
              </a:rPr>
              <a:t>  </a:t>
            </a:r>
          </a:p>
        </p:txBody>
      </p:sp>
      <p:graphicFrame>
        <p:nvGraphicFramePr>
          <p:cNvPr id="13314" name="Object 4"/>
          <p:cNvGraphicFramePr>
            <a:graphicFrameLocks noChangeAspect="1"/>
          </p:cNvGraphicFramePr>
          <p:nvPr/>
        </p:nvGraphicFramePr>
        <p:xfrm>
          <a:off x="3581400" y="1295400"/>
          <a:ext cx="322263" cy="381000"/>
        </p:xfrm>
        <a:graphic>
          <a:graphicData uri="http://schemas.openxmlformats.org/presentationml/2006/ole">
            <p:oleObj spid="_x0000_s13314" r:id="rId4" imgW="139835" imgH="165202" progId="">
              <p:embed/>
            </p:oleObj>
          </a:graphicData>
        </a:graphic>
      </p:graphicFrame>
      <p:graphicFrame>
        <p:nvGraphicFramePr>
          <p:cNvPr id="13315" name="Object 5"/>
          <p:cNvGraphicFramePr>
            <a:graphicFrameLocks noChangeAspect="1"/>
          </p:cNvGraphicFramePr>
          <p:nvPr/>
        </p:nvGraphicFramePr>
        <p:xfrm>
          <a:off x="2133600" y="1600200"/>
          <a:ext cx="322263" cy="381000"/>
        </p:xfrm>
        <a:graphic>
          <a:graphicData uri="http://schemas.openxmlformats.org/presentationml/2006/ole">
            <p:oleObj spid="_x0000_s13315" r:id="rId5" imgW="139835" imgH="165202" progId="">
              <p:embed/>
            </p:oleObj>
          </a:graphicData>
        </a:graphic>
      </p:graphicFrame>
      <p:graphicFrame>
        <p:nvGraphicFramePr>
          <p:cNvPr id="13316" name="Object 6"/>
          <p:cNvGraphicFramePr>
            <a:graphicFrameLocks noChangeAspect="1"/>
          </p:cNvGraphicFramePr>
          <p:nvPr/>
        </p:nvGraphicFramePr>
        <p:xfrm>
          <a:off x="2743200" y="2133600"/>
          <a:ext cx="2057400" cy="685800"/>
        </p:xfrm>
        <a:graphic>
          <a:graphicData uri="http://schemas.openxmlformats.org/presentationml/2006/ole">
            <p:oleObj spid="_x0000_s13316" r:id="rId6" imgW="1447489" imgH="482708" progId="">
              <p:embed/>
            </p:oleObj>
          </a:graphicData>
        </a:graphic>
      </p:graphicFrame>
      <p:graphicFrame>
        <p:nvGraphicFramePr>
          <p:cNvPr id="13317" name="Object 7"/>
          <p:cNvGraphicFramePr>
            <a:graphicFrameLocks noChangeAspect="1"/>
          </p:cNvGraphicFramePr>
          <p:nvPr/>
        </p:nvGraphicFramePr>
        <p:xfrm>
          <a:off x="3352800" y="3124200"/>
          <a:ext cx="2971800" cy="452438"/>
        </p:xfrm>
        <a:graphic>
          <a:graphicData uri="http://schemas.openxmlformats.org/presentationml/2006/ole">
            <p:oleObj spid="_x0000_s13317" r:id="rId7" imgW="1498917" imgH="228917" progId="">
              <p:embed/>
            </p:oleObj>
          </a:graphicData>
        </a:graphic>
      </p:graphicFrame>
      <p:graphicFrame>
        <p:nvGraphicFramePr>
          <p:cNvPr id="13318" name="Object 8"/>
          <p:cNvGraphicFramePr>
            <a:graphicFrameLocks noChangeAspect="1"/>
          </p:cNvGraphicFramePr>
          <p:nvPr/>
        </p:nvGraphicFramePr>
        <p:xfrm>
          <a:off x="3276600" y="4038600"/>
          <a:ext cx="2971800" cy="742950"/>
        </p:xfrm>
        <a:graphic>
          <a:graphicData uri="http://schemas.openxmlformats.org/presentationml/2006/ole">
            <p:oleObj spid="_x0000_s13318" r:id="rId8" imgW="1676717" imgH="419417" progId="">
              <p:embed/>
            </p:oleObj>
          </a:graphicData>
        </a:graphic>
      </p:graphicFrame>
      <p:graphicFrame>
        <p:nvGraphicFramePr>
          <p:cNvPr id="13319" name="Object 9"/>
          <p:cNvGraphicFramePr>
            <a:graphicFrameLocks noChangeAspect="1"/>
          </p:cNvGraphicFramePr>
          <p:nvPr/>
        </p:nvGraphicFramePr>
        <p:xfrm>
          <a:off x="2590800" y="5181600"/>
          <a:ext cx="4568825" cy="555625"/>
        </p:xfrm>
        <a:graphic>
          <a:graphicData uri="http://schemas.openxmlformats.org/presentationml/2006/ole">
            <p:oleObj spid="_x0000_s13319" r:id="rId9" imgW="3442017" imgH="419417" progId="">
              <p:embed/>
            </p:oleObj>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1028"/>
          <p:cNvPicPr>
            <a:picLocks noChangeAspect="1" noChangeArrowheads="1"/>
          </p:cNvPicPr>
          <p:nvPr/>
        </p:nvPicPr>
        <p:blipFill>
          <a:blip r:embed="rId4" cstate="print"/>
          <a:srcRect/>
          <a:stretch>
            <a:fillRect/>
          </a:stretch>
        </p:blipFill>
        <p:spPr bwMode="auto">
          <a:xfrm>
            <a:off x="142875" y="304800"/>
            <a:ext cx="8839200" cy="811213"/>
          </a:xfrm>
          <a:prstGeom prst="rect">
            <a:avLst/>
          </a:prstGeom>
          <a:noFill/>
          <a:ln w="9525">
            <a:noFill/>
            <a:miter lim="800000"/>
            <a:headEnd/>
            <a:tailEnd/>
          </a:ln>
        </p:spPr>
      </p:pic>
      <p:sp>
        <p:nvSpPr>
          <p:cNvPr id="33795" name="Text Box 1030"/>
          <p:cNvSpPr txBox="1">
            <a:spLocks noChangeArrowheads="1"/>
          </p:cNvSpPr>
          <p:nvPr/>
        </p:nvSpPr>
        <p:spPr bwMode="auto">
          <a:xfrm>
            <a:off x="228600" y="3276600"/>
            <a:ext cx="8077200" cy="854075"/>
          </a:xfrm>
          <a:prstGeom prst="rect">
            <a:avLst/>
          </a:prstGeom>
          <a:noFill/>
          <a:ln w="9525">
            <a:noFill/>
            <a:miter lim="800000"/>
            <a:headEnd/>
            <a:tailEnd/>
          </a:ln>
        </p:spPr>
        <p:txBody>
          <a:bodyPr>
            <a:spAutoFit/>
          </a:bodyPr>
          <a:lstStyle/>
          <a:p>
            <a:pPr>
              <a:spcBef>
                <a:spcPct val="50000"/>
              </a:spcBef>
              <a:defRPr/>
            </a:pPr>
            <a:r>
              <a:rPr lang="en-US" sz="2000">
                <a:solidFill>
                  <a:schemeClr val="tx2"/>
                </a:solidFill>
              </a:rPr>
              <a:t>3.4.2 .2 </a:t>
            </a:r>
            <a:r>
              <a:rPr lang="zh-CN" altLang="en-US" sz="2000">
                <a:solidFill>
                  <a:schemeClr val="tx2"/>
                </a:solidFill>
              </a:rPr>
              <a:t>总体方差</a:t>
            </a:r>
            <a:r>
              <a:rPr lang="en-US" sz="2000">
                <a:solidFill>
                  <a:schemeClr val="tx2"/>
                </a:solidFill>
                <a:latin typeface="宋体" pitchFamily="2" charset="-122"/>
              </a:rPr>
              <a:t>σ</a:t>
            </a:r>
            <a:r>
              <a:rPr lang="en-US" sz="2000" baseline="30000">
                <a:solidFill>
                  <a:schemeClr val="tx2"/>
                </a:solidFill>
                <a:latin typeface="宋体" pitchFamily="2" charset="-122"/>
              </a:rPr>
              <a:t>2</a:t>
            </a:r>
            <a:r>
              <a:rPr lang="zh-CN" altLang="en-US" sz="2000">
                <a:solidFill>
                  <a:schemeClr val="tx2"/>
                </a:solidFill>
                <a:latin typeface="宋体" pitchFamily="2" charset="-122"/>
              </a:rPr>
              <a:t>未</a:t>
            </a:r>
            <a:r>
              <a:rPr lang="zh-CN" altLang="en-US" sz="2000">
                <a:solidFill>
                  <a:schemeClr val="tx2"/>
                </a:solidFill>
              </a:rPr>
              <a:t>知          </a:t>
            </a:r>
          </a:p>
          <a:p>
            <a:pPr>
              <a:spcBef>
                <a:spcPct val="50000"/>
              </a:spcBef>
              <a:defRPr/>
            </a:pPr>
            <a:r>
              <a:rPr lang="zh-CN" altLang="en-US" sz="2000">
                <a:solidFill>
                  <a:schemeClr val="tx2"/>
                </a:solidFill>
              </a:rPr>
              <a:t>       </a:t>
            </a:r>
            <a:r>
              <a:rPr lang="zh-CN" altLang="en-US" sz="2000" b="1">
                <a:effectLst>
                  <a:outerShdw blurRad="38100" dist="38100" dir="2700000" algn="tl">
                    <a:srgbClr val="000000"/>
                  </a:outerShdw>
                </a:effectLst>
              </a:rPr>
              <a:t>总体方差</a:t>
            </a:r>
            <a:r>
              <a:rPr lang="en-US" sz="2000" b="1">
                <a:effectLst>
                  <a:outerShdw blurRad="38100" dist="38100" dir="2700000" algn="tl">
                    <a:srgbClr val="000000"/>
                  </a:outerShdw>
                </a:effectLst>
                <a:latin typeface="宋体" pitchFamily="2" charset="-122"/>
              </a:rPr>
              <a:t>σ</a:t>
            </a:r>
            <a:r>
              <a:rPr lang="en-US" sz="2000" b="1" baseline="30000">
                <a:effectLst>
                  <a:outerShdw blurRad="38100" dist="38100" dir="2700000" algn="tl">
                    <a:srgbClr val="000000"/>
                  </a:outerShdw>
                </a:effectLst>
                <a:latin typeface="宋体" pitchFamily="2" charset="-122"/>
              </a:rPr>
              <a:t>2</a:t>
            </a:r>
            <a:r>
              <a:rPr lang="zh-CN" altLang="en-US" sz="2000" b="1">
                <a:effectLst>
                  <a:outerShdw blurRad="38100" dist="38100" dir="2700000" algn="tl">
                    <a:srgbClr val="000000"/>
                  </a:outerShdw>
                </a:effectLst>
                <a:latin typeface="宋体" pitchFamily="2" charset="-122"/>
              </a:rPr>
              <a:t>需由样本均方</a:t>
            </a:r>
            <a:r>
              <a:rPr lang="en-US" sz="2000" b="1">
                <a:effectLst>
                  <a:outerShdw blurRad="38100" dist="38100" dir="2700000" algn="tl">
                    <a:srgbClr val="000000"/>
                  </a:outerShdw>
                </a:effectLst>
                <a:latin typeface="宋体" pitchFamily="2" charset="-122"/>
              </a:rPr>
              <a:t>s</a:t>
            </a:r>
            <a:r>
              <a:rPr lang="en-US" sz="2000" b="1" baseline="30000">
                <a:effectLst>
                  <a:outerShdw blurRad="38100" dist="38100" dir="2700000" algn="tl">
                    <a:srgbClr val="000000"/>
                  </a:outerShdw>
                </a:effectLst>
                <a:latin typeface="宋体" pitchFamily="2" charset="-122"/>
              </a:rPr>
              <a:t>2</a:t>
            </a:r>
            <a:r>
              <a:rPr lang="zh-CN" altLang="en-US" sz="2000" b="1">
                <a:effectLst>
                  <a:outerShdw blurRad="38100" dist="38100" dir="2700000" algn="tl">
                    <a:srgbClr val="000000"/>
                  </a:outerShdw>
                </a:effectLst>
                <a:latin typeface="宋体" pitchFamily="2" charset="-122"/>
              </a:rPr>
              <a:t>估计</a:t>
            </a:r>
          </a:p>
        </p:txBody>
      </p:sp>
      <p:graphicFrame>
        <p:nvGraphicFramePr>
          <p:cNvPr id="33796" name="Object 4"/>
          <p:cNvGraphicFramePr>
            <a:graphicFrameLocks noChangeAspect="1"/>
          </p:cNvGraphicFramePr>
          <p:nvPr/>
        </p:nvGraphicFramePr>
        <p:xfrm>
          <a:off x="196850" y="4267200"/>
          <a:ext cx="8688388" cy="2282825"/>
        </p:xfrm>
        <a:graphic>
          <a:graphicData uri="http://schemas.openxmlformats.org/presentationml/2006/ole">
            <p:oleObj spid="_x0000_s14338" r:id="rId5" imgW="5118417" imgH="1346517" progId="">
              <p:embed/>
            </p:oleObj>
          </a:graphicData>
        </a:graphic>
      </p:graphicFrame>
      <p:pic>
        <p:nvPicPr>
          <p:cNvPr id="33797" name="Picture 1032"/>
          <p:cNvPicPr>
            <a:picLocks noChangeAspect="1" noChangeArrowheads="1"/>
          </p:cNvPicPr>
          <p:nvPr/>
        </p:nvPicPr>
        <p:blipFill>
          <a:blip r:embed="rId6" cstate="print"/>
          <a:srcRect/>
          <a:stretch>
            <a:fillRect/>
          </a:stretch>
        </p:blipFill>
        <p:spPr bwMode="auto">
          <a:xfrm>
            <a:off x="142875" y="1295400"/>
            <a:ext cx="8772525" cy="16938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37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7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3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2"/>
          <p:cNvPicPr>
            <a:picLocks noChangeAspect="1" noChangeArrowheads="1"/>
          </p:cNvPicPr>
          <p:nvPr/>
        </p:nvPicPr>
        <p:blipFill>
          <a:blip r:embed="rId4" cstate="print"/>
          <a:srcRect/>
          <a:stretch>
            <a:fillRect/>
          </a:stretch>
        </p:blipFill>
        <p:spPr bwMode="auto">
          <a:xfrm>
            <a:off x="179388" y="228600"/>
            <a:ext cx="8915400" cy="617538"/>
          </a:xfrm>
          <a:prstGeom prst="rect">
            <a:avLst/>
          </a:prstGeom>
          <a:noFill/>
          <a:ln w="9525">
            <a:noFill/>
            <a:miter lim="800000"/>
            <a:headEnd/>
            <a:tailEnd/>
          </a:ln>
        </p:spPr>
      </p:pic>
      <p:pic>
        <p:nvPicPr>
          <p:cNvPr id="34819" name="Picture 3"/>
          <p:cNvPicPr>
            <a:picLocks noChangeAspect="1" noChangeArrowheads="1"/>
          </p:cNvPicPr>
          <p:nvPr/>
        </p:nvPicPr>
        <p:blipFill>
          <a:blip r:embed="rId5" cstate="print"/>
          <a:srcRect/>
          <a:stretch>
            <a:fillRect/>
          </a:stretch>
        </p:blipFill>
        <p:spPr bwMode="auto">
          <a:xfrm>
            <a:off x="179388" y="914400"/>
            <a:ext cx="8915400" cy="1501775"/>
          </a:xfrm>
          <a:prstGeom prst="rect">
            <a:avLst/>
          </a:prstGeom>
          <a:noFill/>
          <a:ln w="9525">
            <a:noFill/>
            <a:miter lim="800000"/>
            <a:headEnd/>
            <a:tailEnd/>
          </a:ln>
        </p:spPr>
      </p:pic>
      <p:sp>
        <p:nvSpPr>
          <p:cNvPr id="34820" name="Text Box 4"/>
          <p:cNvSpPr txBox="1">
            <a:spLocks noChangeArrowheads="1"/>
          </p:cNvSpPr>
          <p:nvPr/>
        </p:nvSpPr>
        <p:spPr bwMode="auto">
          <a:xfrm>
            <a:off x="228600" y="2743200"/>
            <a:ext cx="8610600" cy="1890713"/>
          </a:xfrm>
          <a:prstGeom prst="rect">
            <a:avLst/>
          </a:prstGeom>
          <a:noFill/>
          <a:ln w="9525">
            <a:noFill/>
            <a:miter lim="800000"/>
            <a:headEnd/>
            <a:tailEnd/>
          </a:ln>
        </p:spPr>
        <p:txBody>
          <a:bodyPr>
            <a:spAutoFit/>
          </a:bodyPr>
          <a:lstStyle/>
          <a:p>
            <a:pPr>
              <a:spcBef>
                <a:spcPct val="50000"/>
              </a:spcBef>
              <a:defRPr/>
            </a:pPr>
            <a:r>
              <a:rPr lang="en-US" sz="2800" b="1">
                <a:solidFill>
                  <a:schemeClr val="tx2"/>
                </a:solidFill>
                <a:effectLst>
                  <a:outerShdw blurRad="38100" dist="38100" dir="2700000" algn="tl">
                    <a:srgbClr val="000000"/>
                  </a:outerShdw>
                </a:effectLst>
                <a:latin typeface="宋体" pitchFamily="2" charset="-122"/>
              </a:rPr>
              <a:t>3.4.3 </a:t>
            </a:r>
            <a:r>
              <a:rPr lang="zh-CN" altLang="en-US" sz="2800" b="1">
                <a:solidFill>
                  <a:schemeClr val="tx2"/>
                </a:solidFill>
                <a:effectLst>
                  <a:outerShdw blurRad="38100" dist="38100" dir="2700000" algn="tl">
                    <a:srgbClr val="000000"/>
                  </a:outerShdw>
                </a:effectLst>
                <a:latin typeface="宋体" pitchFamily="2" charset="-122"/>
              </a:rPr>
              <a:t>两总体平均数差数（</a:t>
            </a:r>
            <a:r>
              <a:rPr lang="en-US" sz="2800" b="1">
                <a:solidFill>
                  <a:schemeClr val="tx2"/>
                </a:solidFill>
                <a:effectLst>
                  <a:outerShdw blurRad="38100" dist="38100" dir="2700000" algn="tl">
                    <a:srgbClr val="000000"/>
                  </a:outerShdw>
                </a:effectLst>
                <a:latin typeface="宋体" pitchFamily="2" charset="-122"/>
              </a:rPr>
              <a:t>μ</a:t>
            </a:r>
            <a:r>
              <a:rPr lang="en-US" sz="2800" b="1" baseline="-25000">
                <a:solidFill>
                  <a:schemeClr val="tx2"/>
                </a:solidFill>
                <a:effectLst>
                  <a:outerShdw blurRad="38100" dist="38100" dir="2700000" algn="tl">
                    <a:srgbClr val="000000"/>
                  </a:outerShdw>
                </a:effectLst>
                <a:latin typeface="宋体" pitchFamily="2" charset="-122"/>
              </a:rPr>
              <a:t>1</a:t>
            </a:r>
            <a:r>
              <a:rPr lang="en-US" sz="2800" b="1">
                <a:solidFill>
                  <a:schemeClr val="tx2"/>
                </a:solidFill>
                <a:effectLst>
                  <a:outerShdw blurRad="38100" dist="38100" dir="2700000" algn="tl">
                    <a:srgbClr val="000000"/>
                  </a:outerShdw>
                </a:effectLst>
                <a:latin typeface="宋体" pitchFamily="2" charset="-122"/>
              </a:rPr>
              <a:t>-μ</a:t>
            </a:r>
            <a:r>
              <a:rPr lang="en-US" sz="2800" b="1" baseline="-25000">
                <a:solidFill>
                  <a:schemeClr val="tx2"/>
                </a:solidFill>
                <a:effectLst>
                  <a:outerShdw blurRad="38100" dist="38100" dir="2700000" algn="tl">
                    <a:srgbClr val="000000"/>
                  </a:outerShdw>
                </a:effectLst>
                <a:latin typeface="宋体" pitchFamily="2" charset="-122"/>
              </a:rPr>
              <a:t>2</a:t>
            </a:r>
            <a:r>
              <a:rPr lang="zh-CN" altLang="en-US" sz="2800" b="1">
                <a:solidFill>
                  <a:schemeClr val="tx2"/>
                </a:solidFill>
                <a:effectLst>
                  <a:outerShdw blurRad="38100" dist="38100" dir="2700000" algn="tl">
                    <a:srgbClr val="000000"/>
                  </a:outerShdw>
                </a:effectLst>
                <a:latin typeface="宋体" pitchFamily="2" charset="-122"/>
              </a:rPr>
              <a:t>）的置信限</a:t>
            </a:r>
          </a:p>
          <a:p>
            <a:pPr>
              <a:spcBef>
                <a:spcPct val="50000"/>
              </a:spcBef>
              <a:defRPr/>
            </a:pPr>
            <a:r>
              <a:rPr lang="zh-CN" altLang="en-US" sz="2000"/>
              <a:t>        主要估计两总体平均数</a:t>
            </a:r>
            <a:r>
              <a:rPr lang="en-US" sz="2000"/>
              <a:t>μ</a:t>
            </a:r>
            <a:r>
              <a:rPr lang="en-US" sz="2000" baseline="-25000"/>
              <a:t>1</a:t>
            </a:r>
            <a:r>
              <a:rPr lang="zh-CN" altLang="en-US" sz="2000"/>
              <a:t>和</a:t>
            </a:r>
            <a:r>
              <a:rPr lang="en-US" sz="2000"/>
              <a:t>μ</a:t>
            </a:r>
            <a:r>
              <a:rPr lang="en-US" sz="2000" baseline="-25000"/>
              <a:t>2</a:t>
            </a:r>
            <a:r>
              <a:rPr lang="zh-CN" altLang="en-US" sz="2000"/>
              <a:t>至多能差多少，至少能差多少。</a:t>
            </a:r>
          </a:p>
          <a:p>
            <a:pPr>
              <a:spcBef>
                <a:spcPct val="50000"/>
              </a:spcBef>
              <a:defRPr/>
            </a:pPr>
            <a:r>
              <a:rPr lang="en-US" sz="2000">
                <a:solidFill>
                  <a:schemeClr val="tx2"/>
                </a:solidFill>
              </a:rPr>
              <a:t>4.4.3.1</a:t>
            </a:r>
            <a:r>
              <a:rPr lang="zh-CN" altLang="en-US" sz="2000">
                <a:solidFill>
                  <a:schemeClr val="tx2"/>
                </a:solidFill>
              </a:rPr>
              <a:t>两总体方差已知或方差</a:t>
            </a:r>
            <a:r>
              <a:rPr lang="zh-CN" altLang="en-US" sz="2000">
                <a:solidFill>
                  <a:schemeClr val="tx2"/>
                </a:solidFill>
                <a:latin typeface="宋体" pitchFamily="2" charset="-122"/>
              </a:rPr>
              <a:t>未</a:t>
            </a:r>
            <a:r>
              <a:rPr lang="zh-CN" altLang="en-US" sz="2000">
                <a:solidFill>
                  <a:schemeClr val="tx2"/>
                </a:solidFill>
              </a:rPr>
              <a:t>知但为大样本          </a:t>
            </a:r>
          </a:p>
          <a:p>
            <a:pPr>
              <a:spcBef>
                <a:spcPct val="50000"/>
              </a:spcBef>
              <a:defRPr/>
            </a:pPr>
            <a:r>
              <a:rPr lang="zh-CN" altLang="en-US" sz="2000">
                <a:solidFill>
                  <a:schemeClr val="tx2"/>
                </a:solidFill>
              </a:rPr>
              <a:t>       </a:t>
            </a:r>
            <a:endParaRPr lang="zh-CN" altLang="en-US" sz="2000" b="1">
              <a:effectLst>
                <a:outerShdw blurRad="38100" dist="38100" dir="2700000" algn="tl">
                  <a:srgbClr val="000000"/>
                </a:outerShdw>
              </a:effectLst>
              <a:latin typeface="宋体" pitchFamily="2" charset="-122"/>
            </a:endParaRPr>
          </a:p>
        </p:txBody>
      </p:sp>
      <p:graphicFrame>
        <p:nvGraphicFramePr>
          <p:cNvPr id="34821" name="Object 5"/>
          <p:cNvGraphicFramePr>
            <a:graphicFrameLocks noChangeAspect="1"/>
          </p:cNvGraphicFramePr>
          <p:nvPr/>
        </p:nvGraphicFramePr>
        <p:xfrm>
          <a:off x="822325" y="4343400"/>
          <a:ext cx="6683375" cy="2019300"/>
        </p:xfrm>
        <a:graphic>
          <a:graphicData uri="http://schemas.openxmlformats.org/presentationml/2006/ole">
            <p:oleObj spid="_x0000_s15362" r:id="rId6" imgW="4115117" imgH="1244917"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48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8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48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p:cNvSpPr>
            <a:spLocks noGrp="1" noChangeArrowheads="1"/>
          </p:cNvSpPr>
          <p:nvPr>
            <p:ph type="body" idx="4294967295"/>
          </p:nvPr>
        </p:nvSpPr>
        <p:spPr>
          <a:xfrm>
            <a:off x="304800" y="228600"/>
            <a:ext cx="7772400" cy="457200"/>
          </a:xfrm>
        </p:spPr>
        <p:txBody>
          <a:bodyPr/>
          <a:lstStyle/>
          <a:p>
            <a:pPr eaLnBrk="1" hangingPunct="1">
              <a:buFontTx/>
              <a:buNone/>
            </a:pPr>
            <a:r>
              <a:rPr lang="en-US" altLang="zh-CN" sz="2000" smtClean="0">
                <a:solidFill>
                  <a:schemeClr val="tx2"/>
                </a:solidFill>
              </a:rPr>
              <a:t>3.4.3.2 </a:t>
            </a:r>
            <a:r>
              <a:rPr lang="zh-CN" altLang="en-US" sz="2000" smtClean="0">
                <a:solidFill>
                  <a:schemeClr val="tx2"/>
                </a:solidFill>
              </a:rPr>
              <a:t>两总体方差</a:t>
            </a:r>
            <a:r>
              <a:rPr lang="zh-CN" altLang="en-US" sz="2000" smtClean="0">
                <a:solidFill>
                  <a:schemeClr val="tx2"/>
                </a:solidFill>
                <a:latin typeface="宋体" pitchFamily="2" charset="-122"/>
              </a:rPr>
              <a:t>未</a:t>
            </a:r>
            <a:r>
              <a:rPr lang="zh-CN" altLang="en-US" sz="2000" smtClean="0">
                <a:solidFill>
                  <a:schemeClr val="tx2"/>
                </a:solidFill>
              </a:rPr>
              <a:t>知但假定相等，且为小样本</a:t>
            </a:r>
          </a:p>
        </p:txBody>
      </p:sp>
      <p:graphicFrame>
        <p:nvGraphicFramePr>
          <p:cNvPr id="35843" name="Object 3"/>
          <p:cNvGraphicFramePr>
            <a:graphicFrameLocks noChangeAspect="1"/>
          </p:cNvGraphicFramePr>
          <p:nvPr/>
        </p:nvGraphicFramePr>
        <p:xfrm>
          <a:off x="609600" y="685800"/>
          <a:ext cx="8262938" cy="2632075"/>
        </p:xfrm>
        <a:graphic>
          <a:graphicData uri="http://schemas.openxmlformats.org/presentationml/2006/ole">
            <p:oleObj spid="_x0000_s16386" r:id="rId4" imgW="4699317" imgH="1498917" progId="">
              <p:embed/>
            </p:oleObj>
          </a:graphicData>
        </a:graphic>
      </p:graphicFrame>
      <p:sp>
        <p:nvSpPr>
          <p:cNvPr id="35844" name="Rectangle 5"/>
          <p:cNvSpPr>
            <a:spLocks noChangeArrowheads="1"/>
          </p:cNvSpPr>
          <p:nvPr/>
        </p:nvSpPr>
        <p:spPr bwMode="auto">
          <a:xfrm>
            <a:off x="304800" y="3657600"/>
            <a:ext cx="7772400" cy="457200"/>
          </a:xfrm>
          <a:prstGeom prst="rect">
            <a:avLst/>
          </a:prstGeom>
          <a:noFill/>
          <a:ln w="9525">
            <a:noFill/>
            <a:miter lim="800000"/>
            <a:headEnd/>
            <a:tailEnd/>
          </a:ln>
        </p:spPr>
        <p:txBody>
          <a:bodyPr/>
          <a:lstStyle/>
          <a:p>
            <a:pPr marL="342900" indent="-342900">
              <a:spcBef>
                <a:spcPct val="20000"/>
              </a:spcBef>
            </a:pPr>
            <a:r>
              <a:rPr lang="en-US" altLang="zh-CN" sz="2000">
                <a:solidFill>
                  <a:schemeClr val="tx2"/>
                </a:solidFill>
              </a:rPr>
              <a:t>3.4.3.3 </a:t>
            </a:r>
            <a:r>
              <a:rPr lang="zh-CN" altLang="en-US" sz="2000">
                <a:solidFill>
                  <a:schemeClr val="tx2"/>
                </a:solidFill>
              </a:rPr>
              <a:t>两总体方差</a:t>
            </a:r>
            <a:r>
              <a:rPr lang="zh-CN" altLang="en-US" sz="2000">
                <a:solidFill>
                  <a:schemeClr val="tx2"/>
                </a:solidFill>
                <a:latin typeface="宋体" pitchFamily="2" charset="-122"/>
              </a:rPr>
              <a:t>未</a:t>
            </a:r>
            <a:r>
              <a:rPr lang="zh-CN" altLang="en-US" sz="2000">
                <a:solidFill>
                  <a:schemeClr val="tx2"/>
                </a:solidFill>
              </a:rPr>
              <a:t>知但假定不相等，且为小样本</a:t>
            </a:r>
          </a:p>
        </p:txBody>
      </p:sp>
      <p:graphicFrame>
        <p:nvGraphicFramePr>
          <p:cNvPr id="35845" name="Object 5"/>
          <p:cNvGraphicFramePr>
            <a:graphicFrameLocks noChangeAspect="1"/>
          </p:cNvGraphicFramePr>
          <p:nvPr/>
        </p:nvGraphicFramePr>
        <p:xfrm>
          <a:off x="179388" y="4267200"/>
          <a:ext cx="8710612" cy="1919288"/>
        </p:xfrm>
        <a:graphic>
          <a:graphicData uri="http://schemas.openxmlformats.org/presentationml/2006/ole">
            <p:oleObj spid="_x0000_s16387" r:id="rId5" imgW="4951168" imgH="1092043"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58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58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6"/>
          <p:cNvSpPr>
            <a:spLocks noGrp="1" noChangeArrowheads="1"/>
          </p:cNvSpPr>
          <p:nvPr>
            <p:ph type="title" idx="4294967295"/>
          </p:nvPr>
        </p:nvSpPr>
        <p:spPr>
          <a:xfrm>
            <a:off x="457200" y="228600"/>
            <a:ext cx="7772400" cy="533400"/>
          </a:xfrm>
          <a:noFill/>
        </p:spPr>
        <p:txBody>
          <a:bodyPr/>
          <a:lstStyle/>
          <a:p>
            <a:pPr algn="l" eaLnBrk="1" hangingPunct="1"/>
            <a:r>
              <a:rPr lang="zh-CN" sz="3200" b="1" smtClean="0"/>
              <a:t>假设检验的步骤 </a:t>
            </a:r>
          </a:p>
        </p:txBody>
      </p:sp>
      <p:sp>
        <p:nvSpPr>
          <p:cNvPr id="3080" name="Rectangle 7"/>
          <p:cNvSpPr>
            <a:spLocks noGrp="1" noChangeArrowheads="1"/>
          </p:cNvSpPr>
          <p:nvPr>
            <p:ph type="body" idx="4294967295"/>
          </p:nvPr>
        </p:nvSpPr>
        <p:spPr>
          <a:xfrm>
            <a:off x="685800" y="762000"/>
            <a:ext cx="7772400" cy="1752600"/>
          </a:xfrm>
          <a:noFill/>
        </p:spPr>
        <p:txBody>
          <a:bodyPr/>
          <a:lstStyle/>
          <a:p>
            <a:pPr algn="just" eaLnBrk="1" hangingPunct="1">
              <a:lnSpc>
                <a:spcPct val="90000"/>
              </a:lnSpc>
              <a:buFontTx/>
              <a:buNone/>
            </a:pPr>
            <a:r>
              <a:rPr lang="en-US" altLang="zh-CN" sz="2000" b="1" smtClean="0">
                <a:latin typeface="宋体" pitchFamily="2" charset="-122"/>
              </a:rPr>
              <a:t> </a:t>
            </a:r>
            <a:r>
              <a:rPr lang="zh-CN" altLang="en-US" sz="2000" b="1" smtClean="0">
                <a:latin typeface="宋体" pitchFamily="2" charset="-122"/>
              </a:rPr>
              <a:t>例</a:t>
            </a:r>
            <a:r>
              <a:rPr lang="en-US" altLang="zh-CN" sz="2000" b="1" smtClean="0">
                <a:latin typeface="宋体" pitchFamily="2" charset="-122"/>
              </a:rPr>
              <a:t>3.1</a:t>
            </a:r>
            <a:r>
              <a:rPr lang="en-US" altLang="zh-CN" sz="2000" smtClean="0">
                <a:latin typeface="宋体" pitchFamily="2" charset="-122"/>
              </a:rPr>
              <a:t>  </a:t>
            </a:r>
            <a:r>
              <a:rPr lang="zh-CN" altLang="en-US" sz="2000" smtClean="0">
                <a:latin typeface="宋体" pitchFamily="2" charset="-122"/>
              </a:rPr>
              <a:t>某鱼饲料厂装包机工作正常时，额定标准是每袋净重</a:t>
            </a:r>
            <a:r>
              <a:rPr lang="en-US" altLang="zh-CN" sz="2000" smtClean="0">
                <a:latin typeface="宋体" pitchFamily="2" charset="-122"/>
              </a:rPr>
              <a:t>μ</a:t>
            </a:r>
            <a:r>
              <a:rPr lang="en-US" altLang="zh-CN" sz="2000" baseline="-25000" smtClean="0">
                <a:latin typeface="宋体" pitchFamily="2" charset="-122"/>
              </a:rPr>
              <a:t>0</a:t>
            </a:r>
            <a:r>
              <a:rPr lang="en-US" altLang="zh-CN" sz="2000" smtClean="0">
                <a:latin typeface="宋体" pitchFamily="2" charset="-122"/>
              </a:rPr>
              <a:t>=50.0kg</a:t>
            </a:r>
            <a:r>
              <a:rPr lang="zh-CN" altLang="en-US" sz="2000" smtClean="0">
                <a:latin typeface="宋体" pitchFamily="2" charset="-122"/>
              </a:rPr>
              <a:t>，根据长期检测，标准差</a:t>
            </a:r>
            <a:r>
              <a:rPr lang="en-US" altLang="zh-CN" sz="2000" i="1" smtClean="0">
                <a:latin typeface="宋体" pitchFamily="2" charset="-122"/>
              </a:rPr>
              <a:t>σ</a:t>
            </a:r>
            <a:r>
              <a:rPr lang="en-US" altLang="zh-CN" sz="2000" i="1" baseline="-30000" smtClean="0">
                <a:latin typeface="宋体" pitchFamily="2" charset="-122"/>
              </a:rPr>
              <a:t>0 </a:t>
            </a:r>
            <a:r>
              <a:rPr lang="en-US" altLang="zh-CN" sz="2000" smtClean="0">
                <a:latin typeface="宋体" pitchFamily="2" charset="-122"/>
              </a:rPr>
              <a:t>=0.15kg</a:t>
            </a:r>
            <a:r>
              <a:rPr lang="zh-CN" altLang="en-US" sz="2000" smtClean="0">
                <a:latin typeface="宋体" pitchFamily="2" charset="-122"/>
              </a:rPr>
              <a:t>。现为了检验装包机工作是否正常，随机抽取它包装的</a:t>
            </a:r>
            <a:r>
              <a:rPr lang="en-US" altLang="zh-CN" sz="2000" smtClean="0">
                <a:latin typeface="宋体" pitchFamily="2" charset="-122"/>
              </a:rPr>
              <a:t>9</a:t>
            </a:r>
            <a:r>
              <a:rPr lang="zh-CN" altLang="en-US" sz="2000" smtClean="0">
                <a:latin typeface="宋体" pitchFamily="2" charset="-122"/>
              </a:rPr>
              <a:t>袋饲料，称重结果是：</a:t>
            </a:r>
            <a:r>
              <a:rPr lang="en-US" altLang="zh-CN" sz="2000" smtClean="0">
                <a:latin typeface="宋体" pitchFamily="2" charset="-122"/>
              </a:rPr>
              <a:t>49.8</a:t>
            </a:r>
            <a:r>
              <a:rPr lang="zh-CN" altLang="en-US" sz="2000" smtClean="0">
                <a:latin typeface="宋体" pitchFamily="2" charset="-122"/>
              </a:rPr>
              <a:t>，</a:t>
            </a:r>
            <a:r>
              <a:rPr lang="en-US" altLang="zh-CN" sz="2000" smtClean="0">
                <a:latin typeface="宋体" pitchFamily="2" charset="-122"/>
              </a:rPr>
              <a:t>50.0</a:t>
            </a:r>
            <a:r>
              <a:rPr lang="zh-CN" altLang="en-US" sz="2000" smtClean="0">
                <a:latin typeface="宋体" pitchFamily="2" charset="-122"/>
              </a:rPr>
              <a:t>，</a:t>
            </a:r>
            <a:r>
              <a:rPr lang="en-US" altLang="zh-CN" sz="2000" smtClean="0">
                <a:latin typeface="宋体" pitchFamily="2" charset="-122"/>
              </a:rPr>
              <a:t>50.4</a:t>
            </a:r>
            <a:r>
              <a:rPr lang="zh-CN" altLang="en-US" sz="2000" smtClean="0">
                <a:latin typeface="宋体" pitchFamily="2" charset="-122"/>
              </a:rPr>
              <a:t>，</a:t>
            </a:r>
            <a:r>
              <a:rPr lang="en-US" altLang="zh-CN" sz="2000" smtClean="0">
                <a:latin typeface="宋体" pitchFamily="2" charset="-122"/>
              </a:rPr>
              <a:t>50.4</a:t>
            </a:r>
            <a:r>
              <a:rPr lang="zh-CN" altLang="en-US" sz="2000" smtClean="0">
                <a:latin typeface="宋体" pitchFamily="2" charset="-122"/>
              </a:rPr>
              <a:t>，</a:t>
            </a:r>
            <a:r>
              <a:rPr lang="en-US" altLang="zh-CN" sz="2000" smtClean="0">
                <a:latin typeface="宋体" pitchFamily="2" charset="-122"/>
              </a:rPr>
              <a:t>49.9</a:t>
            </a:r>
            <a:r>
              <a:rPr lang="zh-CN" altLang="en-US" sz="2000" smtClean="0">
                <a:latin typeface="宋体" pitchFamily="2" charset="-122"/>
              </a:rPr>
              <a:t>，</a:t>
            </a:r>
            <a:r>
              <a:rPr lang="en-US" altLang="zh-CN" sz="2000" smtClean="0">
                <a:latin typeface="宋体" pitchFamily="2" charset="-122"/>
              </a:rPr>
              <a:t>50.2</a:t>
            </a:r>
            <a:r>
              <a:rPr lang="zh-CN" altLang="en-US" sz="2000" smtClean="0">
                <a:latin typeface="宋体" pitchFamily="2" charset="-122"/>
              </a:rPr>
              <a:t>，</a:t>
            </a:r>
            <a:r>
              <a:rPr lang="en-US" altLang="zh-CN" sz="2000" smtClean="0">
                <a:latin typeface="宋体" pitchFamily="2" charset="-122"/>
              </a:rPr>
              <a:t>50.4</a:t>
            </a:r>
            <a:r>
              <a:rPr lang="zh-CN" altLang="en-US" sz="2000" smtClean="0">
                <a:latin typeface="宋体" pitchFamily="2" charset="-122"/>
              </a:rPr>
              <a:t>，</a:t>
            </a:r>
            <a:r>
              <a:rPr lang="en-US" altLang="zh-CN" sz="2000" smtClean="0">
                <a:latin typeface="宋体" pitchFamily="2" charset="-122"/>
              </a:rPr>
              <a:t>50.4</a:t>
            </a:r>
            <a:r>
              <a:rPr lang="zh-CN" altLang="en-US" sz="2000" smtClean="0">
                <a:latin typeface="宋体" pitchFamily="2" charset="-122"/>
              </a:rPr>
              <a:t>，</a:t>
            </a:r>
            <a:r>
              <a:rPr lang="en-US" altLang="zh-CN" sz="2000" smtClean="0">
                <a:latin typeface="宋体" pitchFamily="2" charset="-122"/>
              </a:rPr>
              <a:t>50.3</a:t>
            </a:r>
            <a:r>
              <a:rPr lang="zh-CN" altLang="en-US" sz="2000" smtClean="0">
                <a:latin typeface="宋体" pitchFamily="2" charset="-122"/>
              </a:rPr>
              <a:t>（</a:t>
            </a:r>
            <a:r>
              <a:rPr lang="en-US" altLang="zh-CN" sz="2000" smtClean="0">
                <a:latin typeface="宋体" pitchFamily="2" charset="-122"/>
              </a:rPr>
              <a:t>kg</a:t>
            </a:r>
            <a:r>
              <a:rPr lang="zh-CN" altLang="en-US" sz="2000" smtClean="0">
                <a:latin typeface="宋体" pitchFamily="2" charset="-122"/>
              </a:rPr>
              <a:t>）。问能否根据这</a:t>
            </a:r>
            <a:r>
              <a:rPr lang="en-US" altLang="zh-CN" sz="2000" smtClean="0">
                <a:latin typeface="宋体" pitchFamily="2" charset="-122"/>
              </a:rPr>
              <a:t>9</a:t>
            </a:r>
            <a:r>
              <a:rPr lang="zh-CN" altLang="en-US" sz="2000" smtClean="0">
                <a:latin typeface="宋体" pitchFamily="2" charset="-122"/>
              </a:rPr>
              <a:t>袋饲料的重量，判定装包机现在工作仍正常？</a:t>
            </a:r>
          </a:p>
          <a:p>
            <a:pPr algn="just" eaLnBrk="1" hangingPunct="1">
              <a:lnSpc>
                <a:spcPct val="90000"/>
              </a:lnSpc>
              <a:buFontTx/>
              <a:buNone/>
            </a:pPr>
            <a:endParaRPr lang="en-US" altLang="zh-CN" sz="2000" smtClean="0"/>
          </a:p>
        </p:txBody>
      </p:sp>
      <p:grpSp>
        <p:nvGrpSpPr>
          <p:cNvPr id="2" name="Group 8"/>
          <p:cNvGrpSpPr>
            <a:grpSpLocks/>
          </p:cNvGrpSpPr>
          <p:nvPr/>
        </p:nvGrpSpPr>
        <p:grpSpPr bwMode="auto">
          <a:xfrm>
            <a:off x="381000" y="2438400"/>
            <a:ext cx="8382000" cy="1087438"/>
            <a:chOff x="0" y="0"/>
            <a:chExt cx="5280" cy="685"/>
          </a:xfrm>
        </p:grpSpPr>
        <p:sp>
          <p:nvSpPr>
            <p:cNvPr id="7173" name="Rectangle 9"/>
            <p:cNvSpPr>
              <a:spLocks noChangeArrowheads="1"/>
            </p:cNvSpPr>
            <p:nvPr/>
          </p:nvSpPr>
          <p:spPr bwMode="auto">
            <a:xfrm>
              <a:off x="0" y="0"/>
              <a:ext cx="5280" cy="672"/>
            </a:xfrm>
            <a:prstGeom prst="rect">
              <a:avLst/>
            </a:prstGeom>
            <a:noFill/>
            <a:ln w="9525">
              <a:noFill/>
              <a:miter lim="800000"/>
              <a:headEnd/>
              <a:tailEnd/>
            </a:ln>
          </p:spPr>
          <p:txBody>
            <a:bodyPr/>
            <a:lstStyle/>
            <a:p>
              <a:pPr marL="342900" indent="-342900" algn="just">
                <a:lnSpc>
                  <a:spcPct val="90000"/>
                </a:lnSpc>
                <a:spcBef>
                  <a:spcPct val="20000"/>
                </a:spcBef>
                <a:defRPr/>
              </a:pPr>
              <a:r>
                <a:rPr lang="zh-CN" altLang="en-US" sz="2000" b="1">
                  <a:solidFill>
                    <a:schemeClr val="tx2"/>
                  </a:solidFill>
                  <a:effectLst>
                    <a:outerShdw blurRad="38100" dist="38100" dir="2700000" algn="tl">
                      <a:srgbClr val="000000"/>
                    </a:outerShdw>
                  </a:effectLst>
                </a:rPr>
                <a:t>第一步  提出测验的假设和标准</a:t>
              </a:r>
            </a:p>
            <a:p>
              <a:pPr marL="342900" indent="-342900" algn="just">
                <a:lnSpc>
                  <a:spcPct val="90000"/>
                </a:lnSpc>
                <a:spcBef>
                  <a:spcPct val="20000"/>
                </a:spcBef>
                <a:defRPr/>
              </a:pPr>
              <a:r>
                <a:rPr lang="zh-CN" altLang="en-US" sz="2000"/>
                <a:t>                                                       </a:t>
              </a:r>
              <a:r>
                <a:rPr lang="zh-CN" altLang="en-US" sz="2000">
                  <a:solidFill>
                    <a:schemeClr val="hlink"/>
                  </a:solidFill>
                  <a:latin typeface="宋体" pitchFamily="2" charset="-122"/>
                </a:rPr>
                <a:t>无效假设或零假设（</a:t>
              </a:r>
              <a:r>
                <a:rPr lang="en-US" sz="2000">
                  <a:solidFill>
                    <a:schemeClr val="hlink"/>
                  </a:solidFill>
                </a:rPr>
                <a:t>null hypothesis</a:t>
              </a:r>
              <a:r>
                <a:rPr lang="zh-CN" altLang="en-US" sz="2000">
                  <a:solidFill>
                    <a:schemeClr val="hlink"/>
                  </a:solidFill>
                  <a:latin typeface="宋体" pitchFamily="2" charset="-122"/>
                </a:rPr>
                <a:t>）</a:t>
              </a:r>
            </a:p>
            <a:p>
              <a:pPr marL="342900" indent="-342900" algn="just">
                <a:lnSpc>
                  <a:spcPct val="90000"/>
                </a:lnSpc>
                <a:spcBef>
                  <a:spcPct val="20000"/>
                </a:spcBef>
                <a:defRPr/>
              </a:pPr>
              <a:r>
                <a:rPr lang="zh-CN" altLang="en-US" sz="2000">
                  <a:latin typeface="宋体" pitchFamily="2" charset="-122"/>
                  <a:cs typeface="Times New Roman" pitchFamily="18" charset="0"/>
                </a:rPr>
                <a:t>                           </a:t>
              </a:r>
              <a:r>
                <a:rPr lang="zh-CN" altLang="en-US" sz="2000">
                  <a:solidFill>
                    <a:schemeClr val="hlink"/>
                  </a:solidFill>
                  <a:latin typeface="宋体" pitchFamily="2" charset="-122"/>
                  <a:cs typeface="Times New Roman" pitchFamily="18" charset="0"/>
                </a:rPr>
                <a:t>备择假设（</a:t>
              </a:r>
              <a:r>
                <a:rPr lang="en-US" sz="2000">
                  <a:solidFill>
                    <a:schemeClr val="hlink"/>
                  </a:solidFill>
                  <a:latin typeface="宋体" pitchFamily="2" charset="-122"/>
                </a:rPr>
                <a:t>alternative hypothesis</a:t>
              </a:r>
              <a:r>
                <a:rPr lang="zh-CN" altLang="en-US" sz="2000">
                  <a:solidFill>
                    <a:schemeClr val="hlink"/>
                  </a:solidFill>
                  <a:latin typeface="宋体" pitchFamily="2" charset="-122"/>
                  <a:cs typeface="Times New Roman" pitchFamily="18" charset="0"/>
                </a:rPr>
                <a:t>）</a:t>
              </a:r>
              <a:r>
                <a:rPr lang="zh-CN" altLang="en-US" sz="2000">
                  <a:latin typeface="宋体" pitchFamily="2" charset="-122"/>
                </a:rPr>
                <a:t> </a:t>
              </a:r>
            </a:p>
            <a:p>
              <a:pPr marL="342900" indent="-342900" algn="just">
                <a:lnSpc>
                  <a:spcPct val="90000"/>
                </a:lnSpc>
                <a:spcBef>
                  <a:spcPct val="20000"/>
                </a:spcBef>
                <a:defRPr/>
              </a:pPr>
              <a:r>
                <a:rPr lang="zh-CN" altLang="en-US" sz="2000"/>
                <a:t> </a:t>
              </a:r>
              <a:r>
                <a:rPr lang="zh-CN" altLang="en-US" sz="2000" b="1">
                  <a:latin typeface="宋体" pitchFamily="2" charset="-122"/>
                </a:rPr>
                <a:t> </a:t>
              </a:r>
            </a:p>
          </p:txBody>
        </p:sp>
        <p:graphicFrame>
          <p:nvGraphicFramePr>
            <p:cNvPr id="3077" name="Object 6"/>
            <p:cNvGraphicFramePr>
              <a:graphicFrameLocks noChangeAspect="1"/>
            </p:cNvGraphicFramePr>
            <p:nvPr/>
          </p:nvGraphicFramePr>
          <p:xfrm>
            <a:off x="1104" y="240"/>
            <a:ext cx="923" cy="205"/>
          </p:xfrm>
          <a:graphic>
            <a:graphicData uri="http://schemas.openxmlformats.org/presentationml/2006/ole">
              <p:oleObj spid="_x0000_s3077" r:id="rId4" imgW="1168717" imgH="228917" progId="">
                <p:embed/>
              </p:oleObj>
            </a:graphicData>
          </a:graphic>
        </p:graphicFrame>
        <p:graphicFrame>
          <p:nvGraphicFramePr>
            <p:cNvPr id="3078" name="Object 7"/>
            <p:cNvGraphicFramePr>
              <a:graphicFrameLocks noChangeAspect="1"/>
            </p:cNvGraphicFramePr>
            <p:nvPr/>
          </p:nvGraphicFramePr>
          <p:xfrm>
            <a:off x="1104" y="480"/>
            <a:ext cx="891" cy="205"/>
          </p:xfrm>
          <a:graphic>
            <a:graphicData uri="http://schemas.openxmlformats.org/presentationml/2006/ole">
              <p:oleObj spid="_x0000_s3078" r:id="rId5" imgW="1194117" imgH="228917" progId="">
                <p:embed/>
              </p:oleObj>
            </a:graphicData>
          </a:graphic>
        </p:graphicFrame>
      </p:grpSp>
      <p:grpSp>
        <p:nvGrpSpPr>
          <p:cNvPr id="3" name="Group 12"/>
          <p:cNvGrpSpPr>
            <a:grpSpLocks/>
          </p:cNvGrpSpPr>
          <p:nvPr/>
        </p:nvGrpSpPr>
        <p:grpSpPr bwMode="auto">
          <a:xfrm>
            <a:off x="685800" y="3581400"/>
            <a:ext cx="8077200" cy="950913"/>
            <a:chOff x="0" y="0"/>
            <a:chExt cx="5088" cy="599"/>
          </a:xfrm>
        </p:grpSpPr>
        <p:sp>
          <p:nvSpPr>
            <p:cNvPr id="7177" name="Text Box 13"/>
            <p:cNvSpPr txBox="1">
              <a:spLocks noChangeArrowheads="1"/>
            </p:cNvSpPr>
            <p:nvPr/>
          </p:nvSpPr>
          <p:spPr bwMode="auto">
            <a:xfrm>
              <a:off x="0" y="0"/>
              <a:ext cx="5088" cy="240"/>
            </a:xfrm>
            <a:prstGeom prst="rect">
              <a:avLst/>
            </a:prstGeom>
            <a:noFill/>
            <a:ln w="9525">
              <a:noFill/>
              <a:miter lim="800000"/>
              <a:headEnd/>
              <a:tailEnd/>
            </a:ln>
          </p:spPr>
          <p:txBody>
            <a:bodyPr/>
            <a:lstStyle/>
            <a:p>
              <a:pPr marL="342900" indent="-342900" algn="just">
                <a:lnSpc>
                  <a:spcPct val="90000"/>
                </a:lnSpc>
                <a:spcBef>
                  <a:spcPct val="20000"/>
                </a:spcBef>
                <a:defRPr/>
              </a:pPr>
              <a:r>
                <a:rPr lang="zh-CN" altLang="en-US" sz="2000" b="1">
                  <a:solidFill>
                    <a:schemeClr val="tx2"/>
                  </a:solidFill>
                  <a:effectLst>
                    <a:outerShdw blurRad="38100" dist="38100" dir="2700000" algn="tl">
                      <a:srgbClr val="000000"/>
                    </a:outerShdw>
                  </a:effectLst>
                </a:rPr>
                <a:t>第二步 选择测验方法和计算统计量</a:t>
              </a:r>
            </a:p>
            <a:p>
              <a:pPr marL="342900" indent="-342900" algn="just">
                <a:lnSpc>
                  <a:spcPct val="90000"/>
                </a:lnSpc>
                <a:spcBef>
                  <a:spcPct val="20000"/>
                </a:spcBef>
                <a:defRPr/>
              </a:pPr>
              <a:endParaRPr lang="zh-CN" altLang="en-US" sz="2000" b="1">
                <a:solidFill>
                  <a:schemeClr val="tx2"/>
                </a:solidFill>
                <a:effectLst>
                  <a:outerShdw blurRad="38100" dist="38100" dir="2700000" algn="tl">
                    <a:srgbClr val="000000"/>
                  </a:outerShdw>
                </a:effectLst>
              </a:endParaRPr>
            </a:p>
            <a:p>
              <a:pPr marL="342900" indent="-342900" algn="just">
                <a:lnSpc>
                  <a:spcPct val="90000"/>
                </a:lnSpc>
                <a:spcBef>
                  <a:spcPct val="20000"/>
                </a:spcBef>
                <a:defRPr/>
              </a:pPr>
              <a:endParaRPr lang="zh-CN" altLang="en-US" sz="2000">
                <a:latin typeface="宋体" pitchFamily="2" charset="-122"/>
              </a:endParaRPr>
            </a:p>
            <a:p>
              <a:pPr marL="342900" indent="-342900" algn="just">
                <a:lnSpc>
                  <a:spcPct val="90000"/>
                </a:lnSpc>
                <a:spcBef>
                  <a:spcPct val="20000"/>
                </a:spcBef>
                <a:defRPr/>
              </a:pPr>
              <a:endParaRPr lang="en-US" sz="2000">
                <a:latin typeface="宋体" pitchFamily="2" charset="-122"/>
              </a:endParaRPr>
            </a:p>
          </p:txBody>
        </p:sp>
        <p:graphicFrame>
          <p:nvGraphicFramePr>
            <p:cNvPr id="3076" name="Object 10"/>
            <p:cNvGraphicFramePr>
              <a:graphicFrameLocks noChangeAspect="1"/>
            </p:cNvGraphicFramePr>
            <p:nvPr/>
          </p:nvGraphicFramePr>
          <p:xfrm>
            <a:off x="1344" y="192"/>
            <a:ext cx="1673" cy="407"/>
          </p:xfrm>
          <a:graphic>
            <a:graphicData uri="http://schemas.openxmlformats.org/presentationml/2006/ole">
              <p:oleObj spid="_x0000_s3076" r:id="rId6" imgW="1828324" imgH="444624" progId="">
                <p:embed/>
              </p:oleObj>
            </a:graphicData>
          </a:graphic>
        </p:graphicFrame>
      </p:grpSp>
      <p:grpSp>
        <p:nvGrpSpPr>
          <p:cNvPr id="4" name="Group 15"/>
          <p:cNvGrpSpPr>
            <a:grpSpLocks/>
          </p:cNvGrpSpPr>
          <p:nvPr/>
        </p:nvGrpSpPr>
        <p:grpSpPr bwMode="auto">
          <a:xfrm>
            <a:off x="685800" y="4572000"/>
            <a:ext cx="8001000" cy="2073275"/>
            <a:chOff x="0" y="0"/>
            <a:chExt cx="5040" cy="1306"/>
          </a:xfrm>
        </p:grpSpPr>
        <p:sp>
          <p:nvSpPr>
            <p:cNvPr id="7180" name="Text Box 16"/>
            <p:cNvSpPr txBox="1">
              <a:spLocks noChangeArrowheads="1"/>
            </p:cNvSpPr>
            <p:nvPr/>
          </p:nvSpPr>
          <p:spPr bwMode="auto">
            <a:xfrm>
              <a:off x="0" y="0"/>
              <a:ext cx="5040" cy="1306"/>
            </a:xfrm>
            <a:prstGeom prst="rect">
              <a:avLst/>
            </a:prstGeom>
            <a:noFill/>
            <a:ln w="9525">
              <a:noFill/>
              <a:miter lim="800000"/>
              <a:headEnd/>
              <a:tailEnd/>
            </a:ln>
          </p:spPr>
          <p:txBody>
            <a:bodyPr>
              <a:spAutoFit/>
            </a:bodyPr>
            <a:lstStyle/>
            <a:p>
              <a:pPr>
                <a:spcBef>
                  <a:spcPct val="50000"/>
                </a:spcBef>
                <a:defRPr/>
              </a:pPr>
              <a:r>
                <a:rPr lang="zh-CN" altLang="en-US" sz="2000" b="1">
                  <a:solidFill>
                    <a:schemeClr val="tx2"/>
                  </a:solidFill>
                  <a:effectLst>
                    <a:outerShdw blurRad="38100" dist="38100" dir="2700000" algn="tl">
                      <a:srgbClr val="000000"/>
                    </a:outerShdw>
                  </a:effectLst>
                </a:rPr>
                <a:t>第三步 确定概率</a:t>
              </a:r>
              <a:r>
                <a:rPr lang="en-US" sz="2000" b="1">
                  <a:solidFill>
                    <a:schemeClr val="tx2"/>
                  </a:solidFill>
                  <a:effectLst>
                    <a:outerShdw blurRad="38100" dist="38100" dir="2700000" algn="tl">
                      <a:srgbClr val="000000"/>
                    </a:outerShdw>
                  </a:effectLst>
                </a:rPr>
                <a:t>P</a:t>
              </a:r>
              <a:r>
                <a:rPr lang="zh-CN" altLang="en-US" sz="2000" b="1">
                  <a:solidFill>
                    <a:schemeClr val="tx2"/>
                  </a:solidFill>
                  <a:effectLst>
                    <a:outerShdw blurRad="38100" dist="38100" dir="2700000" algn="tl">
                      <a:srgbClr val="000000"/>
                    </a:outerShdw>
                  </a:effectLst>
                </a:rPr>
                <a:t>值和做出统计推断</a:t>
              </a:r>
            </a:p>
            <a:p>
              <a:pPr>
                <a:spcBef>
                  <a:spcPct val="50000"/>
                </a:spcBef>
                <a:defRPr/>
              </a:pPr>
              <a:r>
                <a:rPr lang="zh-CN" altLang="en-US" sz="2000">
                  <a:latin typeface="宋体" pitchFamily="2" charset="-122"/>
                </a:rPr>
                <a:t>        查表得：</a:t>
              </a:r>
              <a:r>
                <a:rPr lang="en-US" sz="2000">
                  <a:latin typeface="宋体" pitchFamily="2" charset="-122"/>
                </a:rPr>
                <a:t>u</a:t>
              </a:r>
              <a:r>
                <a:rPr lang="en-US" sz="2000" baseline="-25000">
                  <a:latin typeface="宋体" pitchFamily="2" charset="-122"/>
                </a:rPr>
                <a:t>0.05</a:t>
              </a:r>
              <a:r>
                <a:rPr lang="en-US" sz="2000">
                  <a:latin typeface="宋体" pitchFamily="2" charset="-122"/>
                </a:rPr>
                <a:t>=1.96</a:t>
              </a:r>
              <a:r>
                <a:rPr lang="zh-CN" altLang="en-US" sz="2000">
                  <a:latin typeface="宋体" pitchFamily="2" charset="-122"/>
                </a:rPr>
                <a:t>，</a:t>
              </a:r>
            </a:p>
            <a:p>
              <a:pPr>
                <a:spcBef>
                  <a:spcPct val="50000"/>
                </a:spcBef>
                <a:defRPr/>
              </a:pPr>
              <a:r>
                <a:rPr lang="zh-CN" altLang="en-US" sz="2000">
                  <a:latin typeface="宋体" pitchFamily="2" charset="-122"/>
                </a:rPr>
                <a:t>        则：</a:t>
              </a:r>
            </a:p>
            <a:p>
              <a:pPr>
                <a:spcBef>
                  <a:spcPct val="50000"/>
                </a:spcBef>
                <a:defRPr/>
              </a:pPr>
              <a:r>
                <a:rPr lang="zh-CN" altLang="en-US" sz="2000">
                  <a:solidFill>
                    <a:srgbClr val="000000"/>
                  </a:solidFill>
                  <a:latin typeface="宋体" pitchFamily="2" charset="-122"/>
                </a:rPr>
                <a:t>    </a:t>
              </a:r>
              <a:r>
                <a:rPr lang="zh-CN" altLang="en-US" sz="2000">
                  <a:latin typeface="宋体" pitchFamily="2" charset="-122"/>
                </a:rPr>
                <a:t>所以接受</a:t>
              </a:r>
              <a:r>
                <a:rPr lang="en-US" sz="2000">
                  <a:latin typeface="宋体" pitchFamily="2" charset="-122"/>
                </a:rPr>
                <a:t>H</a:t>
              </a:r>
              <a:r>
                <a:rPr lang="en-US" sz="2000" baseline="-25000">
                  <a:latin typeface="宋体" pitchFamily="2" charset="-122"/>
                </a:rPr>
                <a:t>A</a:t>
              </a:r>
              <a:r>
                <a:rPr lang="zh-CN" altLang="en-US" sz="2000">
                  <a:latin typeface="宋体" pitchFamily="2" charset="-122"/>
                </a:rPr>
                <a:t>：          ，也就是现在装包机工作不正常，称重有偏高的倾向，需要维修。 </a:t>
              </a:r>
            </a:p>
          </p:txBody>
        </p:sp>
        <p:graphicFrame>
          <p:nvGraphicFramePr>
            <p:cNvPr id="3074" name="Object 13"/>
            <p:cNvGraphicFramePr>
              <a:graphicFrameLocks noChangeAspect="1"/>
            </p:cNvGraphicFramePr>
            <p:nvPr/>
          </p:nvGraphicFramePr>
          <p:xfrm>
            <a:off x="1296" y="576"/>
            <a:ext cx="1054" cy="203"/>
          </p:xfrm>
          <a:graphic>
            <a:graphicData uri="http://schemas.openxmlformats.org/presentationml/2006/ole">
              <p:oleObj spid="_x0000_s3074" r:id="rId7" imgW="1319971" imgH="254097" progId="">
                <p:embed/>
              </p:oleObj>
            </a:graphicData>
          </a:graphic>
        </p:graphicFrame>
        <p:graphicFrame>
          <p:nvGraphicFramePr>
            <p:cNvPr id="3075" name="Object 14"/>
            <p:cNvGraphicFramePr>
              <a:graphicFrameLocks noChangeAspect="1"/>
            </p:cNvGraphicFramePr>
            <p:nvPr/>
          </p:nvGraphicFramePr>
          <p:xfrm>
            <a:off x="1248" y="912"/>
            <a:ext cx="775" cy="202"/>
          </p:xfrm>
          <a:graphic>
            <a:graphicData uri="http://schemas.openxmlformats.org/presentationml/2006/ole">
              <p:oleObj spid="_x0000_s3075" r:id="rId8" imgW="876617" imgH="228917" progId="">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ChangeArrowheads="1"/>
          </p:cNvSpPr>
          <p:nvPr/>
        </p:nvSpPr>
        <p:spPr bwMode="auto">
          <a:xfrm>
            <a:off x="228600" y="304800"/>
            <a:ext cx="7772400" cy="457200"/>
          </a:xfrm>
          <a:prstGeom prst="rect">
            <a:avLst/>
          </a:prstGeom>
          <a:noFill/>
          <a:ln w="9525">
            <a:noFill/>
            <a:miter lim="800000"/>
            <a:headEnd/>
            <a:tailEnd/>
          </a:ln>
        </p:spPr>
        <p:txBody>
          <a:bodyPr/>
          <a:lstStyle/>
          <a:p>
            <a:pPr marL="342900" indent="-342900">
              <a:spcBef>
                <a:spcPct val="20000"/>
              </a:spcBef>
            </a:pPr>
            <a:r>
              <a:rPr lang="en-US" altLang="zh-CN" sz="2000">
                <a:solidFill>
                  <a:schemeClr val="tx2"/>
                </a:solidFill>
              </a:rPr>
              <a:t>3.6.3.4  </a:t>
            </a:r>
            <a:r>
              <a:rPr lang="zh-CN" altLang="en-US" sz="2000">
                <a:solidFill>
                  <a:schemeClr val="tx2"/>
                </a:solidFill>
              </a:rPr>
              <a:t>成对数据总体差数</a:t>
            </a:r>
            <a:r>
              <a:rPr lang="en-US" altLang="zh-CN" sz="2000">
                <a:solidFill>
                  <a:schemeClr val="tx2"/>
                </a:solidFill>
              </a:rPr>
              <a:t>μ</a:t>
            </a:r>
            <a:r>
              <a:rPr lang="en-US" altLang="zh-CN" sz="2000" baseline="-25000">
                <a:solidFill>
                  <a:schemeClr val="tx2"/>
                </a:solidFill>
              </a:rPr>
              <a:t>d</a:t>
            </a:r>
            <a:r>
              <a:rPr lang="zh-CN" altLang="en-US" sz="2000">
                <a:solidFill>
                  <a:schemeClr val="tx2"/>
                </a:solidFill>
              </a:rPr>
              <a:t>的置信限</a:t>
            </a:r>
          </a:p>
        </p:txBody>
      </p:sp>
      <p:graphicFrame>
        <p:nvGraphicFramePr>
          <p:cNvPr id="36867" name="Object 3"/>
          <p:cNvGraphicFramePr>
            <a:graphicFrameLocks noChangeAspect="1"/>
          </p:cNvGraphicFramePr>
          <p:nvPr/>
        </p:nvGraphicFramePr>
        <p:xfrm>
          <a:off x="1219200" y="762000"/>
          <a:ext cx="6677025" cy="1985963"/>
        </p:xfrm>
        <a:graphic>
          <a:graphicData uri="http://schemas.openxmlformats.org/presentationml/2006/ole">
            <p:oleObj spid="_x0000_s17410" r:id="rId4" imgW="3795970" imgH="1130127" progId="">
              <p:embed/>
            </p:oleObj>
          </a:graphicData>
        </a:graphic>
      </p:graphicFrame>
      <p:sp>
        <p:nvSpPr>
          <p:cNvPr id="36868" name="Text Box 4"/>
          <p:cNvSpPr txBox="1">
            <a:spLocks noChangeArrowheads="1"/>
          </p:cNvSpPr>
          <p:nvPr/>
        </p:nvSpPr>
        <p:spPr bwMode="auto">
          <a:xfrm>
            <a:off x="381000" y="2819400"/>
            <a:ext cx="8382000" cy="2195513"/>
          </a:xfrm>
          <a:prstGeom prst="rect">
            <a:avLst/>
          </a:prstGeom>
          <a:noFill/>
          <a:ln w="9525">
            <a:noFill/>
            <a:miter lim="800000"/>
            <a:headEnd/>
            <a:tailEnd/>
          </a:ln>
        </p:spPr>
        <p:txBody>
          <a:bodyPr>
            <a:spAutoFit/>
          </a:bodyPr>
          <a:lstStyle/>
          <a:p>
            <a:pPr>
              <a:spcBef>
                <a:spcPct val="50000"/>
              </a:spcBef>
              <a:defRPr/>
            </a:pPr>
            <a:r>
              <a:rPr lang="en-US" sz="2800" b="1">
                <a:solidFill>
                  <a:schemeClr val="tx2"/>
                </a:solidFill>
                <a:effectLst>
                  <a:outerShdw blurRad="38100" dist="38100" dir="2700000" algn="tl">
                    <a:srgbClr val="000000"/>
                  </a:outerShdw>
                </a:effectLst>
                <a:latin typeface="宋体" pitchFamily="2" charset="-122"/>
              </a:rPr>
              <a:t>3.4.4  </a:t>
            </a:r>
            <a:r>
              <a:rPr lang="zh-CN" altLang="en-US" sz="2800" b="1">
                <a:solidFill>
                  <a:schemeClr val="tx2"/>
                </a:solidFill>
                <a:effectLst>
                  <a:outerShdw blurRad="38100" dist="38100" dir="2700000" algn="tl">
                    <a:srgbClr val="000000"/>
                  </a:outerShdw>
                </a:effectLst>
                <a:latin typeface="宋体" pitchFamily="2" charset="-122"/>
              </a:rPr>
              <a:t>二项总体百分数的置信区间 </a:t>
            </a:r>
          </a:p>
          <a:p>
            <a:pPr>
              <a:spcBef>
                <a:spcPct val="50000"/>
              </a:spcBef>
              <a:defRPr/>
            </a:pPr>
            <a:r>
              <a:rPr lang="zh-CN" altLang="en-US" sz="2000">
                <a:latin typeface="宋体" pitchFamily="2" charset="-122"/>
              </a:rPr>
              <a:t>可按二项分布或正态分布来估计。</a:t>
            </a:r>
          </a:p>
          <a:p>
            <a:pPr>
              <a:spcBef>
                <a:spcPct val="50000"/>
              </a:spcBef>
              <a:defRPr/>
            </a:pPr>
            <a:r>
              <a:rPr lang="zh-CN" altLang="en-US" sz="2000">
                <a:latin typeface="宋体" pitchFamily="2" charset="-122"/>
              </a:rPr>
              <a:t>    二项分布估计所得结果较为精确，可根据样本容量</a:t>
            </a:r>
            <a:r>
              <a:rPr lang="en-US" sz="2000">
                <a:latin typeface="宋体" pitchFamily="2" charset="-122"/>
              </a:rPr>
              <a:t>n</a:t>
            </a:r>
            <a:r>
              <a:rPr lang="zh-CN" altLang="en-US" sz="2000">
                <a:latin typeface="宋体" pitchFamily="2" charset="-122"/>
              </a:rPr>
              <a:t>和某一属性的个体数</a:t>
            </a:r>
            <a:r>
              <a:rPr lang="en-US" sz="2000">
                <a:latin typeface="宋体" pitchFamily="2" charset="-122"/>
              </a:rPr>
              <a:t>f</a:t>
            </a:r>
            <a:r>
              <a:rPr lang="zh-CN" altLang="en-US" sz="2000">
                <a:latin typeface="宋体" pitchFamily="2" charset="-122"/>
              </a:rPr>
              <a:t>，查已制好的二项分布的置信区间统计表即得总体的上下限。</a:t>
            </a:r>
          </a:p>
          <a:p>
            <a:pPr>
              <a:spcBef>
                <a:spcPct val="50000"/>
              </a:spcBef>
              <a:defRPr/>
            </a:pPr>
            <a:r>
              <a:rPr lang="zh-CN" altLang="en-US" sz="2000">
                <a:latin typeface="宋体" pitchFamily="2" charset="-122"/>
              </a:rPr>
              <a:t>    当然也可有正态分布估计，仅是一个近似值，</a:t>
            </a:r>
          </a:p>
        </p:txBody>
      </p:sp>
      <p:graphicFrame>
        <p:nvGraphicFramePr>
          <p:cNvPr id="36869" name="Object 5"/>
          <p:cNvGraphicFramePr>
            <a:graphicFrameLocks noChangeAspect="1"/>
          </p:cNvGraphicFramePr>
          <p:nvPr/>
        </p:nvGraphicFramePr>
        <p:xfrm>
          <a:off x="2895600" y="5105400"/>
          <a:ext cx="3657600" cy="1558925"/>
        </p:xfrm>
        <a:graphic>
          <a:graphicData uri="http://schemas.openxmlformats.org/presentationml/2006/ole">
            <p:oleObj spid="_x0000_s17411" r:id="rId5" imgW="1815629" imgH="774681"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68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8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68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1026"/>
          <p:cNvPicPr>
            <a:picLocks noChangeAspect="1" noChangeArrowheads="1"/>
          </p:cNvPicPr>
          <p:nvPr/>
        </p:nvPicPr>
        <p:blipFill>
          <a:blip r:embed="rId4" cstate="print"/>
          <a:srcRect/>
          <a:stretch>
            <a:fillRect/>
          </a:stretch>
        </p:blipFill>
        <p:spPr bwMode="auto">
          <a:xfrm>
            <a:off x="228600" y="228600"/>
            <a:ext cx="8915400" cy="1957388"/>
          </a:xfrm>
          <a:prstGeom prst="rect">
            <a:avLst/>
          </a:prstGeom>
          <a:noFill/>
          <a:ln w="9525">
            <a:noFill/>
            <a:miter lim="800000"/>
            <a:headEnd/>
            <a:tailEnd/>
          </a:ln>
        </p:spPr>
      </p:pic>
      <p:sp>
        <p:nvSpPr>
          <p:cNvPr id="37891" name="Text Box 1027"/>
          <p:cNvSpPr txBox="1">
            <a:spLocks noChangeArrowheads="1"/>
          </p:cNvSpPr>
          <p:nvPr/>
        </p:nvSpPr>
        <p:spPr bwMode="auto">
          <a:xfrm>
            <a:off x="228600" y="2438400"/>
            <a:ext cx="8382000" cy="976313"/>
          </a:xfrm>
          <a:prstGeom prst="rect">
            <a:avLst/>
          </a:prstGeom>
          <a:noFill/>
          <a:ln w="9525">
            <a:noFill/>
            <a:miter lim="800000"/>
            <a:headEnd/>
            <a:tailEnd/>
          </a:ln>
        </p:spPr>
        <p:txBody>
          <a:bodyPr>
            <a:spAutoFit/>
          </a:bodyPr>
          <a:lstStyle/>
          <a:p>
            <a:pPr>
              <a:spcBef>
                <a:spcPct val="50000"/>
              </a:spcBef>
              <a:defRPr/>
            </a:pPr>
            <a:r>
              <a:rPr lang="en-US" sz="2800" b="1" dirty="0">
                <a:solidFill>
                  <a:schemeClr val="tx2"/>
                </a:solidFill>
                <a:effectLst>
                  <a:outerShdw blurRad="38100" dist="38100" dir="2700000" algn="tl">
                    <a:srgbClr val="000000"/>
                  </a:outerShdw>
                </a:effectLst>
                <a:latin typeface="宋体" pitchFamily="2" charset="-122"/>
              </a:rPr>
              <a:t>3.4.5  </a:t>
            </a:r>
            <a:r>
              <a:rPr lang="zh-CN" altLang="en-US" sz="2800" b="1" dirty="0">
                <a:solidFill>
                  <a:schemeClr val="tx2"/>
                </a:solidFill>
                <a:effectLst>
                  <a:outerShdw blurRad="38100" dist="38100" dir="2700000" algn="tl">
                    <a:srgbClr val="000000"/>
                  </a:outerShdw>
                </a:effectLst>
                <a:latin typeface="宋体" pitchFamily="2" charset="-122"/>
              </a:rPr>
              <a:t>两个二项总体百分数差数的置信区间 </a:t>
            </a:r>
          </a:p>
          <a:p>
            <a:pPr>
              <a:spcBef>
                <a:spcPct val="50000"/>
              </a:spcBef>
              <a:defRPr/>
            </a:pPr>
            <a:r>
              <a:rPr lang="zh-CN" altLang="en-US" sz="2000" dirty="0">
                <a:latin typeface="宋体" pitchFamily="2" charset="-122"/>
              </a:rPr>
              <a:t>这一估计只有在已经明确两个百分数间有显著差异时才有意义。</a:t>
            </a:r>
          </a:p>
        </p:txBody>
      </p:sp>
      <p:graphicFrame>
        <p:nvGraphicFramePr>
          <p:cNvPr id="37892" name="Object 4"/>
          <p:cNvGraphicFramePr>
            <a:graphicFrameLocks noChangeAspect="1"/>
          </p:cNvGraphicFramePr>
          <p:nvPr/>
        </p:nvGraphicFramePr>
        <p:xfrm>
          <a:off x="533400" y="3886200"/>
          <a:ext cx="8382000" cy="1951038"/>
        </p:xfrm>
        <a:graphic>
          <a:graphicData uri="http://schemas.openxmlformats.org/presentationml/2006/ole">
            <p:oleObj spid="_x0000_s18434" r:id="rId5" imgW="4252971" imgH="990487"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7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9" name="Group 1031"/>
          <p:cNvGrpSpPr>
            <a:grpSpLocks/>
          </p:cNvGrpSpPr>
          <p:nvPr/>
        </p:nvGrpSpPr>
        <p:grpSpPr bwMode="auto">
          <a:xfrm>
            <a:off x="304800" y="533400"/>
            <a:ext cx="8610600" cy="2133600"/>
            <a:chOff x="0" y="0"/>
            <a:chExt cx="5424" cy="1344"/>
          </a:xfrm>
        </p:grpSpPr>
        <p:sp>
          <p:nvSpPr>
            <p:cNvPr id="19463" name="Text Box 1026"/>
            <p:cNvSpPr txBox="1">
              <a:spLocks noChangeArrowheads="1"/>
            </p:cNvSpPr>
            <p:nvPr/>
          </p:nvSpPr>
          <p:spPr bwMode="auto">
            <a:xfrm>
              <a:off x="327" y="240"/>
              <a:ext cx="4992" cy="288"/>
            </a:xfrm>
            <a:prstGeom prst="rect">
              <a:avLst/>
            </a:prstGeom>
            <a:noFill/>
            <a:ln w="9525">
              <a:noFill/>
              <a:miter lim="800000"/>
              <a:headEnd/>
              <a:tailEnd/>
            </a:ln>
          </p:spPr>
          <p:txBody>
            <a:bodyPr>
              <a:spAutoFit/>
            </a:bodyPr>
            <a:lstStyle/>
            <a:p>
              <a:pPr algn="just">
                <a:spcBef>
                  <a:spcPct val="50000"/>
                </a:spcBef>
              </a:pPr>
              <a:r>
                <a:rPr lang="en-US" altLang="zh-CN" dirty="0">
                  <a:latin typeface="宋体" pitchFamily="2" charset="-122"/>
                </a:rPr>
                <a:t> </a:t>
              </a:r>
              <a:r>
                <a:rPr lang="zh-CN" altLang="en-US" dirty="0">
                  <a:latin typeface="宋体" pitchFamily="2" charset="-122"/>
                </a:rPr>
                <a:t>待估总体参数的</a:t>
              </a:r>
              <a:r>
                <a:rPr lang="en-US" altLang="zh-CN" dirty="0">
                  <a:latin typeface="宋体" pitchFamily="2" charset="-122"/>
                </a:rPr>
                <a:t>(1</a:t>
              </a:r>
              <a:r>
                <a:rPr lang="zh-CN" altLang="en-US" dirty="0">
                  <a:latin typeface="宋体" pitchFamily="2" charset="-122"/>
                </a:rPr>
                <a:t>－</a:t>
              </a:r>
              <a:r>
                <a:rPr lang="en-US" altLang="zh-CN" dirty="0">
                  <a:latin typeface="宋体" pitchFamily="2" charset="-122"/>
                </a:rPr>
                <a:t>)%</a:t>
              </a:r>
              <a:r>
                <a:rPr lang="zh-CN" altLang="en-US" dirty="0">
                  <a:latin typeface="宋体" pitchFamily="2" charset="-122"/>
                </a:rPr>
                <a:t>置信区间的一般表达如下：</a:t>
              </a:r>
              <a:endParaRPr lang="zh-CN" altLang="en-US" dirty="0"/>
            </a:p>
          </p:txBody>
        </p:sp>
        <p:graphicFrame>
          <p:nvGraphicFramePr>
            <p:cNvPr id="19458" name="Object 4"/>
            <p:cNvGraphicFramePr>
              <a:graphicFrameLocks noChangeAspect="1"/>
            </p:cNvGraphicFramePr>
            <p:nvPr/>
          </p:nvGraphicFramePr>
          <p:xfrm>
            <a:off x="240" y="672"/>
            <a:ext cx="5126" cy="291"/>
          </p:xfrm>
          <a:graphic>
            <a:graphicData uri="http://schemas.openxmlformats.org/presentationml/2006/ole">
              <p:oleObj spid="_x0000_s19458" r:id="rId4" imgW="3578611" imgH="203341" progId="">
                <p:embed/>
              </p:oleObj>
            </a:graphicData>
          </a:graphic>
        </p:graphicFrame>
        <p:sp>
          <p:nvSpPr>
            <p:cNvPr id="19464" name="Rectangle 1029"/>
            <p:cNvSpPr>
              <a:spLocks noChangeArrowheads="1"/>
            </p:cNvSpPr>
            <p:nvPr/>
          </p:nvSpPr>
          <p:spPr bwMode="auto">
            <a:xfrm>
              <a:off x="0" y="0"/>
              <a:ext cx="5424" cy="1344"/>
            </a:xfrm>
            <a:prstGeom prst="rect">
              <a:avLst/>
            </a:prstGeom>
            <a:noFill/>
            <a:ln w="9525">
              <a:solidFill>
                <a:schemeClr val="tx1"/>
              </a:solidFill>
              <a:miter lim="800000"/>
              <a:headEnd/>
              <a:tailEnd/>
            </a:ln>
          </p:spPr>
          <p:txBody>
            <a:bodyPr wrap="none" anchor="ctr"/>
            <a:lstStyle/>
            <a:p>
              <a:endParaRPr lang="zh-CN" altLang="en-US"/>
            </a:p>
          </p:txBody>
        </p:sp>
      </p:grpSp>
      <p:grpSp>
        <p:nvGrpSpPr>
          <p:cNvPr id="3" name="Group 1032"/>
          <p:cNvGrpSpPr>
            <a:grpSpLocks/>
          </p:cNvGrpSpPr>
          <p:nvPr/>
        </p:nvGrpSpPr>
        <p:grpSpPr bwMode="auto">
          <a:xfrm>
            <a:off x="304800" y="3276600"/>
            <a:ext cx="8610600" cy="2133600"/>
            <a:chOff x="0" y="0"/>
            <a:chExt cx="5424" cy="1344"/>
          </a:xfrm>
        </p:grpSpPr>
        <p:sp>
          <p:nvSpPr>
            <p:cNvPr id="19461" name="Text Box 1028"/>
            <p:cNvSpPr txBox="1">
              <a:spLocks noChangeArrowheads="1"/>
            </p:cNvSpPr>
            <p:nvPr/>
          </p:nvSpPr>
          <p:spPr bwMode="auto">
            <a:xfrm>
              <a:off x="192" y="0"/>
              <a:ext cx="5136" cy="1139"/>
            </a:xfrm>
            <a:prstGeom prst="rect">
              <a:avLst/>
            </a:prstGeom>
            <a:noFill/>
            <a:ln w="9525">
              <a:noFill/>
              <a:miter lim="800000"/>
              <a:headEnd/>
              <a:tailEnd/>
            </a:ln>
          </p:spPr>
          <p:txBody>
            <a:bodyPr>
              <a:spAutoFit/>
            </a:bodyPr>
            <a:lstStyle/>
            <a:p>
              <a:pPr>
                <a:lnSpc>
                  <a:spcPct val="140000"/>
                </a:lnSpc>
                <a:spcBef>
                  <a:spcPct val="50000"/>
                </a:spcBef>
              </a:pPr>
              <a:r>
                <a:rPr lang="zh-CN" altLang="en-US">
                  <a:latin typeface="宋体" pitchFamily="2" charset="-122"/>
                </a:rPr>
                <a:t>区间估计也可用于假设测验。</a:t>
              </a:r>
            </a:p>
            <a:p>
              <a:pPr>
                <a:lnSpc>
                  <a:spcPct val="140000"/>
                </a:lnSpc>
                <a:spcBef>
                  <a:spcPct val="50000"/>
                </a:spcBef>
              </a:pPr>
              <a:r>
                <a:rPr lang="zh-CN" altLang="en-US">
                  <a:latin typeface="宋体" pitchFamily="2" charset="-122"/>
                </a:rPr>
                <a:t>   若</a:t>
              </a:r>
              <a:r>
                <a:rPr lang="en-US" altLang="zh-CN" i="1"/>
                <a:t>H</a:t>
              </a:r>
              <a:r>
                <a:rPr lang="en-US" altLang="zh-CN" i="1" baseline="-30000"/>
                <a:t>0</a:t>
              </a:r>
              <a:r>
                <a:rPr lang="zh-CN" altLang="en-US">
                  <a:latin typeface="宋体" pitchFamily="2" charset="-122"/>
                </a:rPr>
                <a:t>所假设的参数恰恰落在</a:t>
              </a:r>
              <a:r>
                <a:rPr lang="en-US" altLang="zh-CN">
                  <a:latin typeface="宋体" pitchFamily="2" charset="-122"/>
                </a:rPr>
                <a:t>(1</a:t>
              </a:r>
              <a:r>
                <a:rPr lang="zh-CN" altLang="en-US">
                  <a:latin typeface="宋体" pitchFamily="2" charset="-122"/>
                </a:rPr>
                <a:t>－</a:t>
              </a:r>
              <a:r>
                <a:rPr lang="en-US" altLang="zh-CN">
                  <a:latin typeface="宋体" pitchFamily="2" charset="-122"/>
                </a:rPr>
                <a:t>α)%</a:t>
              </a:r>
              <a:r>
                <a:rPr lang="zh-CN" altLang="en-US">
                  <a:latin typeface="宋体" pitchFamily="2" charset="-122"/>
                </a:rPr>
                <a:t>置信区间内，则在  水平上接受</a:t>
              </a:r>
              <a:r>
                <a:rPr lang="en-US" altLang="zh-CN" i="1"/>
                <a:t>H</a:t>
              </a:r>
              <a:r>
                <a:rPr lang="en-US" altLang="zh-CN" i="1" baseline="-30000"/>
                <a:t>0</a:t>
              </a:r>
              <a:r>
                <a:rPr lang="zh-CN" altLang="en-US">
                  <a:latin typeface="宋体" pitchFamily="2" charset="-122"/>
                </a:rPr>
                <a:t>；反之，则否定</a:t>
              </a:r>
              <a:r>
                <a:rPr lang="en-US" altLang="zh-CN" i="1"/>
                <a:t>H</a:t>
              </a:r>
              <a:r>
                <a:rPr lang="en-US" altLang="zh-CN" i="1" baseline="-30000"/>
                <a:t>0</a:t>
              </a:r>
              <a:r>
                <a:rPr lang="zh-CN" altLang="en-US">
                  <a:latin typeface="宋体" pitchFamily="2" charset="-122"/>
                </a:rPr>
                <a:t>，接受</a:t>
              </a:r>
              <a:r>
                <a:rPr lang="en-US" altLang="zh-CN" i="1"/>
                <a:t>H</a:t>
              </a:r>
              <a:r>
                <a:rPr lang="en-US" altLang="zh-CN" i="1" baseline="-30000"/>
                <a:t>A</a:t>
              </a:r>
              <a:r>
                <a:rPr lang="zh-CN" altLang="en-US">
                  <a:latin typeface="宋体" pitchFamily="2" charset="-122"/>
                </a:rPr>
                <a:t>。</a:t>
              </a:r>
              <a:r>
                <a:rPr lang="zh-CN" altLang="en-US"/>
                <a:t> </a:t>
              </a:r>
            </a:p>
          </p:txBody>
        </p:sp>
        <p:sp>
          <p:nvSpPr>
            <p:cNvPr id="19462" name="Rectangle 1030"/>
            <p:cNvSpPr>
              <a:spLocks noChangeArrowheads="1"/>
            </p:cNvSpPr>
            <p:nvPr/>
          </p:nvSpPr>
          <p:spPr bwMode="auto">
            <a:xfrm>
              <a:off x="0" y="0"/>
              <a:ext cx="5424" cy="1344"/>
            </a:xfrm>
            <a:prstGeom prst="rect">
              <a:avLst/>
            </a:prstGeom>
            <a:noFill/>
            <a:ln w="9525">
              <a:solidFill>
                <a:schemeClr val="tx1"/>
              </a:solidFill>
              <a:miter lim="800000"/>
              <a:headEnd/>
              <a:tailEnd/>
            </a:ln>
          </p:spPr>
          <p:txBody>
            <a:bodyPr wrap="none" anchor="ct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827584" y="188640"/>
            <a:ext cx="7924800" cy="457200"/>
          </a:xfrm>
          <a:prstGeom prst="rect">
            <a:avLst/>
          </a:prstGeom>
          <a:noFill/>
          <a:ln w="9525">
            <a:noFill/>
            <a:miter lim="800000"/>
            <a:headEnd/>
            <a:tailEnd/>
          </a:ln>
        </p:spPr>
        <p:txBody>
          <a:bodyPr>
            <a:spAutoFit/>
          </a:bodyPr>
          <a:lstStyle/>
          <a:p>
            <a:pPr algn="just">
              <a:spcBef>
                <a:spcPct val="50000"/>
              </a:spcBef>
            </a:pPr>
            <a:r>
              <a:rPr lang="en-US" altLang="zh-CN" dirty="0">
                <a:latin typeface="宋体" pitchFamily="2" charset="-122"/>
              </a:rPr>
              <a:t> </a:t>
            </a:r>
            <a:r>
              <a:rPr lang="zh-CN" altLang="en-US" dirty="0" smtClean="0">
                <a:solidFill>
                  <a:schemeClr val="tx2"/>
                </a:solidFill>
                <a:latin typeface="宋体" pitchFamily="2" charset="-122"/>
              </a:rPr>
              <a:t>对于习题</a:t>
            </a:r>
            <a:r>
              <a:rPr lang="en-US" altLang="zh-CN" dirty="0" smtClean="0">
                <a:solidFill>
                  <a:schemeClr val="tx2"/>
                </a:solidFill>
                <a:latin typeface="宋体" pitchFamily="2" charset="-122"/>
              </a:rPr>
              <a:t>3.11</a:t>
            </a:r>
            <a:r>
              <a:rPr lang="zh-CN" altLang="en-US" dirty="0" smtClean="0">
                <a:solidFill>
                  <a:schemeClr val="tx2"/>
                </a:solidFill>
                <a:latin typeface="宋体" pitchFamily="2" charset="-122"/>
              </a:rPr>
              <a:t> </a:t>
            </a:r>
            <a:r>
              <a:rPr lang="en-US" altLang="zh-CN" dirty="0" smtClean="0">
                <a:solidFill>
                  <a:schemeClr val="tx2"/>
                </a:solidFill>
                <a:latin typeface="宋体" pitchFamily="2" charset="-122"/>
              </a:rPr>
              <a:t>R</a:t>
            </a:r>
            <a:r>
              <a:rPr lang="zh-CN" altLang="en-US" dirty="0" smtClean="0">
                <a:solidFill>
                  <a:schemeClr val="tx2"/>
                </a:solidFill>
                <a:latin typeface="宋体" pitchFamily="2" charset="-122"/>
              </a:rPr>
              <a:t>语言解答</a:t>
            </a:r>
            <a:endParaRPr lang="zh-CN" altLang="en-US" dirty="0">
              <a:solidFill>
                <a:schemeClr val="tx2"/>
              </a:solidFill>
            </a:endParaRPr>
          </a:p>
        </p:txBody>
      </p:sp>
      <p:sp>
        <p:nvSpPr>
          <p:cNvPr id="3" name="Text Box 1026"/>
          <p:cNvSpPr txBox="1">
            <a:spLocks noChangeArrowheads="1"/>
          </p:cNvSpPr>
          <p:nvPr/>
        </p:nvSpPr>
        <p:spPr bwMode="auto">
          <a:xfrm>
            <a:off x="611560" y="764704"/>
            <a:ext cx="7924800" cy="2677656"/>
          </a:xfrm>
          <a:prstGeom prst="rect">
            <a:avLst/>
          </a:prstGeom>
          <a:noFill/>
          <a:ln w="9525">
            <a:noFill/>
            <a:miter lim="800000"/>
            <a:headEnd/>
            <a:tailEnd/>
          </a:ln>
        </p:spPr>
        <p:txBody>
          <a:bodyPr>
            <a:spAutoFit/>
          </a:bodyPr>
          <a:lstStyle/>
          <a:p>
            <a:pPr algn="just">
              <a:spcBef>
                <a:spcPct val="50000"/>
              </a:spcBef>
            </a:pPr>
            <a:r>
              <a:rPr lang="en-US" altLang="zh-CN" dirty="0" smtClean="0">
                <a:latin typeface="宋体" pitchFamily="2" charset="-122"/>
              </a:rPr>
              <a:t>a&lt;-c(7.4,9.1,6.8,8.5,8.3,9.5,6.5,7.9,7.0,7.7)</a:t>
            </a:r>
          </a:p>
          <a:p>
            <a:pPr algn="just">
              <a:spcBef>
                <a:spcPct val="50000"/>
              </a:spcBef>
            </a:pPr>
            <a:r>
              <a:rPr lang="en-US" altLang="zh-CN" dirty="0" smtClean="0">
                <a:latin typeface="宋体" pitchFamily="2" charset="-122"/>
              </a:rPr>
              <a:t>b&lt;-c(8.9,8,6.1,12.0,7,9.7,8.7,10.3,11.8,7.8)</a:t>
            </a:r>
          </a:p>
          <a:p>
            <a:pPr algn="just">
              <a:spcBef>
                <a:spcPct val="50000"/>
              </a:spcBef>
              <a:buFont typeface="Wingdings" pitchFamily="2" charset="2"/>
              <a:buChar char="u"/>
            </a:pPr>
            <a:r>
              <a:rPr lang="zh-CN" altLang="en-US" dirty="0" smtClean="0">
                <a:solidFill>
                  <a:schemeClr val="tx2"/>
                </a:solidFill>
                <a:latin typeface="宋体" pitchFamily="2" charset="-122"/>
              </a:rPr>
              <a:t>第一步：做正态性检验</a:t>
            </a:r>
            <a:endParaRPr lang="en-US" altLang="zh-CN" dirty="0" smtClean="0">
              <a:solidFill>
                <a:schemeClr val="tx2"/>
              </a:solidFill>
              <a:latin typeface="宋体" pitchFamily="2" charset="-122"/>
            </a:endParaRPr>
          </a:p>
          <a:p>
            <a:pPr algn="just">
              <a:spcBef>
                <a:spcPct val="50000"/>
              </a:spcBef>
            </a:pPr>
            <a:r>
              <a:rPr lang="en-US" altLang="zh-CN" dirty="0" err="1" smtClean="0">
                <a:latin typeface="宋体" pitchFamily="2" charset="-122"/>
              </a:rPr>
              <a:t>shapiro.test</a:t>
            </a:r>
            <a:r>
              <a:rPr lang="en-US" altLang="zh-CN" dirty="0" smtClean="0">
                <a:latin typeface="宋体" pitchFamily="2" charset="-122"/>
              </a:rPr>
              <a:t>(a): </a:t>
            </a:r>
            <a:r>
              <a:rPr lang="en-US" altLang="zh-CN" dirty="0" smtClean="0"/>
              <a:t>p-value = 0.8868</a:t>
            </a:r>
            <a:endParaRPr lang="en-US" altLang="zh-CN" dirty="0" smtClean="0">
              <a:latin typeface="宋体" pitchFamily="2" charset="-122"/>
            </a:endParaRPr>
          </a:p>
          <a:p>
            <a:pPr algn="just">
              <a:spcBef>
                <a:spcPct val="50000"/>
              </a:spcBef>
            </a:pPr>
            <a:r>
              <a:rPr lang="en-US" altLang="zh-CN" dirty="0" err="1" smtClean="0">
                <a:latin typeface="宋体" pitchFamily="2" charset="-122"/>
              </a:rPr>
              <a:t>shapiro.test</a:t>
            </a:r>
            <a:r>
              <a:rPr lang="en-US" altLang="zh-CN" dirty="0" smtClean="0">
                <a:latin typeface="宋体" pitchFamily="2" charset="-122"/>
              </a:rPr>
              <a:t>(b): </a:t>
            </a:r>
            <a:r>
              <a:rPr lang="en-US" altLang="zh-CN" dirty="0" smtClean="0"/>
              <a:t>, p-value = 0.8114</a:t>
            </a:r>
            <a:endParaRPr lang="zh-CN" altLang="en-US" dirty="0"/>
          </a:p>
        </p:txBody>
      </p:sp>
      <p:sp>
        <p:nvSpPr>
          <p:cNvPr id="5" name="Text Box 1026"/>
          <p:cNvSpPr txBox="1">
            <a:spLocks noChangeArrowheads="1"/>
          </p:cNvSpPr>
          <p:nvPr/>
        </p:nvSpPr>
        <p:spPr bwMode="auto">
          <a:xfrm>
            <a:off x="611560" y="3573016"/>
            <a:ext cx="8208912" cy="461665"/>
          </a:xfrm>
          <a:prstGeom prst="rect">
            <a:avLst/>
          </a:prstGeom>
          <a:noFill/>
          <a:ln w="9525">
            <a:noFill/>
            <a:miter lim="800000"/>
            <a:headEnd/>
            <a:tailEnd/>
          </a:ln>
        </p:spPr>
        <p:txBody>
          <a:bodyPr wrap="square">
            <a:spAutoFit/>
          </a:bodyPr>
          <a:lstStyle/>
          <a:p>
            <a:pPr algn="just">
              <a:spcBef>
                <a:spcPct val="50000"/>
              </a:spcBef>
              <a:buFont typeface="Wingdings" pitchFamily="2" charset="2"/>
              <a:buChar char="u"/>
            </a:pPr>
            <a:r>
              <a:rPr lang="zh-CN" altLang="en-US" dirty="0" smtClean="0">
                <a:solidFill>
                  <a:schemeClr val="tx2"/>
                </a:solidFill>
              </a:rPr>
              <a:t>第二步：做方差齐性检验： </a:t>
            </a:r>
            <a:r>
              <a:rPr lang="en-US" altLang="zh-CN" dirty="0" err="1" smtClean="0">
                <a:solidFill>
                  <a:schemeClr val="tx2"/>
                </a:solidFill>
              </a:rPr>
              <a:t>var.test</a:t>
            </a:r>
            <a:r>
              <a:rPr lang="en-US" altLang="zh-CN" dirty="0" smtClean="0">
                <a:solidFill>
                  <a:schemeClr val="tx2"/>
                </a:solidFill>
              </a:rPr>
              <a:t>(</a:t>
            </a:r>
            <a:r>
              <a:rPr lang="en-US" altLang="zh-CN" dirty="0" err="1" smtClean="0">
                <a:solidFill>
                  <a:schemeClr val="tx2"/>
                </a:solidFill>
              </a:rPr>
              <a:t>a,b</a:t>
            </a:r>
            <a:r>
              <a:rPr lang="en-US" altLang="zh-CN" dirty="0" smtClean="0">
                <a:solidFill>
                  <a:schemeClr val="tx2"/>
                </a:solidFill>
              </a:rPr>
              <a:t>)</a:t>
            </a:r>
            <a:r>
              <a:rPr lang="zh-CN" altLang="en-US" dirty="0" smtClean="0">
                <a:solidFill>
                  <a:schemeClr val="tx2"/>
                </a:solidFill>
              </a:rPr>
              <a:t>：</a:t>
            </a:r>
            <a:r>
              <a:rPr lang="en-US" altLang="zh-CN" dirty="0" smtClean="0"/>
              <a:t>p-value = 0.05651</a:t>
            </a:r>
            <a:endParaRPr lang="zh-CN" altLang="en-US" dirty="0">
              <a:solidFill>
                <a:schemeClr val="tx2"/>
              </a:solidFill>
            </a:endParaRPr>
          </a:p>
        </p:txBody>
      </p:sp>
      <p:sp>
        <p:nvSpPr>
          <p:cNvPr id="7" name="矩形 6"/>
          <p:cNvSpPr/>
          <p:nvPr/>
        </p:nvSpPr>
        <p:spPr>
          <a:xfrm>
            <a:off x="611560" y="4149080"/>
            <a:ext cx="6546023" cy="461665"/>
          </a:xfrm>
          <a:prstGeom prst="rect">
            <a:avLst/>
          </a:prstGeom>
        </p:spPr>
        <p:txBody>
          <a:bodyPr wrap="none">
            <a:spAutoFit/>
          </a:bodyPr>
          <a:lstStyle/>
          <a:p>
            <a:pPr>
              <a:buFont typeface="Wingdings" pitchFamily="2" charset="2"/>
              <a:buChar char="u"/>
            </a:pPr>
            <a:r>
              <a:rPr lang="zh-CN" altLang="en-US" dirty="0" smtClean="0">
                <a:solidFill>
                  <a:schemeClr val="tx2"/>
                </a:solidFill>
              </a:rPr>
              <a:t>第三步：做</a:t>
            </a:r>
            <a:r>
              <a:rPr lang="en-US" altLang="zh-CN" dirty="0" smtClean="0">
                <a:solidFill>
                  <a:schemeClr val="tx2"/>
                </a:solidFill>
              </a:rPr>
              <a:t>T</a:t>
            </a:r>
            <a:r>
              <a:rPr lang="zh-CN" altLang="en-US" dirty="0" smtClean="0">
                <a:solidFill>
                  <a:schemeClr val="tx2"/>
                </a:solidFill>
              </a:rPr>
              <a:t>检验：</a:t>
            </a:r>
            <a:r>
              <a:rPr lang="en-US" altLang="zh-CN" dirty="0" err="1" smtClean="0">
                <a:solidFill>
                  <a:schemeClr val="tx2"/>
                </a:solidFill>
              </a:rPr>
              <a:t>t.test</a:t>
            </a:r>
            <a:r>
              <a:rPr lang="en-US" altLang="zh-CN" dirty="0" smtClean="0">
                <a:solidFill>
                  <a:schemeClr val="tx2"/>
                </a:solidFill>
              </a:rPr>
              <a:t>(</a:t>
            </a:r>
            <a:r>
              <a:rPr lang="en-US" altLang="zh-CN" dirty="0" err="1" smtClean="0">
                <a:solidFill>
                  <a:schemeClr val="tx2"/>
                </a:solidFill>
              </a:rPr>
              <a:t>a,b</a:t>
            </a:r>
            <a:r>
              <a:rPr lang="en-US" altLang="zh-CN" dirty="0" smtClean="0">
                <a:solidFill>
                  <a:schemeClr val="tx2"/>
                </a:solidFill>
              </a:rPr>
              <a:t>, </a:t>
            </a:r>
            <a:r>
              <a:rPr lang="en-US" altLang="zh-CN" dirty="0" err="1" smtClean="0">
                <a:solidFill>
                  <a:schemeClr val="tx2"/>
                </a:solidFill>
              </a:rPr>
              <a:t>var.equal</a:t>
            </a:r>
            <a:r>
              <a:rPr lang="en-US" altLang="zh-CN" dirty="0" smtClean="0">
                <a:solidFill>
                  <a:schemeClr val="tx2"/>
                </a:solidFill>
              </a:rPr>
              <a:t>=TRUE)</a:t>
            </a:r>
            <a:endParaRPr lang="zh-CN" altLang="en-US" dirty="0">
              <a:solidFill>
                <a:schemeClr val="tx2"/>
              </a:solidFill>
            </a:endParaRPr>
          </a:p>
        </p:txBody>
      </p:sp>
      <p:sp>
        <p:nvSpPr>
          <p:cNvPr id="8" name="矩形 7"/>
          <p:cNvSpPr/>
          <p:nvPr/>
        </p:nvSpPr>
        <p:spPr>
          <a:xfrm>
            <a:off x="251520" y="4725144"/>
            <a:ext cx="8568952" cy="1938992"/>
          </a:xfrm>
          <a:prstGeom prst="rect">
            <a:avLst/>
          </a:prstGeom>
        </p:spPr>
        <p:txBody>
          <a:bodyPr wrap="square">
            <a:spAutoFit/>
          </a:bodyPr>
          <a:lstStyle/>
          <a:p>
            <a:r>
              <a:rPr lang="en-US" altLang="zh-CN" dirty="0" smtClean="0"/>
              <a:t>Two Sample t-test</a:t>
            </a:r>
          </a:p>
          <a:p>
            <a:r>
              <a:rPr lang="en-US" altLang="zh-CN" dirty="0" smtClean="0"/>
              <a:t>data:  a and b</a:t>
            </a:r>
          </a:p>
          <a:p>
            <a:r>
              <a:rPr lang="en-US" altLang="zh-CN" dirty="0" smtClean="0"/>
              <a:t>t = -1.6833, </a:t>
            </a:r>
            <a:r>
              <a:rPr lang="en-US" altLang="zh-CN" dirty="0" err="1" smtClean="0"/>
              <a:t>df</a:t>
            </a:r>
            <a:r>
              <a:rPr lang="en-US" altLang="zh-CN" dirty="0" smtClean="0"/>
              <a:t> = 18, p-value </a:t>
            </a:r>
            <a:r>
              <a:rPr lang="en-US" altLang="zh-CN" dirty="0" smtClean="0">
                <a:solidFill>
                  <a:schemeClr val="tx2"/>
                </a:solidFill>
              </a:rPr>
              <a:t>= 0.1096</a:t>
            </a:r>
          </a:p>
          <a:p>
            <a:r>
              <a:rPr lang="en-US" altLang="zh-CN" dirty="0" smtClean="0"/>
              <a:t>alternative hypothesis: true difference in means is not equal to 0</a:t>
            </a:r>
          </a:p>
          <a:p>
            <a:pPr>
              <a:buFont typeface="Wingdings" pitchFamily="2" charset="2"/>
              <a:buChar char="ü"/>
            </a:pPr>
            <a:r>
              <a:rPr lang="zh-CN" altLang="en-US" dirty="0" smtClean="0">
                <a:solidFill>
                  <a:schemeClr val="tx2"/>
                </a:solidFill>
              </a:rPr>
              <a:t>结论：差异不显著！</a:t>
            </a:r>
            <a:endParaRPr lang="en-US" altLang="zh-CN" dirty="0" smtClean="0">
              <a:solidFill>
                <a:schemeClr val="tx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0" name="Rectangle 4"/>
          <p:cNvSpPr>
            <a:spLocks noChangeArrowheads="1"/>
          </p:cNvSpPr>
          <p:nvPr/>
        </p:nvSpPr>
        <p:spPr bwMode="auto">
          <a:xfrm>
            <a:off x="228600" y="3429000"/>
            <a:ext cx="1143000" cy="2530475"/>
          </a:xfrm>
          <a:prstGeom prst="rect">
            <a:avLst/>
          </a:prstGeom>
          <a:noFill/>
          <a:ln w="9525">
            <a:noFill/>
            <a:miter lim="800000"/>
            <a:headEnd/>
            <a:tailEnd/>
          </a:ln>
        </p:spPr>
        <p:txBody>
          <a:bodyPr>
            <a:spAutoFit/>
          </a:bodyPr>
          <a:lstStyle/>
          <a:p>
            <a:r>
              <a:rPr lang="en-US" altLang="zh-CN" sz="2000">
                <a:latin typeface="宋体" pitchFamily="2" charset="-122"/>
              </a:rPr>
              <a:t>H</a:t>
            </a:r>
            <a:r>
              <a:rPr lang="en-US" altLang="zh-CN" sz="2000" baseline="-25000">
                <a:latin typeface="宋体" pitchFamily="2" charset="-122"/>
              </a:rPr>
              <a:t>0</a:t>
            </a:r>
            <a:r>
              <a:rPr lang="en-US" altLang="zh-CN" sz="2000">
                <a:latin typeface="宋体" pitchFamily="2" charset="-122"/>
              </a:rPr>
              <a:t>:</a:t>
            </a:r>
          </a:p>
          <a:p>
            <a:r>
              <a:rPr lang="en-US" altLang="zh-CN" sz="2000">
                <a:latin typeface="宋体" pitchFamily="2" charset="-122"/>
              </a:rPr>
              <a:t>H</a:t>
            </a:r>
            <a:r>
              <a:rPr lang="en-US" altLang="zh-CN" sz="2000" baseline="-25000">
                <a:latin typeface="宋体" pitchFamily="2" charset="-122"/>
              </a:rPr>
              <a:t>A</a:t>
            </a:r>
          </a:p>
          <a:p>
            <a:endParaRPr lang="en-US" altLang="zh-CN" sz="2000">
              <a:latin typeface="宋体" pitchFamily="2" charset="-122"/>
            </a:endParaRPr>
          </a:p>
          <a:p>
            <a:endParaRPr lang="en-US" altLang="zh-CN" sz="2000">
              <a:latin typeface="宋体" pitchFamily="2" charset="-122"/>
            </a:endParaRPr>
          </a:p>
          <a:p>
            <a:r>
              <a:rPr lang="zh-CN" altLang="en-US" sz="2000">
                <a:latin typeface="宋体" pitchFamily="2" charset="-122"/>
              </a:rPr>
              <a:t>拒绝域</a:t>
            </a:r>
            <a:r>
              <a:rPr lang="en-US" altLang="zh-CN" sz="2000">
                <a:latin typeface="宋体" pitchFamily="2" charset="-122"/>
              </a:rPr>
              <a:t>:</a:t>
            </a:r>
          </a:p>
          <a:p>
            <a:endParaRPr lang="en-US" sz="2000">
              <a:latin typeface="宋体" pitchFamily="2" charset="-122"/>
            </a:endParaRPr>
          </a:p>
          <a:p>
            <a:endParaRPr lang="en-US" sz="2000">
              <a:latin typeface="宋体" pitchFamily="2" charset="-122"/>
            </a:endParaRPr>
          </a:p>
          <a:p>
            <a:r>
              <a:rPr lang="zh-CN" altLang="en-US" sz="2000">
                <a:latin typeface="宋体" pitchFamily="2" charset="-122"/>
              </a:rPr>
              <a:t>接受域：</a:t>
            </a:r>
            <a:endParaRPr lang="zh-CN" altLang="en-US" sz="2000"/>
          </a:p>
        </p:txBody>
      </p:sp>
      <p:pic>
        <p:nvPicPr>
          <p:cNvPr id="4111" name="Picture 2"/>
          <p:cNvPicPr>
            <a:picLocks noChangeAspect="1" noChangeArrowheads="1"/>
          </p:cNvPicPr>
          <p:nvPr/>
        </p:nvPicPr>
        <p:blipFill>
          <a:blip r:embed="rId4" cstate="print"/>
          <a:srcRect/>
          <a:stretch>
            <a:fillRect/>
          </a:stretch>
        </p:blipFill>
        <p:spPr bwMode="auto">
          <a:xfrm>
            <a:off x="609600" y="107950"/>
            <a:ext cx="8305800" cy="3205163"/>
          </a:xfrm>
          <a:prstGeom prst="rect">
            <a:avLst/>
          </a:prstGeom>
          <a:noFill/>
          <a:ln w="9525">
            <a:noFill/>
            <a:miter lim="800000"/>
            <a:headEnd/>
            <a:tailEnd/>
          </a:ln>
        </p:spPr>
      </p:pic>
      <p:graphicFrame>
        <p:nvGraphicFramePr>
          <p:cNvPr id="4098" name="Object 4"/>
          <p:cNvGraphicFramePr>
            <a:graphicFrameLocks noChangeAspect="1"/>
          </p:cNvGraphicFramePr>
          <p:nvPr/>
        </p:nvGraphicFramePr>
        <p:xfrm>
          <a:off x="4114800" y="3429000"/>
          <a:ext cx="1662113" cy="1135063"/>
        </p:xfrm>
        <a:graphic>
          <a:graphicData uri="http://schemas.openxmlformats.org/presentationml/2006/ole">
            <p:oleObj spid="_x0000_s4098" r:id="rId5" imgW="1079817" imgH="736917" progId="">
              <p:embed/>
            </p:oleObj>
          </a:graphicData>
        </a:graphic>
      </p:graphicFrame>
      <p:graphicFrame>
        <p:nvGraphicFramePr>
          <p:cNvPr id="4099" name="Object 5"/>
          <p:cNvGraphicFramePr>
            <a:graphicFrameLocks noChangeAspect="1"/>
          </p:cNvGraphicFramePr>
          <p:nvPr/>
        </p:nvGraphicFramePr>
        <p:xfrm>
          <a:off x="4114800" y="4648200"/>
          <a:ext cx="841375" cy="358775"/>
        </p:xfrm>
        <a:graphic>
          <a:graphicData uri="http://schemas.openxmlformats.org/presentationml/2006/ole">
            <p:oleObj spid="_x0000_s4099" r:id="rId6" imgW="596699" imgH="254097" progId="">
              <p:embed/>
            </p:oleObj>
          </a:graphicData>
        </a:graphic>
      </p:graphicFrame>
      <p:graphicFrame>
        <p:nvGraphicFramePr>
          <p:cNvPr id="4100" name="Object 6"/>
          <p:cNvGraphicFramePr>
            <a:graphicFrameLocks noChangeAspect="1"/>
          </p:cNvGraphicFramePr>
          <p:nvPr/>
        </p:nvGraphicFramePr>
        <p:xfrm>
          <a:off x="5105400" y="5181600"/>
          <a:ext cx="795338" cy="360363"/>
        </p:xfrm>
        <a:graphic>
          <a:graphicData uri="http://schemas.openxmlformats.org/presentationml/2006/ole">
            <p:oleObj spid="_x0000_s4100" r:id="rId7" imgW="533486" imgH="241512" progId="">
              <p:embed/>
            </p:oleObj>
          </a:graphicData>
        </a:graphic>
      </p:graphicFrame>
      <p:graphicFrame>
        <p:nvGraphicFramePr>
          <p:cNvPr id="4101" name="Object 7"/>
          <p:cNvGraphicFramePr>
            <a:graphicFrameLocks noChangeAspect="1"/>
          </p:cNvGraphicFramePr>
          <p:nvPr/>
        </p:nvGraphicFramePr>
        <p:xfrm>
          <a:off x="4114800" y="5181600"/>
          <a:ext cx="798513" cy="357188"/>
        </p:xfrm>
        <a:graphic>
          <a:graphicData uri="http://schemas.openxmlformats.org/presentationml/2006/ole">
            <p:oleObj spid="_x0000_s4101" r:id="rId8" imgW="609653" imgH="241512" progId="">
              <p:embed/>
            </p:oleObj>
          </a:graphicData>
        </a:graphic>
      </p:graphicFrame>
      <p:graphicFrame>
        <p:nvGraphicFramePr>
          <p:cNvPr id="4102" name="Object 8"/>
          <p:cNvGraphicFramePr>
            <a:graphicFrameLocks noChangeAspect="1"/>
          </p:cNvGraphicFramePr>
          <p:nvPr/>
        </p:nvGraphicFramePr>
        <p:xfrm>
          <a:off x="6934200" y="3429000"/>
          <a:ext cx="1450975" cy="1071563"/>
        </p:xfrm>
        <a:graphic>
          <a:graphicData uri="http://schemas.openxmlformats.org/presentationml/2006/ole">
            <p:oleObj spid="_x0000_s4102" r:id="rId9" imgW="927417" imgH="686117" progId="">
              <p:embed/>
            </p:oleObj>
          </a:graphicData>
        </a:graphic>
      </p:graphicFrame>
      <p:graphicFrame>
        <p:nvGraphicFramePr>
          <p:cNvPr id="4103" name="Object 9"/>
          <p:cNvGraphicFramePr>
            <a:graphicFrameLocks noChangeAspect="1"/>
          </p:cNvGraphicFramePr>
          <p:nvPr/>
        </p:nvGraphicFramePr>
        <p:xfrm>
          <a:off x="6934200" y="5791200"/>
          <a:ext cx="692150" cy="357188"/>
        </p:xfrm>
        <a:graphic>
          <a:graphicData uri="http://schemas.openxmlformats.org/presentationml/2006/ole">
            <p:oleObj spid="_x0000_s4103" r:id="rId10" imgW="444624" imgH="228818" progId="">
              <p:embed/>
            </p:oleObj>
          </a:graphicData>
        </a:graphic>
      </p:graphicFrame>
      <p:graphicFrame>
        <p:nvGraphicFramePr>
          <p:cNvPr id="4104" name="Object 10"/>
          <p:cNvGraphicFramePr>
            <a:graphicFrameLocks noChangeAspect="1"/>
          </p:cNvGraphicFramePr>
          <p:nvPr/>
        </p:nvGraphicFramePr>
        <p:xfrm>
          <a:off x="6934200" y="4876800"/>
          <a:ext cx="692150" cy="357188"/>
        </p:xfrm>
        <a:graphic>
          <a:graphicData uri="http://schemas.openxmlformats.org/presentationml/2006/ole">
            <p:oleObj spid="_x0000_s4104" r:id="rId11" imgW="444624" imgH="228818" progId="">
              <p:embed/>
            </p:oleObj>
          </a:graphicData>
        </a:graphic>
      </p:graphicFrame>
      <p:graphicFrame>
        <p:nvGraphicFramePr>
          <p:cNvPr id="4105" name="Object 11"/>
          <p:cNvGraphicFramePr>
            <a:graphicFrameLocks noChangeAspect="1"/>
          </p:cNvGraphicFramePr>
          <p:nvPr/>
        </p:nvGraphicFramePr>
        <p:xfrm>
          <a:off x="1676400" y="3429000"/>
          <a:ext cx="1587500" cy="1071563"/>
        </p:xfrm>
        <a:graphic>
          <a:graphicData uri="http://schemas.openxmlformats.org/presentationml/2006/ole">
            <p:oleObj spid="_x0000_s4105" r:id="rId12" imgW="1016317" imgH="686117" progId="">
              <p:embed/>
            </p:oleObj>
          </a:graphicData>
        </a:graphic>
      </p:graphicFrame>
      <p:graphicFrame>
        <p:nvGraphicFramePr>
          <p:cNvPr id="4106" name="Object 12"/>
          <p:cNvGraphicFramePr>
            <a:graphicFrameLocks noChangeAspect="1"/>
          </p:cNvGraphicFramePr>
          <p:nvPr/>
        </p:nvGraphicFramePr>
        <p:xfrm>
          <a:off x="1752600" y="4953000"/>
          <a:ext cx="831850" cy="355600"/>
        </p:xfrm>
        <a:graphic>
          <a:graphicData uri="http://schemas.openxmlformats.org/presentationml/2006/ole">
            <p:oleObj spid="_x0000_s4106" r:id="rId13" imgW="533486" imgH="228818" progId="">
              <p:embed/>
            </p:oleObj>
          </a:graphicData>
        </a:graphic>
      </p:graphicFrame>
      <p:graphicFrame>
        <p:nvGraphicFramePr>
          <p:cNvPr id="4107" name="Object 13"/>
          <p:cNvGraphicFramePr>
            <a:graphicFrameLocks noChangeAspect="1"/>
          </p:cNvGraphicFramePr>
          <p:nvPr/>
        </p:nvGraphicFramePr>
        <p:xfrm>
          <a:off x="1752600" y="5867400"/>
          <a:ext cx="852488" cy="355600"/>
        </p:xfrm>
        <a:graphic>
          <a:graphicData uri="http://schemas.openxmlformats.org/presentationml/2006/ole">
            <p:oleObj spid="_x0000_s4107" r:id="rId14" imgW="546180" imgH="228818" progId="">
              <p:embed/>
            </p:oleObj>
          </a:graphicData>
        </a:graphic>
      </p:graphicFrame>
      <p:graphicFrame>
        <p:nvGraphicFramePr>
          <p:cNvPr id="4108" name="Object 14"/>
          <p:cNvGraphicFramePr>
            <a:graphicFrameLocks noChangeAspect="1"/>
          </p:cNvGraphicFramePr>
          <p:nvPr/>
        </p:nvGraphicFramePr>
        <p:xfrm>
          <a:off x="4114800" y="5638800"/>
          <a:ext cx="841375" cy="358775"/>
        </p:xfrm>
        <a:graphic>
          <a:graphicData uri="http://schemas.openxmlformats.org/presentationml/2006/ole">
            <p:oleObj spid="_x0000_s4108" r:id="rId15" imgW="596699" imgH="254097" progId="">
              <p:embed/>
            </p:oleObj>
          </a:graphicData>
        </a:graphic>
      </p:graphicFrame>
      <p:graphicFrame>
        <p:nvGraphicFramePr>
          <p:cNvPr id="4109" name="Object 15"/>
          <p:cNvGraphicFramePr>
            <a:graphicFrameLocks noChangeAspect="1"/>
          </p:cNvGraphicFramePr>
          <p:nvPr/>
        </p:nvGraphicFramePr>
        <p:xfrm>
          <a:off x="3962400" y="6078538"/>
          <a:ext cx="1431925" cy="322262"/>
        </p:xfrm>
        <a:graphic>
          <a:graphicData uri="http://schemas.openxmlformats.org/presentationml/2006/ole">
            <p:oleObj spid="_x0000_s4109" r:id="rId16" imgW="1016317" imgH="228917" progId="">
              <p:embed/>
            </p:oleObj>
          </a:graphicData>
        </a:graphic>
      </p:graphicFrame>
      <p:sp>
        <p:nvSpPr>
          <p:cNvPr id="4112" name="Line 16"/>
          <p:cNvSpPr>
            <a:spLocks noChangeShapeType="1"/>
          </p:cNvSpPr>
          <p:nvPr/>
        </p:nvSpPr>
        <p:spPr bwMode="auto">
          <a:xfrm>
            <a:off x="228600" y="4648200"/>
            <a:ext cx="8610600" cy="0"/>
          </a:xfrm>
          <a:prstGeom prst="line">
            <a:avLst/>
          </a:prstGeom>
          <a:noFill/>
          <a:ln w="9525">
            <a:solidFill>
              <a:schemeClr val="tx1"/>
            </a:solidFill>
            <a:round/>
            <a:headEnd/>
            <a:tailEnd/>
          </a:ln>
        </p:spPr>
        <p:txBody>
          <a:bodyPr/>
          <a:lstStyle/>
          <a:p>
            <a:endParaRPr lang="zh-CN" altLang="en-US"/>
          </a:p>
        </p:txBody>
      </p:sp>
      <p:sp>
        <p:nvSpPr>
          <p:cNvPr id="4113" name="Line 18"/>
          <p:cNvSpPr>
            <a:spLocks noChangeShapeType="1"/>
          </p:cNvSpPr>
          <p:nvPr/>
        </p:nvSpPr>
        <p:spPr bwMode="auto">
          <a:xfrm>
            <a:off x="228600" y="5562600"/>
            <a:ext cx="8610600" cy="0"/>
          </a:xfrm>
          <a:prstGeom prst="line">
            <a:avLst/>
          </a:prstGeom>
          <a:noFill/>
          <a:ln w="9525">
            <a:solidFill>
              <a:schemeClr val="tx1"/>
            </a:solidFill>
            <a:round/>
            <a:headEnd/>
            <a:tailEnd/>
          </a:ln>
        </p:spPr>
        <p:txBody>
          <a:bodyPr/>
          <a:lstStyle/>
          <a:p>
            <a:endParaRPr lang="zh-CN" altLang="en-US"/>
          </a:p>
        </p:txBody>
      </p:sp>
      <p:sp>
        <p:nvSpPr>
          <p:cNvPr id="4114" name="Line 19"/>
          <p:cNvSpPr>
            <a:spLocks noChangeShapeType="1"/>
          </p:cNvSpPr>
          <p:nvPr/>
        </p:nvSpPr>
        <p:spPr bwMode="auto">
          <a:xfrm>
            <a:off x="1371600" y="3352800"/>
            <a:ext cx="0" cy="3048000"/>
          </a:xfrm>
          <a:prstGeom prst="line">
            <a:avLst/>
          </a:prstGeom>
          <a:noFill/>
          <a:ln w="9525">
            <a:solidFill>
              <a:schemeClr val="tx1"/>
            </a:solidFill>
            <a:round/>
            <a:headEnd/>
            <a:tailEnd/>
          </a:ln>
        </p:spPr>
        <p:txBody>
          <a:bodyPr/>
          <a:lstStyle/>
          <a:p>
            <a:endParaRPr lang="zh-CN" altLang="en-US"/>
          </a:p>
        </p:txBody>
      </p:sp>
      <p:sp>
        <p:nvSpPr>
          <p:cNvPr id="4115" name="Line 20"/>
          <p:cNvSpPr>
            <a:spLocks noChangeShapeType="1"/>
          </p:cNvSpPr>
          <p:nvPr/>
        </p:nvSpPr>
        <p:spPr bwMode="auto">
          <a:xfrm>
            <a:off x="3581400" y="3352800"/>
            <a:ext cx="0" cy="3124200"/>
          </a:xfrm>
          <a:prstGeom prst="line">
            <a:avLst/>
          </a:prstGeom>
          <a:noFill/>
          <a:ln w="9525">
            <a:solidFill>
              <a:schemeClr val="tx1"/>
            </a:solidFill>
            <a:round/>
            <a:headEnd/>
            <a:tailEnd/>
          </a:ln>
        </p:spPr>
        <p:txBody>
          <a:bodyPr/>
          <a:lstStyle/>
          <a:p>
            <a:endParaRPr lang="zh-CN" altLang="en-US"/>
          </a:p>
        </p:txBody>
      </p:sp>
      <p:sp>
        <p:nvSpPr>
          <p:cNvPr id="4116" name="Line 21"/>
          <p:cNvSpPr>
            <a:spLocks noChangeShapeType="1"/>
          </p:cNvSpPr>
          <p:nvPr/>
        </p:nvSpPr>
        <p:spPr bwMode="auto">
          <a:xfrm>
            <a:off x="6553200" y="3352800"/>
            <a:ext cx="0" cy="3124200"/>
          </a:xfrm>
          <a:prstGeom prst="line">
            <a:avLst/>
          </a:prstGeom>
          <a:noFill/>
          <a:ln w="9525">
            <a:solidFill>
              <a:schemeClr val="tx1"/>
            </a:solidFill>
            <a:round/>
            <a:headEnd/>
            <a:tailEnd/>
          </a:ln>
        </p:spPr>
        <p:txBody>
          <a:bodyPr/>
          <a:lstStyle/>
          <a:p>
            <a:endParaRPr lang="zh-CN" altLang="en-US"/>
          </a:p>
        </p:txBody>
      </p:sp>
      <p:sp>
        <p:nvSpPr>
          <p:cNvPr id="4117" name="Rectangle 23"/>
          <p:cNvSpPr>
            <a:spLocks noChangeArrowheads="1"/>
          </p:cNvSpPr>
          <p:nvPr/>
        </p:nvSpPr>
        <p:spPr bwMode="auto">
          <a:xfrm>
            <a:off x="228600" y="3352800"/>
            <a:ext cx="8610600" cy="3124200"/>
          </a:xfrm>
          <a:prstGeom prst="rect">
            <a:avLst/>
          </a:prstGeom>
          <a:noFill/>
          <a:ln w="9525">
            <a:solidFill>
              <a:schemeClr val="tx1"/>
            </a:solidFill>
            <a:miter lim="800000"/>
            <a:headEnd/>
            <a:tailEnd/>
          </a:ln>
        </p:spPr>
        <p:txBody>
          <a:bodyPr wrap="none" anchor="ctr"/>
          <a:lstStyle/>
          <a:p>
            <a:endParaRPr lang="zh-CN" altLang="en-US"/>
          </a:p>
        </p:txBody>
      </p:sp>
      <p:sp>
        <p:nvSpPr>
          <p:cNvPr id="4118" name="Rectangle 24"/>
          <p:cNvSpPr>
            <a:spLocks noChangeArrowheads="1"/>
          </p:cNvSpPr>
          <p:nvPr/>
        </p:nvSpPr>
        <p:spPr bwMode="auto">
          <a:xfrm>
            <a:off x="0" y="1447800"/>
            <a:ext cx="457200" cy="533400"/>
          </a:xfrm>
          <a:prstGeom prst="rect">
            <a:avLst/>
          </a:prstGeom>
          <a:noFill/>
          <a:ln w="9525">
            <a:noFill/>
            <a:miter lim="800000"/>
            <a:headEnd/>
            <a:tailEnd/>
          </a:ln>
        </p:spPr>
        <p:txBody>
          <a:bodyPr anchor="ctr"/>
          <a:lstStyle/>
          <a:p>
            <a:r>
              <a:rPr lang="zh-CN" altLang="en-US" sz="2200" b="1">
                <a:solidFill>
                  <a:schemeClr val="tx2"/>
                </a:solidFill>
                <a:latin typeface="宋体" pitchFamily="2" charset="-122"/>
              </a:rPr>
              <a:t>一尾测验与两尾测验</a:t>
            </a:r>
            <a:r>
              <a:rPr lang="zh-CN" altLang="en-US" sz="2200" b="1">
                <a:solidFill>
                  <a:schemeClr val="tx2"/>
                </a:solidFill>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3" cstate="print"/>
          <a:srcRect/>
          <a:stretch>
            <a:fillRect/>
          </a:stretch>
        </p:blipFill>
        <p:spPr bwMode="auto">
          <a:xfrm>
            <a:off x="685800" y="533400"/>
            <a:ext cx="7696200" cy="3678238"/>
          </a:xfrm>
          <a:prstGeom prst="rect">
            <a:avLst/>
          </a:prstGeom>
          <a:noFill/>
          <a:ln w="9525">
            <a:noFill/>
            <a:miter lim="800000"/>
            <a:headEnd/>
            <a:tailEnd/>
          </a:ln>
        </p:spPr>
      </p:pic>
      <p:sp>
        <p:nvSpPr>
          <p:cNvPr id="23555" name="Text Box 7"/>
          <p:cNvSpPr txBox="1">
            <a:spLocks noChangeArrowheads="1"/>
          </p:cNvSpPr>
          <p:nvPr/>
        </p:nvSpPr>
        <p:spPr bwMode="auto">
          <a:xfrm>
            <a:off x="762000" y="4343400"/>
            <a:ext cx="7315200" cy="854075"/>
          </a:xfrm>
          <a:prstGeom prst="rect">
            <a:avLst/>
          </a:prstGeom>
          <a:noFill/>
          <a:ln w="9525">
            <a:noFill/>
            <a:miter lim="800000"/>
            <a:headEnd/>
            <a:tailEnd/>
          </a:ln>
        </p:spPr>
        <p:txBody>
          <a:bodyPr>
            <a:spAutoFit/>
          </a:bodyPr>
          <a:lstStyle/>
          <a:p>
            <a:pPr>
              <a:spcBef>
                <a:spcPct val="50000"/>
              </a:spcBef>
            </a:pPr>
            <a:r>
              <a:rPr lang="zh-CN" altLang="en-US" sz="2000"/>
              <a:t>双尾检验的临界正态离差</a:t>
            </a:r>
            <a:r>
              <a:rPr lang="en-US" altLang="zh-CN" sz="2000"/>
              <a:t>|U|&gt;</a:t>
            </a:r>
            <a:r>
              <a:rPr lang="zh-CN" altLang="en-US" sz="2000"/>
              <a:t>单尾检验的临界正态离差</a:t>
            </a:r>
            <a:r>
              <a:rPr lang="en-US" altLang="zh-CN" sz="2000"/>
              <a:t>|U|</a:t>
            </a:r>
          </a:p>
          <a:p>
            <a:pPr>
              <a:spcBef>
                <a:spcPct val="50000"/>
              </a:spcBef>
            </a:pPr>
            <a:r>
              <a:rPr lang="zh-CN" altLang="en-US" sz="2000"/>
              <a:t>如：</a:t>
            </a:r>
            <a:r>
              <a:rPr lang="en-US" altLang="zh-CN" sz="2000"/>
              <a:t>U</a:t>
            </a:r>
            <a:r>
              <a:rPr lang="en-US" altLang="zh-CN" sz="2000" baseline="-25000"/>
              <a:t>0.05 </a:t>
            </a:r>
            <a:r>
              <a:rPr lang="zh-CN" altLang="en-US" sz="2000"/>
              <a:t>（双尾）</a:t>
            </a:r>
            <a:r>
              <a:rPr lang="zh-CN" altLang="en-US" sz="2000" baseline="-25000"/>
              <a:t> </a:t>
            </a:r>
            <a:r>
              <a:rPr lang="en-US" altLang="zh-CN" sz="2000"/>
              <a:t>=1.96&gt;U</a:t>
            </a:r>
            <a:r>
              <a:rPr lang="en-US" altLang="zh-CN" sz="2000" baseline="-25000"/>
              <a:t>0.05</a:t>
            </a:r>
            <a:r>
              <a:rPr lang="zh-CN" altLang="en-US" sz="2000"/>
              <a:t>（单尾）</a:t>
            </a:r>
            <a:r>
              <a:rPr lang="en-US" altLang="zh-CN" sz="2000"/>
              <a:t>=1.64</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a:xfrm>
            <a:off x="304800" y="304800"/>
            <a:ext cx="7772400" cy="533400"/>
          </a:xfrm>
        </p:spPr>
        <p:txBody>
          <a:bodyPr/>
          <a:lstStyle/>
          <a:p>
            <a:pPr algn="l" eaLnBrk="1" hangingPunct="1"/>
            <a:r>
              <a:rPr lang="zh-CN" sz="2800" b="1" smtClean="0">
                <a:latin typeface="宋体" pitchFamily="2" charset="-122"/>
              </a:rPr>
              <a:t>显著水平与两类错误</a:t>
            </a:r>
            <a:r>
              <a:rPr lang="zh-CN" sz="2800" smtClean="0"/>
              <a:t> </a:t>
            </a:r>
          </a:p>
        </p:txBody>
      </p:sp>
      <p:pic>
        <p:nvPicPr>
          <p:cNvPr id="10243" name="Picture 4"/>
          <p:cNvPicPr>
            <a:picLocks noChangeAspect="1" noChangeArrowheads="1"/>
          </p:cNvPicPr>
          <p:nvPr/>
        </p:nvPicPr>
        <p:blipFill>
          <a:blip r:embed="rId4" cstate="print"/>
          <a:srcRect/>
          <a:stretch>
            <a:fillRect/>
          </a:stretch>
        </p:blipFill>
        <p:spPr bwMode="auto">
          <a:xfrm>
            <a:off x="2819400" y="1066800"/>
            <a:ext cx="6324600" cy="2668588"/>
          </a:xfrm>
          <a:prstGeom prst="rect">
            <a:avLst/>
          </a:prstGeom>
          <a:noFill/>
          <a:ln w="9525">
            <a:noFill/>
            <a:miter lim="800000"/>
            <a:headEnd/>
            <a:tailEnd/>
          </a:ln>
        </p:spPr>
      </p:pic>
      <p:graphicFrame>
        <p:nvGraphicFramePr>
          <p:cNvPr id="10244" name="Object 104"/>
          <p:cNvGraphicFramePr>
            <a:graphicFrameLocks noChangeAspect="1"/>
          </p:cNvGraphicFramePr>
          <p:nvPr/>
        </p:nvGraphicFramePr>
        <p:xfrm>
          <a:off x="533400" y="3733800"/>
          <a:ext cx="8305800" cy="2840038"/>
        </p:xfrm>
        <a:graphic>
          <a:graphicData uri="http://schemas.openxmlformats.org/presentationml/2006/ole">
            <p:oleObj spid="_x0000_s5122" r:id="rId5" imgW="5455800" imgH="1915200" progId="Excel.Sheet.8">
              <p:embed/>
            </p:oleObj>
          </a:graphicData>
        </a:graphic>
      </p:graphicFrame>
      <p:sp>
        <p:nvSpPr>
          <p:cNvPr id="10245" name="Text Box 106"/>
          <p:cNvSpPr txBox="1">
            <a:spLocks noChangeArrowheads="1"/>
          </p:cNvSpPr>
          <p:nvPr/>
        </p:nvSpPr>
        <p:spPr bwMode="auto">
          <a:xfrm>
            <a:off x="179388" y="1219200"/>
            <a:ext cx="3352800" cy="1014413"/>
          </a:xfrm>
          <a:prstGeom prst="rect">
            <a:avLst/>
          </a:prstGeom>
          <a:noFill/>
          <a:ln w="9525" cmpd="sng">
            <a:solidFill>
              <a:schemeClr val="tx1"/>
            </a:solidFill>
            <a:miter lim="800000"/>
            <a:headEnd/>
            <a:tailEnd/>
          </a:ln>
        </p:spPr>
        <p:txBody>
          <a:bodyPr>
            <a:spAutoFit/>
          </a:bodyPr>
          <a:lstStyle/>
          <a:p>
            <a:pPr>
              <a:spcBef>
                <a:spcPct val="50000"/>
              </a:spcBef>
              <a:defRPr/>
            </a:pPr>
            <a:r>
              <a:rPr lang="zh-CN" altLang="en-US"/>
              <a:t>第一类错误：</a:t>
            </a:r>
            <a:r>
              <a:rPr lang="zh-CN" altLang="en-US" b="1">
                <a:solidFill>
                  <a:schemeClr val="hlink"/>
                </a:solidFill>
                <a:effectLst>
                  <a:outerShdw blurRad="38100" dist="38100" dir="2700000" algn="tl">
                    <a:srgbClr val="000000"/>
                  </a:outerShdw>
                </a:effectLst>
              </a:rPr>
              <a:t>弃真</a:t>
            </a:r>
            <a:r>
              <a:rPr lang="zh-CN" altLang="en-US"/>
              <a:t>，</a:t>
            </a:r>
            <a:r>
              <a:rPr lang="zh-CN" altLang="en-US" sz="2000"/>
              <a:t> </a:t>
            </a:r>
            <a:r>
              <a:rPr lang="en-US" sz="2000"/>
              <a:t>α</a:t>
            </a:r>
            <a:endParaRPr lang="en-US"/>
          </a:p>
          <a:p>
            <a:pPr>
              <a:spcBef>
                <a:spcPct val="50000"/>
              </a:spcBef>
              <a:defRPr/>
            </a:pPr>
            <a:r>
              <a:rPr lang="zh-CN" altLang="en-US"/>
              <a:t>第二类错误：</a:t>
            </a:r>
            <a:r>
              <a:rPr lang="zh-CN" altLang="en-US" b="1">
                <a:solidFill>
                  <a:schemeClr val="hlink"/>
                </a:solidFill>
                <a:effectLst>
                  <a:outerShdw blurRad="38100" dist="38100" dir="2700000" algn="tl">
                    <a:srgbClr val="000000"/>
                  </a:outerShdw>
                </a:effectLst>
              </a:rPr>
              <a:t>存伪</a:t>
            </a:r>
            <a:r>
              <a:rPr lang="zh-CN" altLang="en-US"/>
              <a:t>， </a:t>
            </a:r>
            <a:r>
              <a:rPr lang="en-US" sz="2000"/>
              <a:t>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02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52400" y="304800"/>
            <a:ext cx="8610600" cy="1854200"/>
          </a:xfrm>
          <a:prstGeom prst="rect">
            <a:avLst/>
          </a:prstGeom>
          <a:noFill/>
          <a:ln w="9525" cmpd="sng">
            <a:solidFill>
              <a:srgbClr val="FF0000"/>
            </a:solidFill>
            <a:miter lim="800000"/>
            <a:headEnd/>
            <a:tailEnd/>
          </a:ln>
        </p:spPr>
        <p:txBody>
          <a:bodyPr>
            <a:spAutoFit/>
          </a:bodyPr>
          <a:lstStyle/>
          <a:p>
            <a:pPr algn="just">
              <a:lnSpc>
                <a:spcPct val="120000"/>
              </a:lnSpc>
              <a:spcBef>
                <a:spcPct val="50000"/>
              </a:spcBef>
              <a:defRPr/>
            </a:pPr>
            <a:r>
              <a:rPr lang="zh-CN" altLang="en-US" b="1">
                <a:solidFill>
                  <a:schemeClr val="hlink"/>
                </a:solidFill>
                <a:effectLst>
                  <a:outerShdw blurRad="38100" dist="38100" dir="2700000" algn="tl">
                    <a:srgbClr val="000000"/>
                  </a:outerShdw>
                </a:effectLst>
              </a:rPr>
              <a:t>在统计上不可能同时减小两种统计错误</a:t>
            </a:r>
            <a:r>
              <a:rPr lang="zh-CN" altLang="en-US"/>
              <a:t>。因为减小</a:t>
            </a:r>
            <a:r>
              <a:rPr lang="en-US"/>
              <a:t>α</a:t>
            </a:r>
            <a:r>
              <a:rPr lang="zh-CN" altLang="en-US"/>
              <a:t>，引起</a:t>
            </a:r>
            <a:r>
              <a:rPr lang="en-US"/>
              <a:t>β</a:t>
            </a:r>
            <a:r>
              <a:rPr lang="zh-CN" altLang="en-US"/>
              <a:t>增大；减小</a:t>
            </a:r>
            <a:r>
              <a:rPr lang="en-US"/>
              <a:t>β</a:t>
            </a:r>
            <a:r>
              <a:rPr lang="zh-CN" altLang="en-US"/>
              <a:t>， </a:t>
            </a:r>
            <a:r>
              <a:rPr lang="en-US"/>
              <a:t>α</a:t>
            </a:r>
            <a:r>
              <a:rPr lang="zh-CN" altLang="en-US"/>
              <a:t>又增大。故要让</a:t>
            </a:r>
            <a:r>
              <a:rPr lang="en-US"/>
              <a:t>α</a:t>
            </a:r>
            <a:r>
              <a:rPr lang="zh-CN" altLang="en-US"/>
              <a:t>与</a:t>
            </a:r>
            <a:r>
              <a:rPr lang="en-US"/>
              <a:t>β</a:t>
            </a:r>
            <a:r>
              <a:rPr lang="zh-CN" altLang="en-US"/>
              <a:t>同时小，唯一的办法是改进试验技术，减少试验误差和增加样本容量，降低样本平均数的标准误。        </a:t>
            </a:r>
          </a:p>
        </p:txBody>
      </p:sp>
      <p:sp>
        <p:nvSpPr>
          <p:cNvPr id="11267" name="Text Box 3"/>
          <p:cNvSpPr txBox="1">
            <a:spLocks noChangeArrowheads="1"/>
          </p:cNvSpPr>
          <p:nvPr/>
        </p:nvSpPr>
        <p:spPr bwMode="auto">
          <a:xfrm>
            <a:off x="228600" y="2133600"/>
            <a:ext cx="8610600" cy="968375"/>
          </a:xfrm>
          <a:prstGeom prst="rect">
            <a:avLst/>
          </a:prstGeom>
          <a:noFill/>
          <a:ln w="9525">
            <a:noFill/>
            <a:miter lim="800000"/>
            <a:headEnd/>
            <a:tailEnd/>
          </a:ln>
        </p:spPr>
        <p:txBody>
          <a:bodyPr>
            <a:spAutoFit/>
          </a:bodyPr>
          <a:lstStyle/>
          <a:p>
            <a:pPr algn="just">
              <a:lnSpc>
                <a:spcPct val="120000"/>
              </a:lnSpc>
              <a:spcBef>
                <a:spcPct val="50000"/>
              </a:spcBef>
            </a:pPr>
            <a:r>
              <a:rPr lang="zh-CN" altLang="en-US"/>
              <a:t>在无效假设</a:t>
            </a:r>
            <a:r>
              <a:rPr lang="en-US" altLang="zh-CN"/>
              <a:t>H</a:t>
            </a:r>
            <a:r>
              <a:rPr lang="en-US" altLang="zh-CN" baseline="-25000"/>
              <a:t>0</a:t>
            </a:r>
            <a:r>
              <a:rPr lang="zh-CN" altLang="en-US"/>
              <a:t>下，若</a:t>
            </a:r>
            <a:r>
              <a:rPr lang="en-US" altLang="zh-CN"/>
              <a:t>Ⅰ</a:t>
            </a:r>
            <a:r>
              <a:rPr lang="zh-CN" altLang="en-US"/>
              <a:t>型错误引起的后果比</a:t>
            </a:r>
            <a:r>
              <a:rPr lang="en-US" altLang="zh-CN"/>
              <a:t>Ⅱ</a:t>
            </a:r>
            <a:r>
              <a:rPr lang="zh-CN" altLang="en-US"/>
              <a:t>型错误的严重，则</a:t>
            </a:r>
            <a:r>
              <a:rPr lang="en-US" altLang="zh-CN"/>
              <a:t>α</a:t>
            </a:r>
            <a:r>
              <a:rPr lang="zh-CN" altLang="en-US"/>
              <a:t>就要取得小些；相反， </a:t>
            </a:r>
            <a:r>
              <a:rPr lang="en-US" altLang="zh-CN"/>
              <a:t>α</a:t>
            </a:r>
            <a:r>
              <a:rPr lang="zh-CN" altLang="en-US"/>
              <a:t>就要取得大些。        </a:t>
            </a:r>
          </a:p>
        </p:txBody>
      </p:sp>
      <p:sp>
        <p:nvSpPr>
          <p:cNvPr id="11268" name="Text Box 4"/>
          <p:cNvSpPr txBox="1">
            <a:spLocks noChangeArrowheads="1"/>
          </p:cNvSpPr>
          <p:nvPr/>
        </p:nvSpPr>
        <p:spPr bwMode="auto">
          <a:xfrm>
            <a:off x="228600" y="3124200"/>
            <a:ext cx="8610600" cy="530225"/>
          </a:xfrm>
          <a:prstGeom prst="rect">
            <a:avLst/>
          </a:prstGeom>
          <a:noFill/>
          <a:ln w="9525">
            <a:noFill/>
            <a:miter lim="800000"/>
            <a:headEnd/>
            <a:tailEnd/>
          </a:ln>
        </p:spPr>
        <p:txBody>
          <a:bodyPr>
            <a:spAutoFit/>
          </a:bodyPr>
          <a:lstStyle/>
          <a:p>
            <a:pPr algn="just">
              <a:lnSpc>
                <a:spcPct val="120000"/>
              </a:lnSpc>
              <a:spcBef>
                <a:spcPct val="50000"/>
              </a:spcBef>
            </a:pPr>
            <a:r>
              <a:rPr lang="zh-CN" altLang="en-US"/>
              <a:t>若试验耗资大，可靠性要求高，不允许有反复，则</a:t>
            </a:r>
            <a:r>
              <a:rPr lang="en-US" altLang="zh-CN"/>
              <a:t>α</a:t>
            </a:r>
            <a:r>
              <a:rPr lang="zh-CN" altLang="en-US"/>
              <a:t>应取小些。</a:t>
            </a:r>
          </a:p>
        </p:txBody>
      </p:sp>
      <p:sp>
        <p:nvSpPr>
          <p:cNvPr id="11269" name="Text Box 5"/>
          <p:cNvSpPr txBox="1">
            <a:spLocks noChangeArrowheads="1"/>
          </p:cNvSpPr>
          <p:nvPr/>
        </p:nvSpPr>
        <p:spPr bwMode="auto">
          <a:xfrm>
            <a:off x="228600" y="3657600"/>
            <a:ext cx="8153400" cy="530225"/>
          </a:xfrm>
          <a:prstGeom prst="rect">
            <a:avLst/>
          </a:prstGeom>
          <a:noFill/>
          <a:ln w="9525">
            <a:noFill/>
            <a:miter lim="800000"/>
            <a:headEnd/>
            <a:tailEnd/>
          </a:ln>
        </p:spPr>
        <p:txBody>
          <a:bodyPr>
            <a:spAutoFit/>
          </a:bodyPr>
          <a:lstStyle/>
          <a:p>
            <a:pPr algn="just">
              <a:lnSpc>
                <a:spcPct val="120000"/>
              </a:lnSpc>
              <a:spcBef>
                <a:spcPct val="50000"/>
              </a:spcBef>
            </a:pPr>
            <a:r>
              <a:rPr lang="zh-CN" altLang="en-US"/>
              <a:t>试验结论事关重大，容易产生不良后果， </a:t>
            </a:r>
            <a:r>
              <a:rPr lang="en-US" altLang="zh-CN"/>
              <a:t>α</a:t>
            </a:r>
            <a:r>
              <a:rPr lang="zh-CN" altLang="en-US"/>
              <a:t>应当取小些。       </a:t>
            </a:r>
          </a:p>
        </p:txBody>
      </p:sp>
      <p:sp>
        <p:nvSpPr>
          <p:cNvPr id="11270" name="Text Box 6"/>
          <p:cNvSpPr txBox="1">
            <a:spLocks noChangeArrowheads="1"/>
          </p:cNvSpPr>
          <p:nvPr/>
        </p:nvSpPr>
        <p:spPr bwMode="auto">
          <a:xfrm>
            <a:off x="228600" y="4267200"/>
            <a:ext cx="8305800" cy="968375"/>
          </a:xfrm>
          <a:prstGeom prst="rect">
            <a:avLst/>
          </a:prstGeom>
          <a:noFill/>
          <a:ln w="9525">
            <a:noFill/>
            <a:miter lim="800000"/>
            <a:headEnd/>
            <a:tailEnd/>
          </a:ln>
        </p:spPr>
        <p:txBody>
          <a:bodyPr>
            <a:spAutoFit/>
          </a:bodyPr>
          <a:lstStyle/>
          <a:p>
            <a:pPr algn="just">
              <a:lnSpc>
                <a:spcPct val="120000"/>
              </a:lnSpc>
              <a:spcBef>
                <a:spcPct val="50000"/>
              </a:spcBef>
            </a:pPr>
            <a:r>
              <a:rPr lang="zh-CN" altLang="en-US"/>
              <a:t>条件不易控制、易受随机误差影响的试验， </a:t>
            </a:r>
            <a:r>
              <a:rPr lang="en-US" altLang="zh-CN"/>
              <a:t>α</a:t>
            </a:r>
            <a:r>
              <a:rPr lang="zh-CN" altLang="en-US"/>
              <a:t>应取大些，可放宽至</a:t>
            </a:r>
            <a:r>
              <a:rPr lang="en-US" altLang="zh-CN"/>
              <a:t>0.1</a:t>
            </a:r>
            <a:r>
              <a:rPr lang="zh-CN" altLang="en-US"/>
              <a:t>，甚至到</a:t>
            </a:r>
            <a:r>
              <a:rPr lang="en-US" altLang="zh-CN"/>
              <a:t>0.25 </a:t>
            </a:r>
            <a:r>
              <a:rPr lang="zh-CN" altLang="en-US"/>
              <a:t>。</a:t>
            </a:r>
          </a:p>
        </p:txBody>
      </p:sp>
      <p:sp>
        <p:nvSpPr>
          <p:cNvPr id="11271" name="Text Box 7"/>
          <p:cNvSpPr txBox="1">
            <a:spLocks noChangeArrowheads="1"/>
          </p:cNvSpPr>
          <p:nvPr/>
        </p:nvSpPr>
        <p:spPr bwMode="auto">
          <a:xfrm>
            <a:off x="1219200" y="5410200"/>
            <a:ext cx="6477000" cy="530225"/>
          </a:xfrm>
          <a:prstGeom prst="rect">
            <a:avLst/>
          </a:prstGeom>
          <a:noFill/>
          <a:ln w="9525">
            <a:noFill/>
            <a:miter lim="800000"/>
            <a:headEnd/>
            <a:tailEnd/>
          </a:ln>
        </p:spPr>
        <p:txBody>
          <a:bodyPr>
            <a:spAutoFit/>
          </a:bodyPr>
          <a:lstStyle/>
          <a:p>
            <a:pPr algn="just">
              <a:lnSpc>
                <a:spcPct val="120000"/>
              </a:lnSpc>
              <a:spcBef>
                <a:spcPct val="50000"/>
              </a:spcBef>
              <a:defRPr/>
            </a:pPr>
            <a:r>
              <a:rPr lang="zh-CN" altLang="en-US" b="1">
                <a:solidFill>
                  <a:schemeClr val="hlink"/>
                </a:solidFill>
                <a:effectLst>
                  <a:outerShdw blurRad="38100" dist="38100" dir="2700000" algn="tl">
                    <a:srgbClr val="000000"/>
                  </a:outerShdw>
                </a:effectLst>
              </a:rPr>
              <a:t>正确理解差异不显著、差异显著和差异极显著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2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P spid="11268" grpId="0" autoUpdateAnimBg="0"/>
      <p:bldP spid="11269" grpId="0" autoUpdateAnimBg="0"/>
      <p:bldP spid="11270" grpId="0" autoUpdateAnimBg="0"/>
      <p:bldP spid="11271" grpId="0" autoUpdateAnimBg="0"/>
    </p:bld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charset="0"/>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charset="0"/>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2602</TotalTime>
  <Pages>0</Pages>
  <Words>3581</Words>
  <Characters>0</Characters>
  <Application>Microsoft Office PowerPoint</Application>
  <DocSecurity>0</DocSecurity>
  <PresentationFormat>全屏显示(4:3)</PresentationFormat>
  <Lines>0</Lines>
  <Paragraphs>412</Paragraphs>
  <Slides>53</Slides>
  <Notes>53</Notes>
  <HiddenSlides>0</HiddenSlides>
  <MMClips>0</MMClips>
  <ScaleCrop>false</ScaleCrop>
  <HeadingPairs>
    <vt:vector size="6" baseType="variant">
      <vt:variant>
        <vt:lpstr>主题</vt:lpstr>
      </vt:variant>
      <vt:variant>
        <vt:i4>1</vt:i4>
      </vt:variant>
      <vt:variant>
        <vt:lpstr>嵌入 OLE 服务器</vt:lpstr>
      </vt:variant>
      <vt:variant>
        <vt:i4>4</vt:i4>
      </vt:variant>
      <vt:variant>
        <vt:lpstr>幻灯片标题</vt:lpstr>
      </vt:variant>
      <vt:variant>
        <vt:i4>53</vt:i4>
      </vt:variant>
    </vt:vector>
  </HeadingPairs>
  <TitlesOfParts>
    <vt:vector size="58" baseType="lpstr">
      <vt:lpstr>默认设计模板</vt:lpstr>
      <vt:lpstr>Microsoft Office Excel 97-2003 工作表</vt:lpstr>
      <vt:lpstr>Microsoft 公式 3.0</vt:lpstr>
      <vt:lpstr>Equation</vt:lpstr>
      <vt:lpstr>公式</vt:lpstr>
      <vt:lpstr> 第3章        统计推断</vt:lpstr>
      <vt:lpstr>第3章        统计推断</vt:lpstr>
      <vt:lpstr>3.1假设检验的基本原理 </vt:lpstr>
      <vt:lpstr>幻灯片 4</vt:lpstr>
      <vt:lpstr>假设检验的步骤 </vt:lpstr>
      <vt:lpstr>幻灯片 6</vt:lpstr>
      <vt:lpstr>幻灯片 7</vt:lpstr>
      <vt:lpstr>显著水平与两类错误 </vt:lpstr>
      <vt:lpstr>幻灯片 9</vt:lpstr>
      <vt:lpstr>3.2 平均数的假设检验 3.2.1单个平均数的假设检验 </vt:lpstr>
      <vt:lpstr>幻灯片 11</vt:lpstr>
      <vt:lpstr>幻灯片 12</vt:lpstr>
      <vt:lpstr>幻灯片 13</vt:lpstr>
      <vt:lpstr>幻灯片 14</vt:lpstr>
      <vt:lpstr>幻灯片 15</vt:lpstr>
      <vt:lpstr>幻灯片 16</vt:lpstr>
      <vt:lpstr>3.2.2两个平均数比较的假设检验 </vt:lpstr>
      <vt:lpstr>幻灯片 18</vt:lpstr>
      <vt:lpstr>幻灯片 19</vt:lpstr>
      <vt:lpstr>幻灯片 20</vt:lpstr>
      <vt:lpstr>检验两个方差是否相等（齐性）</vt:lpstr>
      <vt:lpstr>检验两组数据是否服从正态分布</vt:lpstr>
      <vt:lpstr>假如上述数据不符合正态分布怎么办？</vt:lpstr>
      <vt:lpstr>幻灯片 24</vt:lpstr>
      <vt:lpstr>幻灯片 25</vt:lpstr>
      <vt:lpstr>幻灯片 26</vt:lpstr>
      <vt:lpstr>做两个均值检验的步骤：</vt:lpstr>
      <vt:lpstr>幻灯片 28</vt:lpstr>
      <vt:lpstr>幻灯片 29</vt:lpstr>
      <vt:lpstr>幻灯片 30</vt:lpstr>
      <vt:lpstr>幻灯片 31</vt:lpstr>
      <vt:lpstr>幻灯片 32</vt:lpstr>
      <vt:lpstr>幻灯片 33</vt:lpstr>
      <vt:lpstr>3.3二项成数的假设检验（百分率假设检验）</vt:lpstr>
      <vt:lpstr>3.3.1单个成数的假设测验 </vt:lpstr>
      <vt:lpstr>幻灯片 36</vt:lpstr>
      <vt:lpstr>一个样本频率的假设检验（补充内容）</vt:lpstr>
      <vt:lpstr> </vt:lpstr>
      <vt:lpstr>幻灯片 39</vt:lpstr>
      <vt:lpstr>幻灯片 40</vt:lpstr>
      <vt:lpstr>3.3.2两个成数比较的假设测验 </vt:lpstr>
      <vt:lpstr>幻灯片 42</vt:lpstr>
      <vt:lpstr>幻灯片 43</vt:lpstr>
      <vt:lpstr>3.4 参数估计 </vt:lpstr>
      <vt:lpstr>幻灯片 45</vt:lpstr>
      <vt:lpstr>3.4.2 总体平均数的置信区间 </vt:lpstr>
      <vt:lpstr>幻灯片 47</vt:lpstr>
      <vt:lpstr>幻灯片 48</vt:lpstr>
      <vt:lpstr>幻灯片 49</vt:lpstr>
      <vt:lpstr>幻灯片 50</vt:lpstr>
      <vt:lpstr>幻灯片 51</vt:lpstr>
      <vt:lpstr>幻灯片 52</vt:lpstr>
      <vt:lpstr>幻灯片 53</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第3章        统计推断</dc:title>
  <dc:creator>lenovo</dc:creator>
  <cp:lastModifiedBy>sihua</cp:lastModifiedBy>
  <cp:revision>113</cp:revision>
  <dcterms:created xsi:type="dcterms:W3CDTF">2005-11-22T03:01:41Z</dcterms:created>
  <dcterms:modified xsi:type="dcterms:W3CDTF">2020-02-13T04:34:40Z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2052-9.1.0.4879</vt:lpwstr>
  </property>
</Properties>
</file>