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5"/>
  </p:notes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83" r:id="rId10"/>
    <p:sldId id="384" r:id="rId11"/>
    <p:sldId id="357" r:id="rId12"/>
    <p:sldId id="358" r:id="rId13"/>
    <p:sldId id="359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379" r:id="rId32"/>
    <p:sldId id="380" r:id="rId33"/>
    <p:sldId id="381" r:id="rId3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0C46"/>
    <a:srgbClr val="A70932"/>
    <a:srgbClr val="F77194"/>
    <a:srgbClr val="E91BF3"/>
    <a:srgbClr val="CC66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2.wmf"/><Relationship Id="rId7" Type="http://schemas.openxmlformats.org/officeDocument/2006/relationships/image" Target="../media/image35.wmf"/><Relationship Id="rId2" Type="http://schemas.openxmlformats.org/officeDocument/2006/relationships/image" Target="../media/image31.wmf"/><Relationship Id="rId1" Type="http://schemas.openxmlformats.org/officeDocument/2006/relationships/image" Target="../media/image11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4.wmf"/><Relationship Id="rId9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1.wmf"/><Relationship Id="rId4" Type="http://schemas.openxmlformats.org/officeDocument/2006/relationships/image" Target="../media/image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1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37.wmf"/><Relationship Id="rId4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4.wmf"/><Relationship Id="rId1" Type="http://schemas.openxmlformats.org/officeDocument/2006/relationships/image" Target="../media/image50.wmf"/><Relationship Id="rId4" Type="http://schemas.openxmlformats.org/officeDocument/2006/relationships/image" Target="../media/image5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58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61.wmf"/><Relationship Id="rId7" Type="http://schemas.openxmlformats.org/officeDocument/2006/relationships/image" Target="../media/image63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2.wmf"/><Relationship Id="rId5" Type="http://schemas.openxmlformats.org/officeDocument/2006/relationships/image" Target="../media/image37.wmf"/><Relationship Id="rId4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4.wmf"/><Relationship Id="rId1" Type="http://schemas.openxmlformats.org/officeDocument/2006/relationships/image" Target="../media/image78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6D98191C-0B4B-42AF-A7A3-F51C336963B0}" type="datetimeFigureOut">
              <a:rPr lang="zh-CN" altLang="en-US"/>
              <a:pPr>
                <a:defRPr/>
              </a:pPr>
              <a:t>2020/2/13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C101EAE3-EE46-492B-97F1-24B538AEC5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55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6955C8-E1B6-40BD-BF5A-B4124BD9BEE8}" type="slidenum">
              <a:rPr lang="zh-CN" altLang="en-US" smtClean="0">
                <a:ea typeface="宋体" charset="-122"/>
              </a:rPr>
              <a:pPr/>
              <a:t>1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2A75A-FF21-4624-93E5-D8BFF7BD6E13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CB4173-80F8-43E3-B7F1-7733470D2B1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54C90-813B-4D91-B8D1-6A8A7E48687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85FBB-A63B-48C4-971F-1DD4483AF50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FAC8E-1D56-4A3C-A9C1-1EDF5E8446E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439F6-F51F-4902-9981-EFC5F882835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10EE0-0C0A-4C57-9B18-700CBE73257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63EE8-6176-4E14-A1C5-BBF3E1E61FD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31DF1-E207-4A75-9BCA-7F76B4AAA44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7C22A-B838-4252-983E-FD2A4223C0C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 userDrawn="1"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 userDrawn="1"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 userDrawn="1"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 useBgFill="1"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BAD81B-5E87-4723-84CD-F798B28D22E4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6E4FCB-9E72-4E97-A6B0-1E76FD31ED7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Word_97_-_2003___5.doc"/><Relationship Id="rId3" Type="http://schemas.openxmlformats.org/officeDocument/2006/relationships/oleObject" Target="../embeddings/Microsoft_Office_Word_97_-_2003___1.doc"/><Relationship Id="rId7" Type="http://schemas.openxmlformats.org/officeDocument/2006/relationships/oleObject" Target="../embeddings/Microsoft_Office_Word_97_-_2003___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Microsoft_Office_Word_97_-_2003___3.doc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Microsoft_Office_Word_97_-_2003___2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0.bin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8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97.bin"/><Relationship Id="rId5" Type="http://schemas.openxmlformats.org/officeDocument/2006/relationships/oleObject" Target="../embeddings/oleObject96.bin"/><Relationship Id="rId4" Type="http://schemas.openxmlformats.org/officeDocument/2006/relationships/oleObject" Target="../embeddings/oleObject95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02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4000" dirty="0" smtClean="0">
                <a:effectLst/>
                <a:latin typeface="华文宋体" pitchFamily="2" charset="-122"/>
                <a:ea typeface="华文宋体" pitchFamily="2" charset="-122"/>
              </a:rPr>
              <a:t> </a:t>
            </a:r>
            <a:r>
              <a:rPr kumimoji="1" lang="zh-CN" altLang="en-US" kern="0" dirty="0" smtClean="0">
                <a:solidFill>
                  <a:schemeClr val="tx2"/>
                </a:solidFill>
                <a:latin typeface="华文宋体" pitchFamily="2" charset="-122"/>
                <a:ea typeface="华文宋体" pitchFamily="2" charset="-122"/>
              </a:rPr>
              <a:t>第</a:t>
            </a:r>
            <a:r>
              <a:rPr kumimoji="1" lang="en-US" altLang="zh-CN" kern="0" dirty="0" smtClean="0">
                <a:solidFill>
                  <a:schemeClr val="tx2"/>
                </a:solidFill>
                <a:latin typeface="华文宋体" pitchFamily="2" charset="-122"/>
                <a:ea typeface="华文宋体" pitchFamily="2" charset="-122"/>
              </a:rPr>
              <a:t>2</a:t>
            </a:r>
            <a:r>
              <a:rPr kumimoji="1" lang="zh-CN" altLang="en-US" kern="0" dirty="0" smtClean="0">
                <a:solidFill>
                  <a:schemeClr val="tx2"/>
                </a:solidFill>
                <a:latin typeface="华文宋体" pitchFamily="2" charset="-122"/>
                <a:ea typeface="华文宋体" pitchFamily="2" charset="-122"/>
              </a:rPr>
              <a:t>章    概率基础</a:t>
            </a:r>
            <a:r>
              <a:rPr kumimoji="1" lang="en-US" altLang="zh-CN" kern="0" dirty="0" smtClean="0">
                <a:solidFill>
                  <a:schemeClr val="tx2"/>
                </a:solidFill>
                <a:latin typeface="华文宋体" pitchFamily="2" charset="-122"/>
                <a:ea typeface="华文宋体" pitchFamily="2" charset="-122"/>
              </a:rPr>
              <a:t/>
            </a:r>
            <a:br>
              <a:rPr kumimoji="1" lang="en-US" altLang="zh-CN" kern="0" dirty="0" smtClean="0">
                <a:solidFill>
                  <a:schemeClr val="tx2"/>
                </a:solidFill>
                <a:latin typeface="华文宋体" pitchFamily="2" charset="-122"/>
                <a:ea typeface="华文宋体" pitchFamily="2" charset="-122"/>
              </a:rPr>
            </a:br>
            <a:r>
              <a:rPr kumimoji="1" lang="en-US" altLang="zh-CN" kern="0" dirty="0" smtClean="0">
                <a:solidFill>
                  <a:schemeClr val="tx2"/>
                </a:solidFill>
                <a:latin typeface="华文宋体" pitchFamily="2" charset="-122"/>
                <a:ea typeface="华文宋体" pitchFamily="2" charset="-122"/>
              </a:rPr>
              <a:t>(4)</a:t>
            </a:r>
            <a:endParaRPr kumimoji="1" lang="zh-CN" altLang="en-US" kern="0" dirty="0" smtClean="0">
              <a:solidFill>
                <a:schemeClr val="tx2"/>
              </a:solidFill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4213" y="40767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altLang="zh-CN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en-US" altLang="zh-CN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zh-CN" altLang="en-US" sz="3200" kern="0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  <a:cs typeface="+mj-cs"/>
              </a:rPr>
              <a:t>彭司华</a:t>
            </a:r>
            <a:endParaRPr lang="en-US" altLang="zh-CN" sz="3200" kern="0" dirty="0">
              <a:solidFill>
                <a:schemeClr val="tx2"/>
              </a:solidFill>
              <a:latin typeface="华文楷体" pitchFamily="2" charset="-122"/>
              <a:ea typeface="华文楷体" pitchFamily="2" charset="-122"/>
              <a:cs typeface="+mj-cs"/>
            </a:endParaRPr>
          </a:p>
          <a:p>
            <a:pPr algn="ctr">
              <a:defRPr/>
            </a:pPr>
            <a:r>
              <a:rPr lang="en-US" altLang="zh-CN" sz="3200" kern="0" dirty="0" smtClean="0">
                <a:solidFill>
                  <a:schemeClr val="tx2"/>
                </a:solidFill>
              </a:rPr>
              <a:t>2020</a:t>
            </a:r>
            <a:r>
              <a:rPr lang="zh-CN" altLang="en-US" sz="3200" kern="0" dirty="0" smtClean="0">
                <a:solidFill>
                  <a:schemeClr val="tx2"/>
                </a:solidFill>
              </a:rPr>
              <a:t>年</a:t>
            </a:r>
            <a:r>
              <a:rPr lang="en-US" altLang="zh-CN" sz="3200" kern="0" dirty="0" smtClean="0">
                <a:solidFill>
                  <a:schemeClr val="tx2"/>
                </a:solidFill>
              </a:rPr>
              <a:t>2</a:t>
            </a:r>
            <a:r>
              <a:rPr lang="zh-CN" altLang="en-US" sz="3200" kern="0" dirty="0" smtClean="0">
                <a:solidFill>
                  <a:schemeClr val="tx2"/>
                </a:solidFill>
              </a:rPr>
              <a:t>月</a:t>
            </a:r>
            <a:endParaRPr lang="en-US" altLang="zh-CN" sz="3200" kern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zh-CN" altLang="en-US" sz="3200" kern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4213" y="836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zh-CN" altLang="en-US" sz="6000" kern="0" dirty="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  <a:cs typeface="+mj-cs"/>
              </a:rPr>
              <a:t>生 物 统 计 学</a:t>
            </a:r>
            <a:endParaRPr lang="zh-CN" altLang="en-US" sz="4000" kern="0" dirty="0">
              <a:solidFill>
                <a:schemeClr val="tx2"/>
              </a:solidFill>
              <a:latin typeface="华文行楷" pitchFamily="2" charset="-122"/>
              <a:ea typeface="华文行楷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" y="0"/>
            <a:ext cx="745331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/>
              <a:t>        1</a:t>
            </a:r>
            <a:r>
              <a:rPr lang="zh-CN" sz="2800"/>
              <a:t>、辛钦大数定律为寻找随机变量的</a:t>
            </a:r>
          </a:p>
          <a:p>
            <a:pPr>
              <a:lnSpc>
                <a:spcPct val="120000"/>
              </a:lnSpc>
            </a:pPr>
            <a:r>
              <a:rPr lang="zh-CN" sz="2800"/>
              <a:t>期望值提供了一条实际可行的途径</a:t>
            </a:r>
            <a:r>
              <a:rPr lang="zh-CN" altLang="zh-CN" sz="2800"/>
              <a:t>.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04800" y="0"/>
            <a:ext cx="541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2800" dirty="0">
                <a:solidFill>
                  <a:srgbClr val="FF0000"/>
                </a:solidFill>
              </a:rPr>
              <a:t>注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81000" y="2133600"/>
            <a:ext cx="8135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zh-CN" altLang="zh-CN" sz="2800" dirty="0"/>
              <a:t>2</a:t>
            </a:r>
            <a:r>
              <a:rPr lang="zh-CN" sz="2800" dirty="0"/>
              <a:t>、伯努利大数定律是辛钦定理的特殊情况</a:t>
            </a:r>
            <a:r>
              <a:rPr lang="zh-CN" altLang="zh-CN" sz="2800" dirty="0"/>
              <a:t>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90600" y="2743200"/>
            <a:ext cx="5094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zh-CN" sz="2800" dirty="0"/>
              <a:t>3</a:t>
            </a:r>
            <a:r>
              <a:rPr lang="zh-CN" sz="2800" dirty="0"/>
              <a:t>、辛钦定理具有广泛的适用性</a:t>
            </a:r>
            <a:r>
              <a:rPr lang="zh-CN" altLang="zh-CN" sz="2800" dirty="0"/>
              <a:t>.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1000" y="3429000"/>
            <a:ext cx="5903913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zh-CN" sz="2800"/>
              <a:t>       </a:t>
            </a:r>
            <a:r>
              <a:rPr lang="zh-CN" sz="2800"/>
              <a:t>要估计某地区的平均亩产量 ，</a:t>
            </a:r>
          </a:p>
          <a:p>
            <a:pPr>
              <a:lnSpc>
                <a:spcPct val="110000"/>
              </a:lnSpc>
            </a:pPr>
            <a:r>
              <a:rPr lang="zh-CN" sz="2800"/>
              <a:t>要收割某些有代表性块，例如</a:t>
            </a:r>
            <a:r>
              <a:rPr lang="zh-CN" altLang="zh-CN" sz="2800" i="1"/>
              <a:t>n </a:t>
            </a:r>
            <a:r>
              <a:rPr lang="zh-CN" sz="2800"/>
              <a:t>块</a:t>
            </a:r>
          </a:p>
          <a:p>
            <a:pPr>
              <a:lnSpc>
                <a:spcPct val="110000"/>
              </a:lnSpc>
            </a:pPr>
            <a:r>
              <a:rPr lang="zh-CN" sz="2800"/>
              <a:t>地</a:t>
            </a:r>
            <a:r>
              <a:rPr lang="zh-CN" altLang="zh-CN" sz="2800"/>
              <a:t>.   </a:t>
            </a:r>
            <a:r>
              <a:rPr lang="zh-CN" sz="2800"/>
              <a:t>计算其平均亩产量，则当</a:t>
            </a:r>
            <a:r>
              <a:rPr lang="zh-CN" altLang="zh-CN" sz="2800" i="1"/>
              <a:t>n</a:t>
            </a:r>
            <a:r>
              <a:rPr lang="zh-CN" altLang="zh-CN" sz="2800"/>
              <a:t> </a:t>
            </a:r>
            <a:r>
              <a:rPr lang="zh-CN" sz="2800"/>
              <a:t>较</a:t>
            </a:r>
          </a:p>
          <a:p>
            <a:pPr>
              <a:lnSpc>
                <a:spcPct val="110000"/>
              </a:lnSpc>
            </a:pPr>
            <a:r>
              <a:rPr lang="zh-CN" sz="2800"/>
              <a:t>大时，可用它作为整个地区平均亩</a:t>
            </a:r>
          </a:p>
          <a:p>
            <a:pPr>
              <a:lnSpc>
                <a:spcPct val="110000"/>
              </a:lnSpc>
            </a:pPr>
            <a:r>
              <a:rPr lang="zh-CN" sz="2800"/>
              <a:t>产量的一个估计</a:t>
            </a:r>
            <a:r>
              <a:rPr lang="zh-CN" altLang="zh-CN" sz="2800"/>
              <a:t>.</a:t>
            </a:r>
          </a:p>
        </p:txBody>
      </p:sp>
      <p:pic>
        <p:nvPicPr>
          <p:cNvPr id="17415" name="Picture 7" descr="收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971800"/>
            <a:ext cx="2489200" cy="26670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3563938" y="1066800"/>
          <a:ext cx="2627312" cy="1049338"/>
        </p:xfrm>
        <a:graphic>
          <a:graphicData uri="http://schemas.openxmlformats.org/presentationml/2006/ole">
            <p:oleObj spid="_x0000_s287746" r:id="rId4" imgW="952404" imgH="431930" progId="Equation.3">
              <p:embed/>
            </p:oleObj>
          </a:graphicData>
        </a:graphic>
      </p:graphicFrame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38200" y="1447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/>
              <a:t>当</a:t>
            </a:r>
            <a:r>
              <a:rPr lang="zh-CN" altLang="zh-CN"/>
              <a:t>n</a:t>
            </a:r>
            <a:r>
              <a:rPr lang="zh-CN"/>
              <a:t>充分大时有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2" grpId="0" autoUpdateAnimBg="0"/>
      <p:bldP spid="17413" grpId="0" autoUpdateAnimBg="0"/>
      <p:bldP spid="17414" grpId="0" autoUpdateAnimBg="0"/>
      <p:bldP spid="1741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9600" y="2286000"/>
            <a:ext cx="815340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zh-CN" altLang="zh-CN" sz="2800" dirty="0"/>
              <a:t>      </a:t>
            </a:r>
            <a:r>
              <a:rPr lang="zh-CN" sz="2800" dirty="0"/>
              <a:t>设 </a:t>
            </a:r>
            <a:r>
              <a:rPr lang="zh-CN" altLang="zh-CN" sz="3200" i="1" dirty="0"/>
              <a:t>n</a:t>
            </a:r>
            <a:r>
              <a:rPr lang="zh-CN" altLang="zh-CN" sz="3200" i="1" baseline="-25000" dirty="0"/>
              <a:t>A </a:t>
            </a:r>
            <a:r>
              <a:rPr lang="zh-CN" sz="2800" dirty="0"/>
              <a:t>是</a:t>
            </a:r>
            <a:r>
              <a:rPr lang="zh-CN" altLang="zh-CN" sz="2800" i="1" dirty="0"/>
              <a:t>n</a:t>
            </a:r>
            <a:r>
              <a:rPr lang="zh-CN" sz="2800" dirty="0"/>
              <a:t>次独立重复试验中事件</a:t>
            </a:r>
            <a:r>
              <a:rPr lang="zh-CN" altLang="zh-CN" sz="2800" i="1" dirty="0"/>
              <a:t>A</a:t>
            </a:r>
            <a:r>
              <a:rPr lang="zh-CN" sz="2800" dirty="0"/>
              <a:t>发生的次数，</a:t>
            </a:r>
            <a:r>
              <a:rPr lang="zh-CN" altLang="zh-CN" sz="2800" i="1" dirty="0"/>
              <a:t>p</a:t>
            </a:r>
            <a:r>
              <a:rPr lang="zh-CN" sz="2800" dirty="0"/>
              <a:t>是事件</a:t>
            </a:r>
            <a:r>
              <a:rPr lang="zh-CN" altLang="zh-CN" sz="2800" i="1" dirty="0"/>
              <a:t>A</a:t>
            </a:r>
            <a:r>
              <a:rPr lang="zh-CN" sz="2800" dirty="0"/>
              <a:t>在每次试验中发生的概率，则对于任意正数</a:t>
            </a:r>
            <a:r>
              <a:rPr lang="zh-CN" altLang="zh-CN" sz="2800" i="1" dirty="0"/>
              <a:t>ε</a:t>
            </a:r>
            <a:r>
              <a:rPr lang="zh-CN" altLang="zh-CN" sz="2800" dirty="0"/>
              <a:t>&gt; 0 </a:t>
            </a:r>
            <a:r>
              <a:rPr lang="zh-CN" sz="2800" dirty="0"/>
              <a:t>，有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52400" y="1752600"/>
            <a:ext cx="32367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zh-CN" altLang="zh-CN" sz="2800" dirty="0">
                <a:solidFill>
                  <a:srgbClr val="FF0000"/>
                </a:solidFill>
              </a:rPr>
              <a:t>2</a:t>
            </a:r>
            <a:r>
              <a:rPr lang="zh-CN" sz="2800" dirty="0" smtClean="0">
                <a:solidFill>
                  <a:srgbClr val="FF0000"/>
                </a:solidFill>
              </a:rPr>
              <a:t>、贝努里</a:t>
            </a:r>
            <a:r>
              <a:rPr lang="zh-CN" sz="2800" dirty="0">
                <a:solidFill>
                  <a:srgbClr val="FF0000"/>
                </a:solidFill>
              </a:rPr>
              <a:t>大数</a:t>
            </a:r>
            <a:r>
              <a:rPr lang="zh-CN" sz="2800" dirty="0" smtClean="0">
                <a:solidFill>
                  <a:srgbClr val="FF0000"/>
                </a:solidFill>
              </a:rPr>
              <a:t>定律</a:t>
            </a:r>
            <a:endParaRPr lang="zh-CN" sz="2800" dirty="0">
              <a:solidFill>
                <a:srgbClr val="FF0000"/>
              </a:solidFill>
            </a:endParaRP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2743200" y="3657600"/>
          <a:ext cx="4176713" cy="914400"/>
        </p:xfrm>
        <a:graphic>
          <a:graphicData uri="http://schemas.openxmlformats.org/presentationml/2006/ole">
            <p:oleObj spid="_x0000_s241666" r:id="rId3" imgW="3365817" imgH="838517" progId="Equation.3">
              <p:embed/>
            </p:oleObj>
          </a:graphicData>
        </a:graphic>
      </p:graphicFrame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447800" y="4724400"/>
            <a:ext cx="541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zh-CN" sz="2800"/>
              <a:t>或</a:t>
            </a: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2667000" y="4572000"/>
          <a:ext cx="4208463" cy="914400"/>
        </p:xfrm>
        <a:graphic>
          <a:graphicData uri="http://schemas.openxmlformats.org/presentationml/2006/ole">
            <p:oleObj spid="_x0000_s241667" r:id="rId4" imgW="3391217" imgH="838517" progId="Equation.3">
              <p:embed/>
            </p:oleObj>
          </a:graphicData>
        </a:graphic>
      </p:graphicFrame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057400" y="56388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2800" u="sng" dirty="0">
                <a:solidFill>
                  <a:srgbClr val="FF0066"/>
                </a:solidFill>
              </a:rPr>
              <a:t>此定理说明了频率的稳定性</a:t>
            </a:r>
            <a:r>
              <a:rPr lang="zh-CN" sz="2800" dirty="0">
                <a:solidFill>
                  <a:srgbClr val="FF0066"/>
                </a:solidFill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6" grpId="0" autoUpdateAnimBg="0"/>
      <p:bldP spid="13318" grpId="0" autoUpdateAnimBg="0"/>
      <p:bldP spid="133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28600" y="304800"/>
          <a:ext cx="8001000" cy="1066800"/>
        </p:xfrm>
        <a:graphic>
          <a:graphicData uri="http://schemas.openxmlformats.org/presentationml/2006/ole">
            <p:oleObj spid="_x0000_s242690" r:id="rId3" imgW="3667344" imgH="481084" progId="Word.Document.8">
              <p:embed/>
            </p:oleObj>
          </a:graphicData>
        </a:graphic>
      </p:graphicFrame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381000" y="1447800"/>
            <a:ext cx="8304213" cy="865188"/>
            <a:chOff x="0" y="0"/>
            <a:chExt cx="5231" cy="545"/>
          </a:xfrm>
        </p:grpSpPr>
        <p:graphicFrame>
          <p:nvGraphicFramePr>
            <p:cNvPr id="14340" name="Object 4"/>
            <p:cNvGraphicFramePr>
              <a:graphicFrameLocks noChangeAspect="1"/>
            </p:cNvGraphicFramePr>
            <p:nvPr/>
          </p:nvGraphicFramePr>
          <p:xfrm>
            <a:off x="0" y="0"/>
            <a:ext cx="5231" cy="545"/>
          </p:xfrm>
          <a:graphic>
            <a:graphicData uri="http://schemas.openxmlformats.org/presentationml/2006/ole">
              <p:oleObj spid="_x0000_s242694" r:id="rId4" imgW="4121213" imgH="431609" progId="Word.Document.8">
                <p:embed/>
              </p:oleObj>
            </a:graphicData>
          </a:graphic>
        </p:graphicFrame>
        <p:graphicFrame>
          <p:nvGraphicFramePr>
            <p:cNvPr id="14341" name="Object 5"/>
            <p:cNvGraphicFramePr>
              <a:graphicFrameLocks noChangeAspect="1"/>
            </p:cNvGraphicFramePr>
            <p:nvPr/>
          </p:nvGraphicFramePr>
          <p:xfrm>
            <a:off x="4167" y="105"/>
            <a:ext cx="576" cy="276"/>
          </p:xfrm>
          <a:graphic>
            <a:graphicData uri="http://schemas.openxmlformats.org/presentationml/2006/ole">
              <p:oleObj spid="_x0000_s242695" r:id="rId5" imgW="367979" imgH="177809" progId="Equation.3">
                <p:embed/>
              </p:oleObj>
            </a:graphicData>
          </a:graphic>
        </p:graphicFrame>
      </p:grp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57200" y="2438400"/>
          <a:ext cx="8153400" cy="546100"/>
        </p:xfrm>
        <a:graphic>
          <a:graphicData uri="http://schemas.openxmlformats.org/presentationml/2006/ole">
            <p:oleObj spid="_x0000_s242691" r:id="rId6" imgW="3101736" imgH="254841" progId="Word.Document.8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362200" y="3657600"/>
          <a:ext cx="4532313" cy="1143000"/>
        </p:xfrm>
        <a:graphic>
          <a:graphicData uri="http://schemas.openxmlformats.org/presentationml/2006/ole">
            <p:oleObj spid="_x0000_s242692" r:id="rId7" imgW="2434145" imgH="548957" progId="Word.Document.8">
              <p:embed/>
            </p:oleObj>
          </a:graphicData>
        </a:graphic>
      </p:graphicFrame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04800" y="3048000"/>
            <a:ext cx="4195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2800" dirty="0" smtClean="0">
                <a:solidFill>
                  <a:srgbClr val="333399"/>
                </a:solidFill>
              </a:rPr>
              <a:t>由</a:t>
            </a:r>
            <a:r>
              <a:rPr lang="zh-CN" altLang="en-US" sz="2800" dirty="0" smtClean="0">
                <a:solidFill>
                  <a:srgbClr val="FF0000"/>
                </a:solidFill>
              </a:rPr>
              <a:t>辛钦大数定律</a:t>
            </a:r>
            <a:r>
              <a:rPr lang="zh-CN" sz="2800" dirty="0" smtClean="0">
                <a:solidFill>
                  <a:srgbClr val="333399"/>
                </a:solidFill>
              </a:rPr>
              <a:t>有</a:t>
            </a:r>
            <a:endParaRPr lang="zh-CN" sz="2800" dirty="0">
              <a:solidFill>
                <a:srgbClr val="333399"/>
              </a:solidFill>
            </a:endParaRPr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357158" y="5286388"/>
          <a:ext cx="5334000" cy="1066800"/>
        </p:xfrm>
        <a:graphic>
          <a:graphicData uri="http://schemas.openxmlformats.org/presentationml/2006/ole">
            <p:oleObj spid="_x0000_s242693" r:id="rId8" imgW="1961705" imgH="40722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4800" y="762000"/>
            <a:ext cx="8229600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sz="2800" dirty="0">
                <a:solidFill>
                  <a:srgbClr val="FF0000"/>
                </a:solidFill>
                <a:latin typeface="宋体" pitchFamily="2" charset="-122"/>
              </a:rPr>
              <a:t>贝努里大数定律的重要意义：</a:t>
            </a:r>
          </a:p>
          <a:p>
            <a:pPr marL="342900" indent="-342900">
              <a:spcBef>
                <a:spcPct val="20000"/>
              </a:spcBef>
            </a:pPr>
            <a:r>
              <a:rPr lang="zh-CN" sz="2800" dirty="0">
                <a:latin typeface="宋体" pitchFamily="2" charset="-122"/>
              </a:rPr>
              <a:t>	    </a:t>
            </a:r>
            <a:r>
              <a:rPr lang="zh-CN" altLang="zh-CN" sz="2800" dirty="0">
                <a:latin typeface="宋体" pitchFamily="2" charset="-122"/>
              </a:rPr>
              <a:t>(1)</a:t>
            </a:r>
            <a:r>
              <a:rPr lang="zh-CN" sz="2800" dirty="0">
                <a:latin typeface="宋体" pitchFamily="2" charset="-122"/>
              </a:rPr>
              <a:t>从理论上证明了频率具有稳定性。</a:t>
            </a:r>
          </a:p>
          <a:p>
            <a:pPr marL="342900" indent="-342900">
              <a:spcBef>
                <a:spcPct val="20000"/>
              </a:spcBef>
            </a:pPr>
            <a:r>
              <a:rPr lang="zh-CN" sz="2800" dirty="0">
                <a:latin typeface="宋体" pitchFamily="2" charset="-122"/>
              </a:rPr>
              <a:t>     （</a:t>
            </a:r>
            <a:r>
              <a:rPr lang="zh-CN" altLang="zh-CN" sz="2800" dirty="0">
                <a:latin typeface="宋体" pitchFamily="2" charset="-122"/>
              </a:rPr>
              <a:t>2)</a:t>
            </a:r>
            <a:r>
              <a:rPr lang="zh-CN" sz="2800" dirty="0">
                <a:latin typeface="宋体" pitchFamily="2" charset="-122"/>
              </a:rPr>
              <a:t>提供了通过试验来确定事件概率的方法</a:t>
            </a:r>
            <a:r>
              <a:rPr lang="zh-CN" altLang="zh-CN" sz="2800" dirty="0">
                <a:latin typeface="宋体" pitchFamily="2" charset="-122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zh-CN" sz="2800" dirty="0">
                <a:latin typeface="宋体" pitchFamily="2" charset="-122"/>
              </a:rPr>
              <a:t> 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zh-CN" sz="2800" dirty="0">
                <a:latin typeface="宋体" pitchFamily="2" charset="-122"/>
              </a:rPr>
              <a:t>      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zh-CN" sz="2800" dirty="0">
                <a:latin typeface="宋体" pitchFamily="2" charset="-122"/>
              </a:rPr>
              <a:t>     </a:t>
            </a:r>
            <a:r>
              <a:rPr lang="zh-CN" sz="2800" dirty="0">
                <a:latin typeface="宋体" pitchFamily="2" charset="-122"/>
              </a:rPr>
              <a:t>这种方法是参数估计的重要理论基础。</a:t>
            </a:r>
          </a:p>
          <a:p>
            <a:pPr marL="342900" indent="-342900">
              <a:spcBef>
                <a:spcPct val="20000"/>
              </a:spcBef>
            </a:pPr>
            <a:r>
              <a:rPr lang="zh-CN" sz="2800" dirty="0">
                <a:latin typeface="宋体" pitchFamily="2" charset="-122"/>
              </a:rPr>
              <a:t>      （</a:t>
            </a:r>
            <a:r>
              <a:rPr lang="zh-CN" altLang="zh-CN" sz="2800" dirty="0">
                <a:latin typeface="宋体" pitchFamily="2" charset="-122"/>
              </a:rPr>
              <a:t>3</a:t>
            </a:r>
            <a:r>
              <a:rPr lang="zh-CN" sz="2800" dirty="0">
                <a:latin typeface="宋体" pitchFamily="2" charset="-122"/>
              </a:rPr>
              <a:t>）是“小概率原理”的理论基础。</a:t>
            </a:r>
          </a:p>
          <a:p>
            <a:pPr marL="342900" indent="-342900">
              <a:spcBef>
                <a:spcPct val="20000"/>
              </a:spcBef>
            </a:pPr>
            <a:r>
              <a:rPr lang="zh-CN" sz="2800" dirty="0">
                <a:latin typeface="宋体" pitchFamily="2" charset="-122"/>
              </a:rPr>
              <a:t>    小概率原理：</a:t>
            </a:r>
            <a:r>
              <a:rPr lang="zh-CN" sz="2800" dirty="0">
                <a:solidFill>
                  <a:srgbClr val="FF0000"/>
                </a:solidFill>
                <a:latin typeface="宋体" pitchFamily="2" charset="-122"/>
              </a:rPr>
              <a:t>实际中概率很小的随机事件在个别试验中几乎是不可能发生的。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743200" y="2362200"/>
          <a:ext cx="2209800" cy="990600"/>
        </p:xfrm>
        <a:graphic>
          <a:graphicData uri="http://schemas.openxmlformats.org/presentationml/2006/ole">
            <p:oleObj spid="_x0000_s243714" r:id="rId3" imgW="939709" imgH="3938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0"/>
            <a:ext cx="1873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sz="3200">
                <a:ea typeface="黑体" pitchFamily="2" charset="-122"/>
              </a:rPr>
              <a:t>三、小结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69900" y="1296988"/>
            <a:ext cx="6477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sz="3200"/>
              <a:t>大</a:t>
            </a:r>
          </a:p>
          <a:p>
            <a:pPr algn="ctr"/>
            <a:r>
              <a:rPr lang="zh-CN" sz="3200"/>
              <a:t>数</a:t>
            </a:r>
          </a:p>
          <a:p>
            <a:pPr algn="ctr"/>
            <a:r>
              <a:rPr lang="zh-CN" sz="3200"/>
              <a:t>定</a:t>
            </a:r>
          </a:p>
          <a:p>
            <a:pPr algn="ctr"/>
            <a:r>
              <a:rPr lang="zh-CN" sz="3200"/>
              <a:t>律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96888" y="4248150"/>
            <a:ext cx="76787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200"/>
              <a:t>        </a:t>
            </a:r>
            <a:r>
              <a:rPr lang="zh-CN" sz="2800"/>
              <a:t>大数定律以严格的数学形式表达了随机现象最根本的性质之一：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600200" y="5638800"/>
            <a:ext cx="4321175" cy="519113"/>
          </a:xfrm>
          <a:prstGeom prst="rect">
            <a:avLst/>
          </a:prstGeom>
          <a:solidFill>
            <a:srgbClr val="FFFFE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sz="2800">
                <a:solidFill>
                  <a:srgbClr val="333399"/>
                </a:solidFill>
                <a:ea typeface="黑体" pitchFamily="2" charset="-122"/>
              </a:rPr>
              <a:t>平均结果的稳定性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6824663" y="1000108"/>
          <a:ext cx="1638300" cy="431800"/>
        </p:xfrm>
        <a:graphic>
          <a:graphicData uri="http://schemas.openxmlformats.org/presentationml/2006/ole">
            <p:oleObj spid="_x0000_s246787" r:id="rId3" imgW="1637906" imgH="431930" progId="Equation.3">
              <p:embed/>
            </p:oleObj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7045325" y="2643182"/>
          <a:ext cx="1778000" cy="419100"/>
        </p:xfrm>
        <a:graphic>
          <a:graphicData uri="http://schemas.openxmlformats.org/presentationml/2006/ole">
            <p:oleObj spid="_x0000_s246788" r:id="rId4" imgW="1778317" imgH="419417" progId="Equation.3">
              <p:embed/>
            </p:oleObj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1697038" y="2357430"/>
          <a:ext cx="4605337" cy="1641475"/>
        </p:xfrm>
        <a:graphic>
          <a:graphicData uri="http://schemas.openxmlformats.org/presentationml/2006/ole">
            <p:oleObj spid="_x0000_s246789" r:id="rId5" imgW="5245417" imgH="1905317" progId="Equation.3">
              <p:embed/>
            </p:oleObj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1550988" y="714356"/>
          <a:ext cx="4303712" cy="1104900"/>
        </p:xfrm>
        <a:graphic>
          <a:graphicData uri="http://schemas.openxmlformats.org/presentationml/2006/ole">
            <p:oleObj spid="_x0000_s246791" r:id="rId6" imgW="5728017" imgH="1371917" progId="Equation.3">
              <p:embed/>
            </p:oleObj>
          </a:graphicData>
        </a:graphic>
      </p:graphicFrame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1262063" y="1081088"/>
          <a:ext cx="381000" cy="3111500"/>
        </p:xfrm>
        <a:graphic>
          <a:graphicData uri="http://schemas.openxmlformats.org/presentationml/2006/ole">
            <p:oleObj spid="_x0000_s246792" r:id="rId7" imgW="381152" imgH="311046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  <p:bldP spid="18436" grpId="0" autoUpdateAnimBg="0"/>
      <p:bldP spid="1843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990600" y="1143000"/>
            <a:ext cx="6778625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zh-CN" sz="4000" dirty="0">
                <a:latin typeface="黑体" pitchFamily="2" charset="-122"/>
                <a:ea typeface="黑体" pitchFamily="2" charset="-122"/>
              </a:rPr>
              <a:t>第二节   中心极限定理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667000" y="2514600"/>
            <a:ext cx="5256213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sz="3200" dirty="0">
                <a:solidFill>
                  <a:schemeClr val="tx2"/>
                </a:solidFill>
              </a:rPr>
              <a:t>中心极限定理的背景</a:t>
            </a:r>
            <a:endParaRPr lang="zh-CN" sz="3200" dirty="0"/>
          </a:p>
          <a:p>
            <a:pPr eaLnBrk="0" hangingPunct="0">
              <a:spcBef>
                <a:spcPct val="50000"/>
              </a:spcBef>
            </a:pPr>
            <a:r>
              <a:rPr lang="zh-CN" sz="3200" dirty="0">
                <a:solidFill>
                  <a:schemeClr val="tx2"/>
                </a:solidFill>
              </a:rPr>
              <a:t>中心极限定理的定义</a:t>
            </a:r>
            <a:endParaRPr lang="zh-CN" sz="3200" dirty="0"/>
          </a:p>
          <a:p>
            <a:pPr eaLnBrk="0" hangingPunct="0">
              <a:spcBef>
                <a:spcPct val="50000"/>
              </a:spcBef>
            </a:pPr>
            <a:r>
              <a:rPr lang="zh-CN" sz="3200" dirty="0"/>
              <a:t>中心极限定理</a:t>
            </a:r>
          </a:p>
          <a:p>
            <a:pPr eaLnBrk="0" hangingPunct="0">
              <a:spcBef>
                <a:spcPct val="50000"/>
              </a:spcBef>
            </a:pPr>
            <a:r>
              <a:rPr lang="zh-CN" sz="3200" dirty="0"/>
              <a:t>小结</a:t>
            </a:r>
          </a:p>
        </p:txBody>
      </p:sp>
      <p:pic>
        <p:nvPicPr>
          <p:cNvPr id="19460" name="Picture 4" descr="f012">
            <a:hlinkClick r:id="rId2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9300" y="2624138"/>
            <a:ext cx="523875" cy="4286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19461" name="Picture 5" descr="f012">
            <a:hlinkClick r:id="rId2" action="ppaction://hlinksldjump" highlightClick="1">
              <a:snd r:embed="rId4" name="chimes.wav"/>
            </a:hlinkClick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7713" y="3344863"/>
            <a:ext cx="523875" cy="4286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19462" name="Picture 6" descr="f012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7713" y="4064000"/>
            <a:ext cx="523875" cy="4286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19463" name="Picture 7" descr="f012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7713" y="4784725"/>
            <a:ext cx="523875" cy="4286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90600" y="20574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zh-CN" sz="2800"/>
              <a:t> </a:t>
            </a:r>
            <a:endParaRPr lang="zh-CN" altLang="zh-CN" sz="2800">
              <a:solidFill>
                <a:schemeClr val="tx2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000" y="152400"/>
            <a:ext cx="4964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2800" dirty="0">
                <a:ea typeface="黑体" pitchFamily="2" charset="-122"/>
              </a:rPr>
              <a:t>一、中心极限定理的客观背景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838200"/>
            <a:ext cx="8077200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/>
              <a:t>        </a:t>
            </a:r>
            <a:r>
              <a:rPr lang="zh-CN"/>
              <a:t>在实际问题中许多随机变量是由相互独立随机因素的综合（或和</a:t>
            </a:r>
            <a:r>
              <a:rPr lang="zh-CN" altLang="zh-CN"/>
              <a:t>)</a:t>
            </a:r>
            <a:r>
              <a:rPr lang="zh-CN"/>
              <a:t>影响所形成的</a:t>
            </a:r>
            <a:r>
              <a:rPr lang="zh-CN" altLang="zh-CN"/>
              <a:t>.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09600" y="1981200"/>
            <a:ext cx="8164513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dirty="0"/>
              <a:t>例如：炮弹射击的落点与目标的偏差，就受着许多随机因素（如瞄准，空气阻力，炮弹或炮身结构等）综合影响的</a:t>
            </a:r>
            <a:r>
              <a:rPr lang="zh-CN" altLang="zh-CN" dirty="0"/>
              <a:t>.</a:t>
            </a:r>
            <a:r>
              <a:rPr lang="zh-CN" dirty="0"/>
              <a:t>每个</a:t>
            </a:r>
            <a:r>
              <a:rPr lang="zh-CN" dirty="0">
                <a:solidFill>
                  <a:schemeClr val="tx2"/>
                </a:solidFill>
              </a:rPr>
              <a:t>随机因素的对</a:t>
            </a:r>
            <a:r>
              <a:rPr lang="zh-CN" dirty="0"/>
              <a:t>弹着点（随机变量和）</a:t>
            </a:r>
            <a:r>
              <a:rPr lang="zh-CN" dirty="0">
                <a:solidFill>
                  <a:schemeClr val="tx2"/>
                </a:solidFill>
              </a:rPr>
              <a:t>所起的作用都是很小的</a:t>
            </a:r>
            <a:r>
              <a:rPr lang="zh-CN" altLang="zh-CN" dirty="0">
                <a:solidFill>
                  <a:schemeClr val="tx2"/>
                </a:solidFill>
              </a:rPr>
              <a:t>.</a:t>
            </a:r>
            <a:r>
              <a:rPr lang="zh-CN" dirty="0">
                <a:solidFill>
                  <a:schemeClr val="tx2"/>
                </a:solidFill>
              </a:rPr>
              <a:t>那么</a:t>
            </a:r>
            <a:r>
              <a:rPr lang="zh-CN" dirty="0"/>
              <a:t>弹着点服从怎样分布 ？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3400" y="3886200"/>
            <a:ext cx="81534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zh-CN" sz="2800" dirty="0"/>
              <a:t>       </a:t>
            </a:r>
            <a:r>
              <a:rPr lang="zh-CN" dirty="0"/>
              <a:t>如果一个随机变量是由大量相互独立的随机因素的综合影响所造成，而每一个别因素对这种综合影响中所起的作用不大</a:t>
            </a:r>
            <a:r>
              <a:rPr lang="zh-CN" altLang="zh-CN" dirty="0"/>
              <a:t>.   </a:t>
            </a:r>
            <a:r>
              <a:rPr lang="zh-CN" dirty="0"/>
              <a:t>则这种随机变量一般都服从或近似服从正态分布</a:t>
            </a:r>
            <a:r>
              <a:rPr lang="zh-CN" altLang="zh-CN" dirty="0"/>
              <a:t>.</a:t>
            </a:r>
            <a:endParaRPr lang="zh-CN" altLang="zh-CN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4" grpId="0" autoUpdateAnimBg="0"/>
      <p:bldP spid="20485" grpId="0" autoUpdateAnimBg="0"/>
      <p:bldP spid="2048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81000" y="152400"/>
            <a:ext cx="4964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2800" dirty="0">
                <a:ea typeface="黑体" pitchFamily="2" charset="-122"/>
              </a:rPr>
              <a:t>二、中心极限定理定义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396288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800" dirty="0"/>
              <a:t>        </a:t>
            </a:r>
            <a:r>
              <a:rPr lang="zh-CN" sz="2800" dirty="0"/>
              <a:t>概率论中有关论证独立随机变量的和的极限分布</a:t>
            </a:r>
          </a:p>
          <a:p>
            <a:pPr>
              <a:lnSpc>
                <a:spcPct val="130000"/>
              </a:lnSpc>
            </a:pPr>
            <a:r>
              <a:rPr lang="zh-CN" sz="2800" dirty="0"/>
              <a:t>是正态分布的一系列定理称为</a:t>
            </a:r>
            <a:r>
              <a:rPr lang="zh-CN" sz="2800" dirty="0">
                <a:solidFill>
                  <a:schemeClr val="accent2"/>
                </a:solidFill>
              </a:rPr>
              <a:t>中心极限定理。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82804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zh-CN" sz="2800"/>
              <a:t>        </a:t>
            </a:r>
            <a:r>
              <a:rPr lang="zh-CN" sz="2800"/>
              <a:t>由于无穷个随机变量之和可能趋于∞，故我们不研究</a:t>
            </a:r>
            <a:r>
              <a:rPr lang="zh-CN" altLang="zh-CN" sz="2800" i="1"/>
              <a:t>n</a:t>
            </a:r>
            <a:r>
              <a:rPr lang="zh-CN" sz="2800"/>
              <a:t>个随机变量之和本身而考虑它的标准化的随机变量，即：</a:t>
            </a:r>
            <a:endParaRPr lang="zh-CN" sz="2800" b="0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981200" y="3657600"/>
          <a:ext cx="3744913" cy="1714500"/>
        </p:xfrm>
        <a:graphic>
          <a:graphicData uri="http://schemas.openxmlformats.org/presentationml/2006/ole">
            <p:oleObj spid="_x0000_s247810" r:id="rId3" imgW="3264217" imgH="1664017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990600" y="5562600"/>
          <a:ext cx="6453188" cy="444500"/>
        </p:xfrm>
        <a:graphic>
          <a:graphicData uri="http://schemas.openxmlformats.org/presentationml/2006/ole">
            <p:oleObj spid="_x0000_s247811" r:id="rId4" imgW="6119061" imgH="4446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757738" y="3360738"/>
          <a:ext cx="112712" cy="214312"/>
        </p:xfrm>
        <a:graphic>
          <a:graphicData uri="http://schemas.openxmlformats.org/presentationml/2006/ole">
            <p:oleObj spid="_x0000_s248834" r:id="rId3" imgW="114419" imgH="215843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757738" y="3360738"/>
          <a:ext cx="112712" cy="214312"/>
        </p:xfrm>
        <a:graphic>
          <a:graphicData uri="http://schemas.openxmlformats.org/presentationml/2006/ole">
            <p:oleObj spid="_x0000_s248835" r:id="rId4" imgW="114419" imgH="215843" progId="Equation.3">
              <p:embed/>
            </p:oleObj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04800" y="0"/>
            <a:ext cx="4535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CN" sz="3200" dirty="0">
                <a:solidFill>
                  <a:srgbClr val="333399"/>
                </a:solidFill>
                <a:ea typeface="黑体" pitchFamily="2" charset="-122"/>
              </a:rPr>
              <a:t>三、中心极限定理</a:t>
            </a: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23850" y="4581525"/>
          <a:ext cx="5113338" cy="1571625"/>
        </p:xfrm>
        <a:graphic>
          <a:graphicData uri="http://schemas.openxmlformats.org/presentationml/2006/ole">
            <p:oleObj spid="_x0000_s248836" r:id="rId5" imgW="5131117" imgH="1638617" progId="Equation.3">
              <p:embed/>
            </p:oleObj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39750" y="620713"/>
            <a:ext cx="7494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zh-CN" sz="2800" dirty="0"/>
              <a:t>1</a:t>
            </a:r>
            <a:r>
              <a:rPr lang="zh-CN" sz="2800" dirty="0" smtClean="0"/>
              <a:t>、独立同分布</a:t>
            </a:r>
            <a:r>
              <a:rPr lang="zh-CN" sz="2800" dirty="0"/>
              <a:t>下的</a:t>
            </a:r>
            <a:r>
              <a:rPr lang="zh-CN" sz="2800" dirty="0" smtClean="0"/>
              <a:t>中心极限定理</a:t>
            </a:r>
            <a:endParaRPr lang="zh-CN" sz="2800" dirty="0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93713" y="1268413"/>
          <a:ext cx="8650287" cy="1574800"/>
        </p:xfrm>
        <a:graphic>
          <a:graphicData uri="http://schemas.openxmlformats.org/presentationml/2006/ole">
            <p:oleObj spid="_x0000_s248837" r:id="rId6" imgW="8306117" imgH="1575117" progId="Equation.3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4357688" y="3259138"/>
          <a:ext cx="914400" cy="419100"/>
        </p:xfrm>
        <a:graphic>
          <a:graphicData uri="http://schemas.openxmlformats.org/presentationml/2006/ole">
            <p:oleObj spid="_x0000_s248838" r:id="rId7" imgW="190817" imgH="419417" progId="Equation.3">
              <p:embed/>
            </p:oleObj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-827088" y="2924175"/>
          <a:ext cx="4967288" cy="1746250"/>
        </p:xfrm>
        <a:graphic>
          <a:graphicData uri="http://schemas.openxmlformats.org/presentationml/2006/ole">
            <p:oleObj spid="_x0000_s248839" r:id="rId8" imgW="2819717" imgH="889317" progId="Equation.3">
              <p:embed/>
            </p:oleObj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4114800" y="3500438"/>
          <a:ext cx="5029200" cy="444500"/>
        </p:xfrm>
        <a:graphic>
          <a:graphicData uri="http://schemas.openxmlformats.org/presentationml/2006/ole">
            <p:oleObj spid="_x0000_s248840" r:id="rId9" imgW="5027335" imgH="444624" progId="Equation.3">
              <p:embed/>
            </p:oleObj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5148263" y="2276475"/>
          <a:ext cx="2971800" cy="800100"/>
        </p:xfrm>
        <a:graphic>
          <a:graphicData uri="http://schemas.openxmlformats.org/presentationml/2006/ole">
            <p:oleObj spid="_x0000_s248841" r:id="rId10" imgW="2970828" imgH="800070" progId="Equation.3">
              <p:embed/>
            </p:oleObj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5364163" y="4941888"/>
          <a:ext cx="2735262" cy="892175"/>
        </p:xfrm>
        <a:graphic>
          <a:graphicData uri="http://schemas.openxmlformats.org/presentationml/2006/ole">
            <p:oleObj spid="_x0000_s248842" r:id="rId11" imgW="2348798" imgH="850848" progId="Equation.3">
              <p:embed/>
            </p:oleObj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8064500" y="5157788"/>
          <a:ext cx="1079500" cy="393700"/>
        </p:xfrm>
        <a:graphic>
          <a:graphicData uri="http://schemas.openxmlformats.org/presentationml/2006/ole">
            <p:oleObj spid="_x0000_s248843" r:id="rId12" imgW="1079349" imgH="3938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541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2800">
                <a:solidFill>
                  <a:srgbClr val="333399"/>
                </a:solidFill>
              </a:rPr>
              <a:t>注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81000" y="304800"/>
          <a:ext cx="8483600" cy="2667000"/>
        </p:xfrm>
        <a:graphic>
          <a:graphicData uri="http://schemas.openxmlformats.org/presentationml/2006/ole">
            <p:oleObj spid="_x0000_s249858" r:id="rId3" imgW="8141017" imgH="2667317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46063" y="2997200"/>
          <a:ext cx="8424862" cy="1447800"/>
        </p:xfrm>
        <a:graphic>
          <a:graphicData uri="http://schemas.openxmlformats.org/presentationml/2006/ole">
            <p:oleObj spid="_x0000_s249859" r:id="rId4" imgW="8331517" imgH="1448117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822325" y="4149725"/>
          <a:ext cx="2476500" cy="838200"/>
        </p:xfrm>
        <a:graphic>
          <a:graphicData uri="http://schemas.openxmlformats.org/presentationml/2006/ole">
            <p:oleObj spid="_x0000_s249860" r:id="rId5" imgW="2476817" imgH="838517" progId="Equation.3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4327525" y="3219450"/>
          <a:ext cx="190500" cy="419100"/>
        </p:xfrm>
        <a:graphic>
          <a:graphicData uri="http://schemas.openxmlformats.org/presentationml/2006/ole">
            <p:oleObj spid="_x0000_s249861" r:id="rId6" imgW="190817" imgH="419417" progId="Equation.3">
              <p:embed/>
            </p:oleObj>
          </a:graphicData>
        </a:graphic>
      </p:graphicFrame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19088" y="5049838"/>
            <a:ext cx="821372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35000"/>
              </a:lnSpc>
            </a:pPr>
            <a:r>
              <a:rPr lang="zh-CN" altLang="zh-CN" sz="2800" dirty="0"/>
              <a:t>    3</a:t>
            </a:r>
            <a:r>
              <a:rPr lang="zh-CN" sz="2800" dirty="0"/>
              <a:t>、虽然在一般情况下，我们很难求出</a:t>
            </a:r>
            <a:r>
              <a:rPr lang="zh-CN" sz="2800" i="1" dirty="0"/>
              <a:t>           </a:t>
            </a:r>
            <a:r>
              <a:rPr lang="zh-CN" sz="2800" dirty="0"/>
              <a:t>的分布的确切形式，但当</a:t>
            </a:r>
            <a:r>
              <a:rPr lang="zh-CN" altLang="zh-CN" sz="2800" i="1" dirty="0"/>
              <a:t>n</a:t>
            </a:r>
            <a:r>
              <a:rPr lang="zh-CN" sz="2800" dirty="0"/>
              <a:t>很大时，可以求出近似分布</a:t>
            </a:r>
            <a:r>
              <a:rPr lang="zh-CN" altLang="zh-CN" sz="2800" dirty="0"/>
              <a:t>.</a:t>
            </a:r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6727825" y="5013325"/>
          <a:ext cx="838200" cy="800100"/>
        </p:xfrm>
        <a:graphic>
          <a:graphicData uri="http://schemas.openxmlformats.org/presentationml/2006/ole">
            <p:oleObj spid="_x0000_s249862" r:id="rId7" imgW="838153" imgH="80007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zh-CN" sz="3600" kern="0" dirty="0" smtClean="0">
                <a:solidFill>
                  <a:schemeClr val="tx2"/>
                </a:solidFill>
                <a:latin typeface="华文宋体" pitchFamily="2" charset="-122"/>
                <a:ea typeface="华文宋体" pitchFamily="2" charset="-122"/>
                <a:cs typeface="+mj-cs"/>
              </a:rPr>
              <a:t>2.4 </a:t>
            </a:r>
            <a:r>
              <a:rPr kumimoji="1" lang="zh-CN" altLang="en-US" sz="3600" kern="0" dirty="0" smtClean="0">
                <a:solidFill>
                  <a:schemeClr val="tx2"/>
                </a:solidFill>
                <a:latin typeface="华文宋体" pitchFamily="2" charset="-122"/>
                <a:ea typeface="华文宋体" pitchFamily="2" charset="-122"/>
                <a:cs typeface="+mj-cs"/>
              </a:rPr>
              <a:t>大数定律与中心极限定理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05122"/>
          </a:xfrm>
        </p:spPr>
        <p:txBody>
          <a:bodyPr/>
          <a:lstStyle/>
          <a:p>
            <a:pPr>
              <a:buNone/>
            </a:pPr>
            <a:r>
              <a:rPr lang="zh-CN" altLang="en-US" b="1" dirty="0" smtClean="0">
                <a:latin typeface="楷体_GB2312" pitchFamily="49" charset="-122"/>
              </a:rPr>
              <a:t>本节要解决的问题</a:t>
            </a:r>
            <a:r>
              <a:rPr lang="zh-CN" altLang="en-US" sz="4000" b="1" dirty="0" smtClean="0">
                <a:solidFill>
                  <a:srgbClr val="00FF00"/>
                </a:solidFill>
                <a:latin typeface="黑体" pitchFamily="2" charset="-122"/>
                <a:ea typeface="黑体" pitchFamily="2" charset="-122"/>
              </a:rPr>
              <a:t>：</a:t>
            </a:r>
            <a:endParaRPr lang="en-US" altLang="zh-CN" sz="4000" b="1" dirty="0" smtClean="0">
              <a:solidFill>
                <a:srgbClr val="00FF00"/>
              </a:solidFill>
              <a:latin typeface="黑体" pitchFamily="2" charset="-122"/>
              <a:ea typeface="黑体" pitchFamily="2" charset="-122"/>
            </a:endParaRPr>
          </a:p>
          <a:p>
            <a:pPr marL="457200" indent="-457200">
              <a:buFontTx/>
              <a:buAutoNum type="arabicPeriod"/>
            </a:pPr>
            <a:r>
              <a:rPr lang="zh-CN" altLang="en-US" sz="2400" b="1" dirty="0" smtClean="0"/>
              <a:t>某事件发生的频率能作为该事件概率的估计吗？</a:t>
            </a:r>
            <a:endParaRPr lang="en-US" altLang="zh-CN" sz="2400" b="1" dirty="0" smtClean="0"/>
          </a:p>
          <a:p>
            <a:pPr marL="457200" indent="-457200">
              <a:buFontTx/>
              <a:buAutoNum type="arabicPeriod" startAt="2"/>
            </a:pPr>
            <a:r>
              <a:rPr lang="zh-CN" altLang="en-US" sz="2400" b="1" dirty="0" smtClean="0"/>
              <a:t>能以样本均值作为总体期望的估计吗？</a:t>
            </a:r>
            <a:endParaRPr lang="en-US" altLang="zh-CN" sz="2400" b="1" dirty="0" smtClean="0"/>
          </a:p>
          <a:p>
            <a:pPr marL="457200" indent="-457200">
              <a:buFontTx/>
              <a:buAutoNum type="arabicPeriod" startAt="3"/>
            </a:pPr>
            <a:r>
              <a:rPr lang="zh-CN" altLang="en-US" sz="2400" b="1" dirty="0" smtClean="0"/>
              <a:t>为何正态分布在概率论中占有极其重要的地位？</a:t>
            </a:r>
            <a:endParaRPr lang="en-US" altLang="zh-CN" sz="2400" b="1" dirty="0" smtClean="0"/>
          </a:p>
          <a:p>
            <a:pPr marL="457200" indent="-457200">
              <a:buFontTx/>
              <a:buAutoNum type="arabicPeriod" startAt="4"/>
            </a:pPr>
            <a:r>
              <a:rPr lang="zh-CN" altLang="en-US" sz="2400" b="1" dirty="0" smtClean="0"/>
              <a:t>大样本统计推断的理论基础是什么？</a:t>
            </a:r>
          </a:p>
          <a:p>
            <a:pPr marL="457200" indent="-457200">
              <a:buFontTx/>
              <a:buAutoNum type="arabicPeriod" startAt="3"/>
            </a:pPr>
            <a:endParaRPr lang="zh-CN" altLang="en-US" sz="2400" b="1" dirty="0" smtClean="0"/>
          </a:p>
          <a:p>
            <a:pPr marL="457200" indent="-457200">
              <a:buFontTx/>
              <a:buAutoNum type="arabicPeriod" startAt="2"/>
            </a:pPr>
            <a:endParaRPr lang="zh-CN" altLang="en-US" sz="2400" b="1" dirty="0" smtClean="0"/>
          </a:p>
          <a:p>
            <a:pPr marL="457200" indent="-457200">
              <a:buFontTx/>
              <a:buAutoNum type="arabicPeriod"/>
            </a:pPr>
            <a:endParaRPr lang="en-US" altLang="zh-CN" sz="2000" b="1" dirty="0" smtClean="0"/>
          </a:p>
          <a:p>
            <a:pPr>
              <a:buNone/>
            </a:pPr>
            <a:endParaRPr lang="zh-CN" altLang="en-US" sz="4000" b="1" dirty="0" smtClean="0">
              <a:solidFill>
                <a:srgbClr val="00FF00"/>
              </a:solidFill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4654550" y="3178175"/>
          <a:ext cx="112713" cy="214313"/>
        </p:xfrm>
        <a:graphic>
          <a:graphicData uri="http://schemas.openxmlformats.org/presentationml/2006/ole">
            <p:oleObj spid="_x0000_s250882" r:id="rId3" imgW="114419" imgH="215843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654550" y="3178175"/>
          <a:ext cx="112713" cy="214313"/>
        </p:xfrm>
        <a:graphic>
          <a:graphicData uri="http://schemas.openxmlformats.org/presentationml/2006/ole">
            <p:oleObj spid="_x0000_s250883" r:id="rId4" imgW="114419" imgH="215843" progId="Equation.3">
              <p:embed/>
            </p:oleObj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06400" y="304800"/>
            <a:ext cx="51523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zh-CN" sz="2800" dirty="0"/>
              <a:t>2</a:t>
            </a:r>
            <a:r>
              <a:rPr lang="zh-CN" sz="2800" dirty="0" smtClean="0"/>
              <a:t>、李雅普诺夫</a:t>
            </a:r>
            <a:r>
              <a:rPr lang="zh-CN" altLang="zh-CN" sz="2800" dirty="0"/>
              <a:t>(Liapounov)</a:t>
            </a:r>
            <a:r>
              <a:rPr lang="zh-CN" sz="2800" dirty="0" smtClean="0"/>
              <a:t>定理</a:t>
            </a:r>
            <a:endParaRPr lang="zh-CN" altLang="zh-CN" sz="2800" dirty="0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688975" y="1033463"/>
          <a:ext cx="8126413" cy="1600200"/>
        </p:xfrm>
        <a:graphic>
          <a:graphicData uri="http://schemas.openxmlformats.org/presentationml/2006/ole">
            <p:oleObj spid="_x0000_s250884" r:id="rId5" imgW="7912417" imgH="1600517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116013" y="2625725"/>
          <a:ext cx="3378200" cy="800100"/>
        </p:xfrm>
        <a:graphic>
          <a:graphicData uri="http://schemas.openxmlformats.org/presentationml/2006/ole">
            <p:oleObj spid="_x0000_s250885" r:id="rId6" imgW="3377051" imgH="80007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914400" y="3595688"/>
          <a:ext cx="7162800" cy="1485900"/>
        </p:xfrm>
        <a:graphic>
          <a:graphicData uri="http://schemas.openxmlformats.org/presentationml/2006/ole">
            <p:oleObj spid="_x0000_s250886" r:id="rId7" imgW="6477317" imgH="1486217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833438" y="5289550"/>
          <a:ext cx="5626100" cy="800100"/>
        </p:xfrm>
        <a:graphic>
          <a:graphicData uri="http://schemas.openxmlformats.org/presentationml/2006/ole">
            <p:oleObj spid="_x0000_s250887" r:id="rId8" imgW="5623976" imgH="800070" progId="Equation.3">
              <p:embed/>
            </p:oleObj>
          </a:graphicData>
        </a:graphic>
      </p:graphicFrame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6705600" y="2895600"/>
            <a:ext cx="1676400" cy="1008063"/>
          </a:xfrm>
          <a:prstGeom prst="wedgeRoundRectCallout">
            <a:avLst>
              <a:gd name="adj1" fmla="val -61366"/>
              <a:gd name="adj2" fmla="val 89213"/>
              <a:gd name="adj3" fmla="val 16667"/>
            </a:avLst>
          </a:prstGeom>
          <a:solidFill>
            <a:srgbClr val="FFCC99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dirty="0">
                <a:solidFill>
                  <a:srgbClr val="333399"/>
                </a:solidFill>
              </a:rPr>
              <a:t>李雅普诺夫</a:t>
            </a:r>
          </a:p>
          <a:p>
            <a:pPr algn="ctr"/>
            <a:r>
              <a:rPr lang="zh-CN" dirty="0">
                <a:solidFill>
                  <a:srgbClr val="333399"/>
                </a:solidFill>
              </a:rPr>
              <a:t>条件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371600" y="609600"/>
          <a:ext cx="5600700" cy="1663700"/>
        </p:xfrm>
        <a:graphic>
          <a:graphicData uri="http://schemas.openxmlformats.org/presentationml/2006/ole">
            <p:oleObj spid="_x0000_s251906" r:id="rId3" imgW="5601017" imgH="1664017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011238" y="2697163"/>
          <a:ext cx="5694362" cy="444500"/>
        </p:xfrm>
        <a:graphic>
          <a:graphicData uri="http://schemas.openxmlformats.org/presentationml/2006/ole">
            <p:oleObj spid="_x0000_s251907" r:id="rId4" imgW="5382781" imgH="444624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417638" y="3363913"/>
          <a:ext cx="5499100" cy="1638300"/>
        </p:xfrm>
        <a:graphic>
          <a:graphicData uri="http://schemas.openxmlformats.org/presentationml/2006/ole">
            <p:oleObj spid="_x0000_s251908" r:id="rId5" imgW="5499417" imgH="1638617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939800" y="5075238"/>
          <a:ext cx="2349500" cy="850900"/>
        </p:xfrm>
        <a:graphic>
          <a:graphicData uri="http://schemas.openxmlformats.org/presentationml/2006/ole">
            <p:oleObj spid="_x0000_s251909" r:id="rId6" imgW="2348798" imgH="850848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3460750" y="5243513"/>
          <a:ext cx="1079500" cy="393700"/>
        </p:xfrm>
        <a:graphic>
          <a:graphicData uri="http://schemas.openxmlformats.org/presentationml/2006/ole">
            <p:oleObj spid="_x0000_s251910" r:id="rId7" imgW="1079349" imgH="3938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82600" y="361950"/>
            <a:ext cx="1463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2800" dirty="0"/>
              <a:t>请注意 </a:t>
            </a:r>
            <a:r>
              <a:rPr lang="zh-CN" altLang="zh-CN" sz="2800" dirty="0"/>
              <a:t>: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57200" y="762000"/>
          <a:ext cx="8232775" cy="1358900"/>
        </p:xfrm>
        <a:graphic>
          <a:graphicData uri="http://schemas.openxmlformats.org/presentationml/2006/ole">
            <p:oleObj spid="_x0000_s252930" r:id="rId3" imgW="7823517" imgH="1359217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129088" y="3432175"/>
          <a:ext cx="914400" cy="419100"/>
        </p:xfrm>
        <a:graphic>
          <a:graphicData uri="http://schemas.openxmlformats.org/presentationml/2006/ole">
            <p:oleObj spid="_x0000_s252931" r:id="rId4" imgW="190817" imgH="419417" progId="Equation.3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155700" y="2195513"/>
          <a:ext cx="6426200" cy="800100"/>
        </p:xfrm>
        <a:graphic>
          <a:graphicData uri="http://schemas.openxmlformats.org/presentationml/2006/ole">
            <p:oleObj spid="_x0000_s252932" r:id="rId5" imgW="6423729" imgH="800070" progId="Equation.3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928661" y="3286124"/>
          <a:ext cx="7741587" cy="2214578"/>
        </p:xfrm>
        <a:graphic>
          <a:graphicData uri="http://schemas.openxmlformats.org/presentationml/2006/ole">
            <p:oleObj spid="_x0000_s252933" name="公式" r:id="rId6" imgW="3797280" imgH="1117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04800" y="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zh-CN" sz="2800" dirty="0">
                <a:solidFill>
                  <a:srgbClr val="333399"/>
                </a:solidFill>
              </a:rPr>
              <a:t>3</a:t>
            </a:r>
            <a:r>
              <a:rPr lang="zh-CN" sz="2800" dirty="0" smtClean="0">
                <a:solidFill>
                  <a:srgbClr val="333399"/>
                </a:solidFill>
              </a:rPr>
              <a:t>、</a:t>
            </a:r>
            <a:r>
              <a:rPr lang="zh-CN" sz="2800" dirty="0" smtClean="0">
                <a:latin typeface="宋体" pitchFamily="2" charset="-122"/>
              </a:rPr>
              <a:t>棣</a:t>
            </a:r>
            <a:r>
              <a:rPr lang="zh-CN" sz="2800" dirty="0">
                <a:latin typeface="宋体" pitchFamily="2" charset="-122"/>
              </a:rPr>
              <a:t>莫佛－拉普拉斯（</a:t>
            </a:r>
            <a:r>
              <a:rPr lang="zh-CN" altLang="zh-CN" sz="2800" dirty="0">
                <a:latin typeface="宋体" pitchFamily="2" charset="-122"/>
              </a:rPr>
              <a:t>De Laplace</a:t>
            </a:r>
            <a:r>
              <a:rPr lang="zh-CN" sz="2800" dirty="0">
                <a:latin typeface="宋体" pitchFamily="2" charset="-122"/>
              </a:rPr>
              <a:t>定理）</a:t>
            </a:r>
            <a:endParaRPr lang="zh-CN" sz="2800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262063" y="1847850"/>
          <a:ext cx="3240087" cy="1131888"/>
        </p:xfrm>
        <a:graphic>
          <a:graphicData uri="http://schemas.openxmlformats.org/presentationml/2006/ole">
            <p:oleObj spid="_x0000_s253954" r:id="rId3" imgW="3327717" imgH="927417" progId="Equation.3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531813"/>
            <a:ext cx="7848600" cy="1189037"/>
            <a:chOff x="0" y="0"/>
            <a:chExt cx="4944" cy="749"/>
          </a:xfrm>
        </p:grpSpPr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0" y="0"/>
              <a:ext cx="4944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zh-CN" sz="3200">
                  <a:latin typeface="宋体" pitchFamily="2" charset="-122"/>
                </a:rPr>
                <a:t>  </a:t>
              </a:r>
              <a:r>
                <a:rPr lang="zh-CN" sz="2800">
                  <a:latin typeface="宋体" pitchFamily="2" charset="-122"/>
                </a:rPr>
                <a:t>设随机变量  </a:t>
              </a:r>
              <a:r>
                <a:rPr lang="zh-CN" altLang="zh-CN" sz="2800">
                  <a:latin typeface="宋体" pitchFamily="2" charset="-122"/>
                </a:rPr>
                <a:t>(n=1,2,‥‥)</a:t>
              </a:r>
              <a:r>
                <a:rPr lang="zh-CN" sz="2800">
                  <a:latin typeface="宋体" pitchFamily="2" charset="-122"/>
                </a:rPr>
                <a:t>服从参数</a:t>
              </a:r>
              <a:r>
                <a:rPr lang="zh-CN" altLang="zh-CN" i="1"/>
                <a:t>n,p</a:t>
              </a:r>
              <a:r>
                <a:rPr lang="zh-CN" altLang="zh-CN"/>
                <a:t>(0&lt;</a:t>
              </a:r>
              <a:r>
                <a:rPr lang="zh-CN" altLang="zh-CN" i="1"/>
                <a:t>p</a:t>
              </a:r>
              <a:r>
                <a:rPr lang="zh-CN" altLang="zh-CN"/>
                <a:t>&lt;1)</a:t>
              </a:r>
              <a:endParaRPr lang="zh-CN" altLang="zh-CN" sz="2800">
                <a:latin typeface="宋体" pitchFamily="2" charset="-122"/>
              </a:endParaRPr>
            </a:p>
            <a:p>
              <a:pPr eaLnBrk="0" hangingPunct="0">
                <a:lnSpc>
                  <a:spcPct val="120000"/>
                </a:lnSpc>
              </a:pPr>
              <a:r>
                <a:rPr lang="zh-CN" sz="2800">
                  <a:latin typeface="宋体" pitchFamily="2" charset="-122"/>
                </a:rPr>
                <a:t>的二项分布，则对任意</a:t>
              </a:r>
              <a:r>
                <a:rPr lang="zh-CN" altLang="zh-CN" sz="2800" i="1"/>
                <a:t>x</a:t>
              </a:r>
              <a:r>
                <a:rPr lang="zh-CN" sz="2800">
                  <a:latin typeface="宋体" pitchFamily="2" charset="-122"/>
                </a:rPr>
                <a:t>，有</a:t>
              </a:r>
            </a:p>
          </p:txBody>
        </p:sp>
        <p:graphicFrame>
          <p:nvGraphicFramePr>
            <p:cNvPr id="27654" name="Object 6"/>
            <p:cNvGraphicFramePr>
              <a:graphicFrameLocks noChangeAspect="1"/>
            </p:cNvGraphicFramePr>
            <p:nvPr/>
          </p:nvGraphicFramePr>
          <p:xfrm>
            <a:off x="1451" y="92"/>
            <a:ext cx="262" cy="316"/>
          </p:xfrm>
          <a:graphic>
            <a:graphicData uri="http://schemas.openxmlformats.org/presentationml/2006/ole">
              <p:oleObj spid="_x0000_s253960" r:id="rId4" imgW="343068" imgH="431930" progId="Equation.3">
                <p:embed/>
              </p:oleObj>
            </a:graphicData>
          </a:graphic>
        </p:graphicFrame>
      </p:grp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4646613" y="1611313"/>
          <a:ext cx="2968625" cy="1339850"/>
        </p:xfrm>
        <a:graphic>
          <a:graphicData uri="http://schemas.openxmlformats.org/presentationml/2006/ole">
            <p:oleObj spid="_x0000_s253955" r:id="rId5" imgW="1041265" imgH="470013" progId="Equation.3">
              <p:embed/>
            </p:oleObj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7670800" y="2082800"/>
          <a:ext cx="1079500" cy="393700"/>
        </p:xfrm>
        <a:graphic>
          <a:graphicData uri="http://schemas.openxmlformats.org/presentationml/2006/ole">
            <p:oleObj spid="_x0000_s253956" r:id="rId6" imgW="1079349" imgH="393846" progId="Equation.3">
              <p:embed/>
            </p:oleObj>
          </a:graphicData>
        </a:graphic>
      </p:graphicFrame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57238" y="3090863"/>
            <a:ext cx="593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3200"/>
              <a:t>证</a:t>
            </a:r>
          </a:p>
        </p:txBody>
      </p:sp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614363" y="3195638"/>
          <a:ext cx="7988300" cy="990600"/>
        </p:xfrm>
        <a:graphic>
          <a:graphicData uri="http://schemas.openxmlformats.org/presentationml/2006/ole">
            <p:oleObj spid="_x0000_s253957" r:id="rId7" imgW="7985151" imgH="990487" progId="Equation.3">
              <p:embed/>
            </p:oleObj>
          </a:graphicData>
        </a:graphic>
      </p:graphicFrame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612775" y="4203700"/>
          <a:ext cx="4495800" cy="800100"/>
        </p:xfrm>
        <a:graphic>
          <a:graphicData uri="http://schemas.openxmlformats.org/presentationml/2006/ole">
            <p:oleObj spid="_x0000_s253958" r:id="rId8" imgW="4494167" imgH="800070" progId="Equation.3">
              <p:embed/>
            </p:oleObj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612775" y="4995863"/>
          <a:ext cx="6045200" cy="1028700"/>
        </p:xfrm>
        <a:graphic>
          <a:graphicData uri="http://schemas.openxmlformats.org/presentationml/2006/ole">
            <p:oleObj spid="_x0000_s253959" r:id="rId9" imgW="6045517" imgH="102901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69925" y="3409950"/>
            <a:ext cx="8001000" cy="1630363"/>
            <a:chOff x="0" y="0"/>
            <a:chExt cx="5040" cy="1027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040" cy="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sz="2800" dirty="0">
                  <a:solidFill>
                    <a:schemeClr val="hlink"/>
                  </a:solidFill>
                </a:rPr>
                <a:t>     </a:t>
              </a:r>
              <a:r>
                <a:rPr lang="zh-CN" altLang="en-US" sz="2800" dirty="0"/>
                <a:t>定理表明，当</a:t>
              </a:r>
              <a:r>
                <a:rPr lang="zh-CN" altLang="en-US" sz="2800" i="1" dirty="0"/>
                <a:t>n</a:t>
              </a:r>
              <a:r>
                <a:rPr lang="zh-CN" altLang="en-US" sz="2800" dirty="0"/>
                <a:t>很大，0&lt;</a:t>
              </a:r>
              <a:r>
                <a:rPr lang="zh-CN" altLang="en-US" sz="2800" i="1" dirty="0"/>
                <a:t>p</a:t>
              </a:r>
              <a:r>
                <a:rPr lang="zh-CN" altLang="en-US" sz="2800" dirty="0"/>
                <a:t>&lt;1是一个定值时（或者说，</a:t>
              </a:r>
              <a:r>
                <a:rPr lang="zh-CN" altLang="en-US" sz="2800" i="1" dirty="0"/>
                <a:t>np</a:t>
              </a:r>
              <a:r>
                <a:rPr lang="zh-CN" altLang="en-US" sz="2800" dirty="0"/>
                <a:t>(1-</a:t>
              </a:r>
              <a:r>
                <a:rPr lang="zh-CN" altLang="en-US" sz="2800" i="1" dirty="0"/>
                <a:t>p</a:t>
              </a:r>
              <a:r>
                <a:rPr lang="zh-CN" altLang="en-US" sz="2800" dirty="0"/>
                <a:t>)也不太小时），</a:t>
              </a:r>
              <a:r>
                <a:rPr lang="zh-CN" altLang="en-US" sz="2800" dirty="0">
                  <a:solidFill>
                    <a:schemeClr val="tx2"/>
                  </a:solidFill>
                </a:rPr>
                <a:t>二项</a:t>
              </a:r>
              <a:r>
                <a:rPr lang="zh-CN" altLang="en-US" sz="2800" dirty="0">
                  <a:latin typeface="宋体" pitchFamily="2" charset="-122"/>
                </a:rPr>
                <a:t>变量   的</a:t>
              </a:r>
              <a:r>
                <a:rPr lang="zh-CN" altLang="en-US" sz="2800" dirty="0">
                  <a:solidFill>
                    <a:schemeClr val="tx2"/>
                  </a:solidFill>
                </a:rPr>
                <a:t>分布近似正态分布 </a:t>
              </a:r>
              <a:r>
                <a:rPr lang="zh-CN" altLang="en-US" sz="2800" i="1" dirty="0">
                  <a:solidFill>
                    <a:schemeClr val="accent2"/>
                  </a:solidFill>
                </a:rPr>
                <a:t>N</a:t>
              </a:r>
              <a:r>
                <a:rPr lang="zh-CN" altLang="en-US" sz="2800" dirty="0">
                  <a:solidFill>
                    <a:schemeClr val="accent2"/>
                  </a:solidFill>
                </a:rPr>
                <a:t>(</a:t>
              </a:r>
              <a:r>
                <a:rPr lang="zh-CN" altLang="en-US" sz="2800" i="1" dirty="0">
                  <a:solidFill>
                    <a:schemeClr val="accent2"/>
                  </a:solidFill>
                </a:rPr>
                <a:t>np</a:t>
              </a:r>
              <a:r>
                <a:rPr lang="zh-CN" altLang="en-US" sz="2800" dirty="0">
                  <a:solidFill>
                    <a:schemeClr val="accent2"/>
                  </a:solidFill>
                </a:rPr>
                <a:t>,</a:t>
              </a:r>
              <a:r>
                <a:rPr lang="zh-CN" altLang="en-US" sz="2800" i="1" dirty="0">
                  <a:solidFill>
                    <a:schemeClr val="accent2"/>
                  </a:solidFill>
                </a:rPr>
                <a:t>np</a:t>
              </a:r>
              <a:r>
                <a:rPr lang="zh-CN" altLang="en-US" sz="2800" dirty="0">
                  <a:solidFill>
                    <a:schemeClr val="accent2"/>
                  </a:solidFill>
                </a:rPr>
                <a:t>(1-</a:t>
              </a:r>
              <a:r>
                <a:rPr lang="zh-CN" altLang="en-US" sz="2800" i="1" dirty="0">
                  <a:solidFill>
                    <a:schemeClr val="accent2"/>
                  </a:solidFill>
                </a:rPr>
                <a:t>p</a:t>
              </a:r>
              <a:r>
                <a:rPr lang="zh-CN" altLang="en-US" sz="2800" dirty="0">
                  <a:solidFill>
                    <a:schemeClr val="accent2"/>
                  </a:solidFill>
                </a:rPr>
                <a:t>))</a:t>
              </a:r>
              <a:r>
                <a:rPr lang="zh-CN" altLang="en-US" sz="2800" dirty="0">
                  <a:solidFill>
                    <a:schemeClr val="tx2"/>
                  </a:solidFill>
                </a:rPr>
                <a:t>.</a:t>
              </a:r>
              <a:endParaRPr lang="zh-CN" altLang="en-US" sz="2800" dirty="0"/>
            </a:p>
          </p:txBody>
        </p:sp>
        <p:graphicFrame>
          <p:nvGraphicFramePr>
            <p:cNvPr id="28676" name="Object 4"/>
            <p:cNvGraphicFramePr>
              <a:graphicFrameLocks noChangeAspect="1"/>
            </p:cNvGraphicFramePr>
            <p:nvPr/>
          </p:nvGraphicFramePr>
          <p:xfrm>
            <a:off x="3911" y="409"/>
            <a:ext cx="262" cy="316"/>
          </p:xfrm>
          <a:graphic>
            <a:graphicData uri="http://schemas.openxmlformats.org/presentationml/2006/ole">
              <p:oleObj spid="_x0000_s254985" r:id="rId3" imgW="343068" imgH="431930" progId="Equation.3">
                <p:embed/>
              </p:oleObj>
            </a:graphicData>
          </a:graphic>
        </p:graphicFrame>
      </p:grp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762000" y="0"/>
          <a:ext cx="7200900" cy="431800"/>
        </p:xfrm>
        <a:graphic>
          <a:graphicData uri="http://schemas.openxmlformats.org/presentationml/2006/ole">
            <p:oleObj spid="_x0000_s254978" r:id="rId4" imgW="7198093" imgH="431930" progId="Equation.3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500034" y="571480"/>
          <a:ext cx="4970461" cy="503426"/>
        </p:xfrm>
        <a:graphic>
          <a:graphicData uri="http://schemas.openxmlformats.org/presentationml/2006/ole">
            <p:oleObj spid="_x0000_s254979" name="公式" r:id="rId5" imgW="2006280" imgH="203040" progId="Equation.3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741363" y="1223963"/>
          <a:ext cx="3240087" cy="1131887"/>
        </p:xfrm>
        <a:graphic>
          <a:graphicData uri="http://schemas.openxmlformats.org/presentationml/2006/ole">
            <p:oleObj spid="_x0000_s254980" r:id="rId6" imgW="3327717" imgH="927417" progId="Equation.3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814388" y="2232025"/>
          <a:ext cx="2968625" cy="1339850"/>
        </p:xfrm>
        <a:graphic>
          <a:graphicData uri="http://schemas.openxmlformats.org/presentationml/2006/ole">
            <p:oleObj spid="_x0000_s254981" r:id="rId7" imgW="1041265" imgH="470013" progId="Equation.3">
              <p:embed/>
            </p:oleObj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3838575" y="2735263"/>
          <a:ext cx="1079500" cy="393700"/>
        </p:xfrm>
        <a:graphic>
          <a:graphicData uri="http://schemas.openxmlformats.org/presentationml/2006/ole">
            <p:oleObj spid="_x0000_s254982" r:id="rId8" imgW="1079349" imgH="393846" progId="Equation.3">
              <p:embed/>
            </p:oleObj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4035425" y="1008063"/>
          <a:ext cx="3619500" cy="1295400"/>
        </p:xfrm>
        <a:graphic>
          <a:graphicData uri="http://schemas.openxmlformats.org/presentationml/2006/ole">
            <p:oleObj spid="_x0000_s254983" r:id="rId9" imgW="3619817" imgH="1295717" progId="Equation.3">
              <p:embed/>
            </p:oleObj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1965325" y="5184775"/>
          <a:ext cx="3543300" cy="622300"/>
        </p:xfrm>
        <a:graphic>
          <a:graphicData uri="http://schemas.openxmlformats.org/presentationml/2006/ole">
            <p:oleObj spid="_x0000_s254984" r:id="rId10" imgW="3542080" imgH="622347" progId="Equation.3">
              <p:embed/>
            </p:oleObj>
          </a:graphicData>
        </a:graphic>
      </p:graphicFrame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650875" y="5275263"/>
            <a:ext cx="542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2800"/>
              <a:t>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0"/>
            <a:ext cx="2660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zh-CN" sz="3200">
                <a:ea typeface="黑体" pitchFamily="2" charset="-122"/>
              </a:rPr>
              <a:t>例题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1008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zh-CN" sz="2800" dirty="0"/>
              <a:t>例</a:t>
            </a:r>
            <a:r>
              <a:rPr lang="zh-CN" altLang="zh-CN" sz="2800" dirty="0"/>
              <a:t>1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838200" y="685800"/>
          <a:ext cx="8166100" cy="1892300"/>
        </p:xfrm>
        <a:graphic>
          <a:graphicData uri="http://schemas.openxmlformats.org/presentationml/2006/ole">
            <p:oleObj spid="_x0000_s256002" r:id="rId3" imgW="8166417" imgH="1892617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738188" y="2852738"/>
          <a:ext cx="8207375" cy="1481137"/>
        </p:xfrm>
        <a:graphic>
          <a:graphicData uri="http://schemas.openxmlformats.org/presentationml/2006/ole">
            <p:oleObj spid="_x0000_s256003" name="公式" r:id="rId4" imgW="3657600" imgH="660240" progId="Equation.3">
              <p:embed/>
            </p:oleObj>
          </a:graphicData>
        </a:graphic>
      </p:graphicFrame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82600" y="4510088"/>
            <a:ext cx="898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2800"/>
              <a:t>于是</a:t>
            </a:r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1362075" y="4364038"/>
          <a:ext cx="7200900" cy="990600"/>
        </p:xfrm>
        <a:graphic>
          <a:graphicData uri="http://schemas.openxmlformats.org/presentationml/2006/ole">
            <p:oleObj spid="_x0000_s256004" r:id="rId5" imgW="7198093" imgH="990487" progId="Equation.3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1435100" y="5445125"/>
          <a:ext cx="4191000" cy="990600"/>
        </p:xfrm>
        <a:graphic>
          <a:graphicData uri="http://schemas.openxmlformats.org/presentationml/2006/ole">
            <p:oleObj spid="_x0000_s256005" r:id="rId6" imgW="4189499" imgH="990487" progId="Equation.3">
              <p:embed/>
            </p:oleObj>
          </a:graphicData>
        </a:graphic>
      </p:graphicFrame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187450" y="2781300"/>
            <a:ext cx="541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2800" dirty="0"/>
              <a:t>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  <p:bldP spid="29702" grpId="0" autoUpdateAnimBg="0"/>
      <p:bldP spid="2970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295400" y="304800"/>
          <a:ext cx="4673600" cy="990600"/>
        </p:xfrm>
        <a:graphic>
          <a:graphicData uri="http://schemas.openxmlformats.org/presentationml/2006/ole">
            <p:oleObj spid="_x0000_s257026" r:id="rId3" imgW="4671889" imgH="990487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247775" y="1384300"/>
          <a:ext cx="3302000" cy="393700"/>
        </p:xfrm>
        <a:graphic>
          <a:graphicData uri="http://schemas.openxmlformats.org/presentationml/2006/ole">
            <p:oleObj spid="_x0000_s257027" r:id="rId4" imgW="3300884" imgH="393846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673100" y="2033588"/>
          <a:ext cx="4483100" cy="431800"/>
        </p:xfrm>
        <a:graphic>
          <a:graphicData uri="http://schemas.openxmlformats.org/presentationml/2006/ole">
            <p:oleObj spid="_x0000_s257028" r:id="rId5" imgW="4481472" imgH="431930" progId="Equation.3">
              <p:embed/>
            </p:oleObj>
          </a:graphicData>
        </a:graphic>
      </p:graphicFrame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22288" y="2968625"/>
            <a:ext cx="8153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sz="2800" dirty="0"/>
              <a:t>例</a:t>
            </a:r>
            <a:r>
              <a:rPr lang="zh-CN" altLang="zh-CN" sz="2800" dirty="0"/>
              <a:t>2. (</a:t>
            </a:r>
            <a:r>
              <a:rPr lang="zh-CN" sz="2800" dirty="0"/>
              <a:t>供电问题</a:t>
            </a:r>
            <a:r>
              <a:rPr lang="zh-CN" altLang="zh-CN" sz="2800" dirty="0"/>
              <a:t>)</a:t>
            </a:r>
            <a:r>
              <a:rPr lang="zh-CN" sz="2800" dirty="0"/>
              <a:t>某车间有</a:t>
            </a:r>
            <a:r>
              <a:rPr lang="zh-CN" altLang="zh-CN" sz="2800" dirty="0"/>
              <a:t>200</a:t>
            </a:r>
            <a:r>
              <a:rPr lang="zh-CN" sz="2800" dirty="0"/>
              <a:t>台车床</a:t>
            </a:r>
            <a:r>
              <a:rPr lang="zh-CN" altLang="zh-CN" sz="2800" dirty="0"/>
              <a:t>,</a:t>
            </a:r>
            <a:r>
              <a:rPr lang="zh-CN" sz="2800" dirty="0"/>
              <a:t>在生产期间由于需要检修、调换刀具、变换位置及调换工件等常需停车</a:t>
            </a:r>
            <a:r>
              <a:rPr lang="zh-CN" altLang="zh-CN" sz="2800" dirty="0"/>
              <a:t>.   </a:t>
            </a:r>
            <a:r>
              <a:rPr lang="zh-CN" sz="2800" dirty="0"/>
              <a:t>设开工率为</a:t>
            </a:r>
            <a:r>
              <a:rPr lang="zh-CN" altLang="zh-CN" sz="2800" dirty="0"/>
              <a:t>0.6,  </a:t>
            </a:r>
            <a:r>
              <a:rPr lang="zh-CN" sz="2800" dirty="0"/>
              <a:t>并设每台车床的工作是独立的，且在开工时需电力</a:t>
            </a:r>
            <a:r>
              <a:rPr lang="zh-CN" altLang="zh-CN" sz="2800" dirty="0"/>
              <a:t>1</a:t>
            </a:r>
            <a:r>
              <a:rPr lang="zh-CN" sz="2800" dirty="0"/>
              <a:t>千瓦</a:t>
            </a:r>
            <a:r>
              <a:rPr lang="zh-CN" altLang="zh-CN" sz="2800" dirty="0"/>
              <a:t>.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22288" y="4830763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sz="2800" dirty="0">
                <a:solidFill>
                  <a:srgbClr val="FF0000"/>
                </a:solidFill>
              </a:rPr>
              <a:t>问应供应多少瓦电力就能以</a:t>
            </a:r>
            <a:r>
              <a:rPr lang="zh-CN" altLang="zh-CN" sz="2800" dirty="0">
                <a:solidFill>
                  <a:srgbClr val="FF0000"/>
                </a:solidFill>
              </a:rPr>
              <a:t>99.9%</a:t>
            </a:r>
            <a:r>
              <a:rPr lang="zh-CN" sz="2800" dirty="0">
                <a:solidFill>
                  <a:srgbClr val="FF0000"/>
                </a:solidFill>
              </a:rPr>
              <a:t>的概率保证该车间不会因供电不足而影响生产</a:t>
            </a:r>
            <a:r>
              <a:rPr lang="zh-CN" altLang="zh-CN" sz="28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utoUpdateAnimBg="0"/>
      <p:bldP spid="3072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257300" y="2409825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sz="2800"/>
              <a:t>用</a:t>
            </a:r>
            <a:r>
              <a:rPr lang="zh-CN" altLang="zh-CN" sz="2800" i="1"/>
              <a:t>X</a:t>
            </a:r>
            <a:r>
              <a:rPr lang="zh-CN" sz="2800"/>
              <a:t>表示在某时刻工作着的车床数，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863600" y="609600"/>
            <a:ext cx="828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800"/>
              <a:t>    </a:t>
            </a:r>
            <a:r>
              <a:rPr lang="zh-CN" sz="2800"/>
              <a:t>解：对每台车床的观察作为一次试验，每次试验 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03238" y="1114425"/>
            <a:ext cx="8351837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sz="2800"/>
              <a:t>是观察该台车床在某时刻是否工作</a:t>
            </a:r>
            <a:r>
              <a:rPr lang="zh-CN" altLang="zh-CN" sz="2800"/>
              <a:t>,  </a:t>
            </a:r>
            <a:r>
              <a:rPr lang="zh-CN" sz="2800"/>
              <a:t>工作的概率</a:t>
            </a:r>
            <a:r>
              <a:rPr lang="zh-CN" altLang="zh-CN" sz="2800"/>
              <a:t>0.6  ,</a:t>
            </a:r>
            <a:r>
              <a:rPr lang="zh-CN" sz="2800"/>
              <a:t>共进行</a:t>
            </a:r>
            <a:r>
              <a:rPr lang="zh-CN" altLang="zh-CN" sz="2800"/>
              <a:t>200</a:t>
            </a:r>
            <a:r>
              <a:rPr lang="zh-CN" sz="2800"/>
              <a:t>次独立重复试验</a:t>
            </a:r>
            <a:r>
              <a:rPr lang="zh-CN" altLang="zh-CN" sz="2800"/>
              <a:t>.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46100" y="3148013"/>
            <a:ext cx="1612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sz="2800"/>
              <a:t>依题意，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665413" y="3143250"/>
            <a:ext cx="2244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zh-CN" sz="2800" i="1" dirty="0" smtClean="0">
                <a:solidFill>
                  <a:srgbClr val="333399"/>
                </a:solidFill>
              </a:rPr>
              <a:t>X</a:t>
            </a:r>
            <a:r>
              <a:rPr lang="zh-CN" altLang="zh-CN" sz="2800" dirty="0" smtClean="0">
                <a:solidFill>
                  <a:srgbClr val="333399"/>
                </a:solidFill>
              </a:rPr>
              <a:t>~</a:t>
            </a:r>
            <a:r>
              <a:rPr lang="en-US" altLang="zh-CN" sz="2800" dirty="0" smtClean="0">
                <a:solidFill>
                  <a:srgbClr val="333399"/>
                </a:solidFill>
              </a:rPr>
              <a:t>B</a:t>
            </a:r>
            <a:r>
              <a:rPr lang="zh-CN" altLang="zh-CN" sz="2800" dirty="0" smtClean="0">
                <a:solidFill>
                  <a:srgbClr val="333399"/>
                </a:solidFill>
              </a:rPr>
              <a:t>(</a:t>
            </a:r>
            <a:r>
              <a:rPr lang="zh-CN" altLang="zh-CN" sz="2800" dirty="0">
                <a:solidFill>
                  <a:srgbClr val="333399"/>
                </a:solidFill>
              </a:rPr>
              <a:t>200,0.6),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454525" y="3833813"/>
            <a:ext cx="2684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sz="2800"/>
              <a:t>现在的问题是：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73325" y="4649788"/>
            <a:ext cx="5083175" cy="536575"/>
            <a:chOff x="0" y="0"/>
            <a:chExt cx="3202" cy="338"/>
          </a:xfrm>
        </p:grpSpPr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0" y="0"/>
              <a:ext cx="19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/>
              <a:r>
                <a:rPr lang="zh-CN" altLang="zh-CN" sz="2800" i="1">
                  <a:solidFill>
                    <a:srgbClr val="333399"/>
                  </a:solidFill>
                </a:rPr>
                <a:t>P</a:t>
              </a:r>
              <a:r>
                <a:rPr lang="zh-CN" altLang="zh-CN" sz="2800">
                  <a:solidFill>
                    <a:srgbClr val="333399"/>
                  </a:solidFill>
                </a:rPr>
                <a:t>(</a:t>
              </a:r>
              <a:r>
                <a:rPr lang="zh-CN" altLang="zh-CN" sz="2800" i="1">
                  <a:solidFill>
                    <a:srgbClr val="333399"/>
                  </a:solidFill>
                </a:rPr>
                <a:t>X</a:t>
              </a:r>
              <a:r>
                <a:rPr lang="zh-CN" altLang="zh-CN" sz="2800">
                  <a:solidFill>
                    <a:srgbClr val="333399"/>
                  </a:solidFill>
                </a:rPr>
                <a:t>≤</a:t>
              </a:r>
              <a:r>
                <a:rPr lang="zh-CN" altLang="zh-CN" sz="2800" i="1">
                  <a:solidFill>
                    <a:srgbClr val="333399"/>
                  </a:solidFill>
                </a:rPr>
                <a:t>N</a:t>
              </a:r>
              <a:r>
                <a:rPr lang="zh-CN" altLang="zh-CN" sz="2800">
                  <a:solidFill>
                    <a:srgbClr val="333399"/>
                  </a:solidFill>
                </a:rPr>
                <a:t>)≥0.999</a:t>
              </a:r>
              <a:endParaRPr lang="zh-CN" altLang="zh-CN" sz="2800" baseline="30000">
                <a:solidFill>
                  <a:srgbClr val="333399"/>
                </a:solidFill>
              </a:endParaRP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1968" y="11"/>
              <a:ext cx="123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sz="2800"/>
                <a:t>的最小的</a:t>
              </a:r>
              <a:r>
                <a:rPr lang="zh-CN" altLang="zh-CN" sz="2800" i="1"/>
                <a:t>N</a:t>
              </a:r>
              <a:r>
                <a:rPr lang="zh-CN" altLang="zh-CN" sz="2800"/>
                <a:t>.</a:t>
              </a:r>
            </a:p>
          </p:txBody>
        </p:sp>
      </p:grp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542925" y="4649788"/>
            <a:ext cx="1255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zh-CN" sz="2800"/>
              <a:t>求满足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236663" y="3887788"/>
            <a:ext cx="3298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zh-CN" sz="2800">
                <a:solidFill>
                  <a:srgbClr val="333399"/>
                </a:solidFill>
              </a:rPr>
              <a:t>设需</a:t>
            </a:r>
            <a:r>
              <a:rPr lang="zh-CN" altLang="zh-CN" sz="2800" i="1">
                <a:solidFill>
                  <a:srgbClr val="333399"/>
                </a:solidFill>
              </a:rPr>
              <a:t>N</a:t>
            </a:r>
            <a:r>
              <a:rPr lang="zh-CN" sz="2800">
                <a:solidFill>
                  <a:srgbClr val="333399"/>
                </a:solidFill>
              </a:rPr>
              <a:t>台车床工作，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066800" y="5334000"/>
            <a:ext cx="70437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CN" sz="2800"/>
              <a:t>（由于每台车床在开工时需电力</a:t>
            </a:r>
            <a:r>
              <a:rPr lang="zh-CN" altLang="zh-CN" sz="2800"/>
              <a:t>1</a:t>
            </a:r>
            <a:r>
              <a:rPr lang="zh-CN" sz="2800"/>
              <a:t>千瓦，</a:t>
            </a:r>
            <a:r>
              <a:rPr lang="zh-CN" altLang="zh-CN" sz="2800" i="1"/>
              <a:t>N</a:t>
            </a:r>
            <a:r>
              <a:rPr lang="zh-CN" sz="2800"/>
              <a:t>台工作所需电力即</a:t>
            </a:r>
            <a:r>
              <a:rPr lang="zh-CN" altLang="zh-CN" sz="2800" i="1"/>
              <a:t>N</a:t>
            </a:r>
            <a:r>
              <a:rPr lang="zh-CN" sz="2800"/>
              <a:t>千瓦</a:t>
            </a:r>
            <a:r>
              <a:rPr lang="zh-CN" altLang="zh-CN" sz="2800"/>
              <a:t>.</a:t>
            </a:r>
            <a:r>
              <a:rPr lang="zh-CN" sz="280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8" grpId="0" autoUpdateAnimBg="0"/>
      <p:bldP spid="31749" grpId="0" autoUpdateAnimBg="0"/>
      <p:bldP spid="31750" grpId="0" autoUpdateAnimBg="0"/>
      <p:bldP spid="31751" grpId="0" autoUpdateAnimBg="0"/>
      <p:bldP spid="31755" grpId="0" autoUpdateAnimBg="0"/>
      <p:bldP spid="31756" grpId="0" autoUpdateAnimBg="0"/>
      <p:bldP spid="3175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762000" y="381000"/>
            <a:ext cx="5551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sz="2800" dirty="0"/>
              <a:t>由德莫佛</a:t>
            </a:r>
            <a:r>
              <a:rPr lang="zh-CN" altLang="zh-CN" sz="2800" dirty="0"/>
              <a:t>-</a:t>
            </a:r>
            <a:r>
              <a:rPr lang="zh-CN" sz="2800" dirty="0"/>
              <a:t>拉普拉斯极限定理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143000"/>
            <a:ext cx="3603625" cy="1028700"/>
            <a:chOff x="0" y="0"/>
            <a:chExt cx="2270" cy="648"/>
          </a:xfrm>
        </p:grpSpPr>
        <p:graphicFrame>
          <p:nvGraphicFramePr>
            <p:cNvPr id="32772" name="Object 4"/>
            <p:cNvGraphicFramePr>
              <a:graphicFrameLocks noChangeAspect="1"/>
            </p:cNvGraphicFramePr>
            <p:nvPr/>
          </p:nvGraphicFramePr>
          <p:xfrm>
            <a:off x="0" y="0"/>
            <a:ext cx="1096" cy="648"/>
          </p:xfrm>
          <a:graphic>
            <a:graphicData uri="http://schemas.openxmlformats.org/presentationml/2006/ole">
              <p:oleObj spid="_x0000_s258054" r:id="rId3" imgW="749292" imgH="444624" progId="Equation.3">
                <p:embed/>
              </p:oleObj>
            </a:graphicData>
          </a:graphic>
        </p:graphicFrame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056" y="174"/>
              <a:ext cx="12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sz="2800"/>
                <a:t>近似</a:t>
              </a:r>
              <a:r>
                <a:rPr lang="zh-CN" altLang="zh-CN" sz="2800" i="1">
                  <a:solidFill>
                    <a:srgbClr val="333399"/>
                  </a:solidFill>
                </a:rPr>
                <a:t>N</a:t>
              </a:r>
              <a:r>
                <a:rPr lang="zh-CN" altLang="zh-CN" sz="2800">
                  <a:solidFill>
                    <a:srgbClr val="333399"/>
                  </a:solidFill>
                </a:rPr>
                <a:t>(0,1)</a:t>
              </a:r>
              <a:r>
                <a:rPr lang="zh-CN" altLang="zh-CN" sz="2800">
                  <a:solidFill>
                    <a:srgbClr val="99FF66"/>
                  </a:solidFill>
                </a:rPr>
                <a:t>,</a:t>
              </a:r>
            </a:p>
          </p:txBody>
        </p:sp>
      </p:grp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914400" y="2286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2800" dirty="0"/>
              <a:t>于是 </a:t>
            </a:r>
            <a:r>
              <a:rPr lang="zh-CN" altLang="zh-CN" sz="2800" i="1" dirty="0"/>
              <a:t>P</a:t>
            </a:r>
            <a:r>
              <a:rPr lang="zh-CN" altLang="zh-CN" sz="2800" dirty="0"/>
              <a:t>(</a:t>
            </a:r>
            <a:r>
              <a:rPr lang="zh-CN" altLang="zh-CN" sz="2800" i="1" dirty="0"/>
              <a:t>X</a:t>
            </a:r>
            <a:r>
              <a:rPr lang="zh-CN" altLang="zh-CN" sz="2800" dirty="0"/>
              <a:t>≤</a:t>
            </a:r>
            <a:r>
              <a:rPr lang="zh-CN" altLang="zh-CN" sz="2800" i="1" dirty="0"/>
              <a:t>N</a:t>
            </a:r>
            <a:r>
              <a:rPr lang="zh-CN" altLang="zh-CN" sz="2800" dirty="0"/>
              <a:t>)= </a:t>
            </a:r>
            <a:r>
              <a:rPr lang="zh-CN" altLang="zh-CN" sz="2800" i="1" dirty="0"/>
              <a:t>P</a:t>
            </a:r>
            <a:r>
              <a:rPr lang="zh-CN" altLang="zh-CN" sz="2800" dirty="0"/>
              <a:t>(0≤</a:t>
            </a:r>
            <a:r>
              <a:rPr lang="zh-CN" altLang="zh-CN" sz="2800" i="1" dirty="0"/>
              <a:t>X</a:t>
            </a:r>
            <a:r>
              <a:rPr lang="zh-CN" altLang="zh-CN" sz="2800" dirty="0"/>
              <a:t>≤</a:t>
            </a:r>
            <a:r>
              <a:rPr lang="zh-CN" altLang="zh-CN" sz="2800" i="1" dirty="0"/>
              <a:t>N</a:t>
            </a:r>
            <a:r>
              <a:rPr lang="zh-CN" altLang="zh-CN" sz="2800" dirty="0"/>
              <a:t>)</a:t>
            </a: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6553200" y="685800"/>
            <a:ext cx="2336800" cy="1225550"/>
          </a:xfrm>
          <a:prstGeom prst="wedgeRoundRectCallout">
            <a:avLst>
              <a:gd name="adj1" fmla="val -131250"/>
              <a:gd name="adj2" fmla="val 37824"/>
              <a:gd name="adj3" fmla="val 16667"/>
            </a:avLst>
          </a:prstGeom>
          <a:solidFill>
            <a:srgbClr val="FFCC99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sz="2800"/>
              <a:t>这里</a:t>
            </a:r>
            <a:r>
              <a:rPr lang="zh-CN" sz="2800" i="1"/>
              <a:t> </a:t>
            </a:r>
            <a:r>
              <a:rPr lang="zh-CN" altLang="zh-CN" sz="2800" i="1"/>
              <a:t>np</a:t>
            </a:r>
            <a:r>
              <a:rPr lang="zh-CN" altLang="zh-CN" sz="2800"/>
              <a:t>=120, </a:t>
            </a:r>
          </a:p>
          <a:p>
            <a:pPr algn="ctr"/>
            <a:r>
              <a:rPr lang="zh-CN" altLang="zh-CN" sz="2800" i="1"/>
              <a:t>np</a:t>
            </a:r>
            <a:r>
              <a:rPr lang="zh-CN" altLang="zh-CN" sz="2800"/>
              <a:t>(1-</a:t>
            </a:r>
            <a:r>
              <a:rPr lang="zh-CN" altLang="zh-CN" sz="2800" i="1"/>
              <a:t>p</a:t>
            </a:r>
            <a:r>
              <a:rPr lang="zh-CN" altLang="zh-CN" sz="2800"/>
              <a:t>)=48</a:t>
            </a: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1905000" y="2971800"/>
          <a:ext cx="3886200" cy="993775"/>
        </p:xfrm>
        <a:graphic>
          <a:graphicData uri="http://schemas.openxmlformats.org/presentationml/2006/ole">
            <p:oleObj spid="_x0000_s258050" r:id="rId4" imgW="1638617" imgH="419417" progId="Equation.3">
              <p:embed/>
            </p:oleObj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1828800" y="3962400"/>
          <a:ext cx="2079625" cy="993775"/>
        </p:xfrm>
        <a:graphic>
          <a:graphicData uri="http://schemas.openxmlformats.org/presentationml/2006/ole">
            <p:oleObj spid="_x0000_s258051" r:id="rId5" imgW="876617" imgH="419417" progId="Equation.3">
              <p:embed/>
            </p:oleObj>
          </a:graphicData>
        </a:graphic>
      </p:graphicFrame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1128713" y="5013325"/>
          <a:ext cx="3384550" cy="773113"/>
        </p:xfrm>
        <a:graphic>
          <a:graphicData uri="http://schemas.openxmlformats.org/presentationml/2006/ole">
            <p:oleObj spid="_x0000_s258052" r:id="rId6" imgW="3262801" imgH="850848" progId="Equation.3">
              <p:embed/>
            </p:oleObj>
          </a:graphicData>
        </a:graphic>
      </p:graphicFrame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5029200" y="5070475"/>
            <a:ext cx="3397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sz="2800"/>
              <a:t>查正态分布函数表得</a:t>
            </a:r>
          </a:p>
        </p:txBody>
      </p:sp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1200150" y="5830888"/>
          <a:ext cx="2259013" cy="477837"/>
        </p:xfrm>
        <a:graphic>
          <a:graphicData uri="http://schemas.openxmlformats.org/presentationml/2006/ole">
            <p:oleObj spid="_x0000_s258053" r:id="rId7" imgW="951991" imgH="20334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4" grpId="0" autoUpdateAnimBg="0"/>
      <p:bldP spid="32775" grpId="0" animBg="1" autoUpdateAnimBg="0"/>
      <p:bldP spid="32779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16363" y="496888"/>
            <a:ext cx="311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sz="2800"/>
              <a:t>从中解得</a:t>
            </a:r>
            <a:r>
              <a:rPr lang="zh-CN" altLang="zh-CN" sz="2800" i="1"/>
              <a:t>N</a:t>
            </a:r>
            <a:r>
              <a:rPr lang="zh-CN" altLang="zh-CN" sz="2800"/>
              <a:t>≥141.5,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33400" y="1447800"/>
            <a:ext cx="2663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sz="2800"/>
              <a:t>即所求</a:t>
            </a:r>
            <a:r>
              <a:rPr lang="zh-CN" altLang="zh-CN" sz="2800" i="1">
                <a:solidFill>
                  <a:srgbClr val="333399"/>
                </a:solidFill>
              </a:rPr>
              <a:t>N</a:t>
            </a:r>
            <a:r>
              <a:rPr lang="zh-CN" altLang="zh-CN" sz="2800">
                <a:solidFill>
                  <a:srgbClr val="333399"/>
                </a:solidFill>
              </a:rPr>
              <a:t>=142</a:t>
            </a:r>
            <a:r>
              <a:rPr lang="zh-CN" altLang="zh-CN" sz="2800"/>
              <a:t>.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58788" y="2097088"/>
            <a:ext cx="81375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zh-CN" altLang="zh-CN" sz="2800"/>
              <a:t>        </a:t>
            </a:r>
            <a:r>
              <a:rPr lang="zh-CN" sz="2800"/>
              <a:t>也就是说</a:t>
            </a:r>
            <a:r>
              <a:rPr lang="zh-CN" altLang="zh-CN" sz="2800"/>
              <a:t>, </a:t>
            </a:r>
            <a:r>
              <a:rPr lang="zh-CN" sz="2800"/>
              <a:t>应供应</a:t>
            </a:r>
            <a:r>
              <a:rPr lang="zh-CN" altLang="zh-CN" sz="2800"/>
              <a:t>142 </a:t>
            </a:r>
            <a:r>
              <a:rPr lang="zh-CN" sz="2800"/>
              <a:t>千瓦电力就能以</a:t>
            </a:r>
            <a:r>
              <a:rPr lang="zh-CN" altLang="zh-CN" sz="2800"/>
              <a:t>99.9%</a:t>
            </a:r>
            <a:r>
              <a:rPr lang="zh-CN" sz="2800"/>
              <a:t>的概率保证该车间不会因供电不足而影响生产</a:t>
            </a:r>
            <a:r>
              <a:rPr lang="zh-CN" altLang="zh-CN" sz="2800"/>
              <a:t>.</a:t>
            </a:r>
            <a:endParaRPr lang="zh-CN" altLang="zh-CN" sz="2800" baseline="300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7063" y="296863"/>
            <a:ext cx="2930525" cy="992187"/>
            <a:chOff x="0" y="0"/>
            <a:chExt cx="1846" cy="625"/>
          </a:xfrm>
        </p:grpSpPr>
        <p:graphicFrame>
          <p:nvGraphicFramePr>
            <p:cNvPr id="33798" name="Object 6"/>
            <p:cNvGraphicFramePr>
              <a:graphicFrameLocks noChangeAspect="1"/>
            </p:cNvGraphicFramePr>
            <p:nvPr/>
          </p:nvGraphicFramePr>
          <p:xfrm>
            <a:off x="396" y="0"/>
            <a:ext cx="832" cy="625"/>
          </p:xfrm>
          <a:graphic>
            <a:graphicData uri="http://schemas.openxmlformats.org/presentationml/2006/ole">
              <p:oleObj spid="_x0000_s259075" r:id="rId3" imgW="559117" imgH="419417" progId="Equation.3">
                <p:embed/>
              </p:oleObj>
            </a:graphicData>
          </a:graphic>
        </p:graphicFrame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1112" y="145"/>
              <a:ext cx="73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zh-CN" sz="2800"/>
                <a:t>≥ 3.1,</a:t>
              </a:r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0" y="115"/>
              <a:ext cx="34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zh-CN" sz="2800"/>
                <a:t>故</a:t>
              </a:r>
            </a:p>
          </p:txBody>
        </p:sp>
      </p:grp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60375" y="3175000"/>
            <a:ext cx="795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3200">
                <a:solidFill>
                  <a:srgbClr val="333399"/>
                </a:solidFill>
              </a:rPr>
              <a:t>例</a:t>
            </a:r>
            <a:r>
              <a:rPr lang="zh-CN" altLang="zh-CN" sz="3200">
                <a:solidFill>
                  <a:srgbClr val="333399"/>
                </a:solidFill>
              </a:rPr>
              <a:t>3</a:t>
            </a:r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762000" y="3276600"/>
          <a:ext cx="8208963" cy="2670175"/>
        </p:xfrm>
        <a:graphic>
          <a:graphicData uri="http://schemas.openxmlformats.org/presentationml/2006/ole">
            <p:oleObj spid="_x0000_s259074" r:id="rId4" imgW="7975917" imgH="257841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autoUpdateAnimBg="0"/>
      <p:bldP spid="33796" grpId="0" autoUpdateAnimBg="0"/>
      <p:bldP spid="338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80010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sz="3600" dirty="0" smtClean="0">
                <a:solidFill>
                  <a:schemeClr val="tx1"/>
                </a:solidFill>
                <a:effectLst/>
                <a:latin typeface="华文仿宋" pitchFamily="2" charset="-122"/>
                <a:ea typeface="华文仿宋" pitchFamily="2" charset="-122"/>
              </a:rPr>
              <a:t>第</a:t>
            </a:r>
            <a:r>
              <a:rPr lang="en-US" altLang="zh-CN" sz="3600" dirty="0" smtClean="0">
                <a:solidFill>
                  <a:schemeClr val="tx1"/>
                </a:solidFill>
                <a:effectLst/>
                <a:latin typeface="华文仿宋" pitchFamily="2" charset="-122"/>
                <a:ea typeface="华文仿宋" pitchFamily="2" charset="-122"/>
              </a:rPr>
              <a:t>4</a:t>
            </a:r>
            <a:r>
              <a:rPr lang="zh-CN" altLang="en-US" sz="3600" dirty="0" smtClean="0">
                <a:solidFill>
                  <a:schemeClr val="tx1"/>
                </a:solidFill>
                <a:effectLst/>
                <a:latin typeface="华文仿宋" pitchFamily="2" charset="-122"/>
                <a:ea typeface="华文仿宋" pitchFamily="2" charset="-122"/>
              </a:rPr>
              <a:t>节</a:t>
            </a:r>
            <a:r>
              <a:rPr lang="en-US" altLang="zh-CN" sz="3600" dirty="0" smtClean="0">
                <a:solidFill>
                  <a:schemeClr val="tx1"/>
                </a:solidFill>
                <a:effectLst/>
                <a:latin typeface="华文仿宋" pitchFamily="2" charset="-122"/>
                <a:ea typeface="华文仿宋" pitchFamily="2" charset="-122"/>
              </a:rPr>
              <a:t> </a:t>
            </a:r>
            <a:r>
              <a:rPr lang="zh-CN" sz="3600" dirty="0" smtClean="0">
                <a:solidFill>
                  <a:schemeClr val="tx1"/>
                </a:solidFill>
                <a:effectLst/>
                <a:latin typeface="华文仿宋" pitchFamily="2" charset="-122"/>
                <a:ea typeface="华文仿宋" pitchFamily="2" charset="-122"/>
              </a:rPr>
              <a:t>大数</a:t>
            </a:r>
            <a:r>
              <a:rPr lang="zh-CN" sz="3600" dirty="0">
                <a:solidFill>
                  <a:schemeClr val="tx1"/>
                </a:solidFill>
                <a:effectLst/>
                <a:latin typeface="华文仿宋" pitchFamily="2" charset="-122"/>
                <a:ea typeface="华文仿宋" pitchFamily="2" charset="-122"/>
              </a:rPr>
              <a:t>定律与中心极限定理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133600" y="2438400"/>
            <a:ext cx="480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dirty="0"/>
              <a:t>第一节：大数定律</a:t>
            </a:r>
          </a:p>
          <a:p>
            <a:pPr>
              <a:spcBef>
                <a:spcPct val="50000"/>
              </a:spcBef>
            </a:pPr>
            <a:r>
              <a:rPr lang="zh-CN" sz="3200" dirty="0"/>
              <a:t>第二节：中心极限定理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81000" y="381000"/>
          <a:ext cx="8229600" cy="952500"/>
        </p:xfrm>
        <a:graphic>
          <a:graphicData uri="http://schemas.openxmlformats.org/presentationml/2006/ole">
            <p:oleObj spid="_x0000_s260098" r:id="rId3" imgW="8226347" imgH="952404" progId="Equation.3">
              <p:embed/>
            </p:oleObj>
          </a:graphicData>
        </a:graphic>
      </p:graphicFrame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63550" y="1744663"/>
            <a:ext cx="593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3200"/>
              <a:t>解</a:t>
            </a: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4400550" y="3051175"/>
          <a:ext cx="190500" cy="419100"/>
        </p:xfrm>
        <a:graphic>
          <a:graphicData uri="http://schemas.openxmlformats.org/presentationml/2006/ole">
            <p:oleObj spid="_x0000_s260099" r:id="rId4" imgW="190817" imgH="419417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463550" y="1892300"/>
          <a:ext cx="8166100" cy="2070100"/>
        </p:xfrm>
        <a:graphic>
          <a:graphicData uri="http://schemas.openxmlformats.org/presentationml/2006/ole">
            <p:oleObj spid="_x0000_s260100" r:id="rId5" imgW="7975917" imgH="2070417" progId="Equation.3">
              <p:embed/>
            </p:oleObj>
          </a:graphicData>
        </a:graphic>
      </p:graphicFrame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2479675" y="3476625"/>
            <a:ext cx="4103688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703638" y="3044825"/>
            <a:ext cx="0" cy="8636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463550" y="4308475"/>
          <a:ext cx="6845300" cy="431800"/>
        </p:xfrm>
        <a:graphic>
          <a:graphicData uri="http://schemas.openxmlformats.org/presentationml/2006/ole">
            <p:oleObj spid="_x0000_s260101" r:id="rId6" imgW="6842647" imgH="431930" progId="Equation.3">
              <p:embed/>
            </p:oleObj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592138" y="4929188"/>
          <a:ext cx="6934200" cy="1508125"/>
        </p:xfrm>
        <a:graphic>
          <a:graphicData uri="http://schemas.openxmlformats.org/presentationml/2006/ole">
            <p:oleObj spid="_x0000_s260102" name="公式" r:id="rId7" imgW="3619440" imgH="787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  <p:bldP spid="34822" grpId="0" animBg="1"/>
      <p:bldP spid="348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71472" y="357166"/>
          <a:ext cx="7470854" cy="1393816"/>
        </p:xfrm>
        <a:graphic>
          <a:graphicData uri="http://schemas.openxmlformats.org/presentationml/2006/ole">
            <p:oleObj spid="_x0000_s261122" name="公式" r:id="rId3" imgW="3403440" imgH="63468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533400" y="2006600"/>
          <a:ext cx="762000" cy="393700"/>
        </p:xfrm>
        <a:graphic>
          <a:graphicData uri="http://schemas.openxmlformats.org/presentationml/2006/ole">
            <p:oleObj spid="_x0000_s261123" r:id="rId4" imgW="761986" imgH="393846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174750" y="2386013"/>
          <a:ext cx="7010400" cy="1187450"/>
        </p:xfrm>
        <a:graphic>
          <a:graphicData uri="http://schemas.openxmlformats.org/presentationml/2006/ole">
            <p:oleObj spid="_x0000_s261124" name="公式" r:id="rId5" imgW="3009600" imgH="45720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2143108" y="3786190"/>
          <a:ext cx="6032542" cy="1428760"/>
        </p:xfrm>
        <a:graphic>
          <a:graphicData uri="http://schemas.openxmlformats.org/presentationml/2006/ole">
            <p:oleObj spid="_x0000_s261125" name="公式" r:id="rId6" imgW="1930320" imgH="457200" progId="Equation.3">
              <p:embed/>
            </p:oleObj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2092325" y="5391150"/>
          <a:ext cx="3784600" cy="393700"/>
        </p:xfrm>
        <a:graphic>
          <a:graphicData uri="http://schemas.openxmlformats.org/presentationml/2006/ole">
            <p:oleObj spid="_x0000_s261126" r:id="rId7" imgW="3783275" imgH="3938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00113" y="2636838"/>
          <a:ext cx="7200900" cy="1136650"/>
        </p:xfrm>
        <a:graphic>
          <a:graphicData uri="http://schemas.openxmlformats.org/presentationml/2006/ole">
            <p:oleObj spid="_x0000_s262146" r:id="rId3" imgW="3238817" imgH="457517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541588" y="4168775"/>
          <a:ext cx="4127500" cy="901700"/>
        </p:xfrm>
        <a:graphic>
          <a:graphicData uri="http://schemas.openxmlformats.org/presentationml/2006/ole">
            <p:oleObj spid="_x0000_s262147" r:id="rId4" imgW="4126026" imgH="901626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2293938" y="5502275"/>
          <a:ext cx="2959100" cy="393700"/>
        </p:xfrm>
        <a:graphic>
          <a:graphicData uri="http://schemas.openxmlformats.org/presentationml/2006/ole">
            <p:oleObj spid="_x0000_s262148" r:id="rId5" imgW="2958133" imgH="393846" progId="Equation.3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111250" y="1822450"/>
          <a:ext cx="6502400" cy="584200"/>
        </p:xfrm>
        <a:graphic>
          <a:graphicData uri="http://schemas.openxmlformats.org/presentationml/2006/ole">
            <p:oleObj spid="_x0000_s262149" r:id="rId6" imgW="6499896" imgH="584264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857224" y="500042"/>
          <a:ext cx="6615455" cy="1000132"/>
        </p:xfrm>
        <a:graphic>
          <a:graphicData uri="http://schemas.openxmlformats.org/presentationml/2006/ole">
            <p:oleObj spid="_x0000_s262150" name="公式" r:id="rId7" imgW="30225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749300" y="211138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sz="3200">
                <a:ea typeface="黑体" pitchFamily="2" charset="-122"/>
              </a:rPr>
              <a:t>四、小结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81038" y="1577975"/>
            <a:ext cx="59372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3200"/>
              <a:t>中</a:t>
            </a:r>
          </a:p>
          <a:p>
            <a:pPr algn="ctr" eaLnBrk="0" hangingPunct="0"/>
            <a:r>
              <a:rPr lang="zh-CN" sz="3200"/>
              <a:t>心</a:t>
            </a:r>
          </a:p>
          <a:p>
            <a:pPr algn="ctr" eaLnBrk="0" hangingPunct="0"/>
            <a:r>
              <a:rPr lang="zh-CN" sz="3200"/>
              <a:t>极</a:t>
            </a:r>
          </a:p>
          <a:p>
            <a:pPr algn="ctr" eaLnBrk="0" hangingPunct="0"/>
            <a:r>
              <a:rPr lang="zh-CN" sz="3200"/>
              <a:t>限</a:t>
            </a:r>
          </a:p>
          <a:p>
            <a:pPr algn="ctr" eaLnBrk="0" hangingPunct="0"/>
            <a:r>
              <a:rPr lang="zh-CN" sz="3200"/>
              <a:t>定</a:t>
            </a:r>
          </a:p>
          <a:p>
            <a:pPr algn="ctr" eaLnBrk="0" hangingPunct="0"/>
            <a:r>
              <a:rPr lang="zh-CN" sz="3200"/>
              <a:t>理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905000" y="1143000"/>
          <a:ext cx="2184400" cy="939800"/>
        </p:xfrm>
        <a:graphic>
          <a:graphicData uri="http://schemas.openxmlformats.org/presentationml/2006/ole">
            <p:oleObj spid="_x0000_s263170" r:id="rId3" imgW="2184717" imgH="940117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760538" y="2786063"/>
          <a:ext cx="3149600" cy="952500"/>
        </p:xfrm>
        <a:graphic>
          <a:graphicData uri="http://schemas.openxmlformats.org/presentationml/2006/ole">
            <p:oleObj spid="_x0000_s263171" r:id="rId4" imgW="3148551" imgH="952404" progId="Equation.3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4279900" y="1003300"/>
          <a:ext cx="3911600" cy="1308100"/>
        </p:xfrm>
        <a:graphic>
          <a:graphicData uri="http://schemas.openxmlformats.org/presentationml/2006/ole">
            <p:oleObj spid="_x0000_s263172" r:id="rId5" imgW="3911917" imgH="1308417" progId="Equation.3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4830763" y="2571750"/>
          <a:ext cx="3729037" cy="1143000"/>
        </p:xfrm>
        <a:graphic>
          <a:graphicData uri="http://schemas.openxmlformats.org/presentationml/2006/ole">
            <p:oleObj spid="_x0000_s263173" name="公式" r:id="rId6" imgW="1739880" imgH="533160" progId="Equation.3">
              <p:embed/>
            </p:oleObj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1879600" y="4243388"/>
          <a:ext cx="2184400" cy="927100"/>
        </p:xfrm>
        <a:graphic>
          <a:graphicData uri="http://schemas.openxmlformats.org/presentationml/2006/ole">
            <p:oleObj spid="_x0000_s263174" r:id="rId7" imgW="2184717" imgH="927417" progId="Equation.3">
              <p:embed/>
            </p:oleObj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4352925" y="4060825"/>
          <a:ext cx="4165600" cy="1333500"/>
        </p:xfrm>
        <a:graphic>
          <a:graphicData uri="http://schemas.openxmlformats.org/presentationml/2006/ole">
            <p:oleObj spid="_x0000_s263175" r:id="rId8" imgW="4165917" imgH="1333817" progId="Equation.3">
              <p:embed/>
            </p:oleObj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1544638" y="1362075"/>
          <a:ext cx="381000" cy="3644900"/>
        </p:xfrm>
        <a:graphic>
          <a:graphicData uri="http://schemas.openxmlformats.org/presentationml/2006/ole">
            <p:oleObj spid="_x0000_s263176" r:id="rId9" imgW="381152" imgH="3643636" progId="Equation.3">
              <p:embed/>
            </p:oleObj>
          </a:graphicData>
        </a:graphic>
      </p:graphicFrame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752475" y="5538788"/>
            <a:ext cx="593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3200">
                <a:solidFill>
                  <a:srgbClr val="333399"/>
                </a:solidFill>
              </a:rPr>
              <a:t>注</a:t>
            </a:r>
          </a:p>
        </p:txBody>
      </p:sp>
      <p:graphicFrame>
        <p:nvGraphicFramePr>
          <p:cNvPr id="37900" name="Object 12"/>
          <p:cNvGraphicFramePr>
            <a:graphicFrameLocks noChangeAspect="1"/>
          </p:cNvGraphicFramePr>
          <p:nvPr/>
        </p:nvGraphicFramePr>
        <p:xfrm>
          <a:off x="1444625" y="5686425"/>
          <a:ext cx="5029200" cy="431800"/>
        </p:xfrm>
        <a:graphic>
          <a:graphicData uri="http://schemas.openxmlformats.org/presentationml/2006/ole">
            <p:oleObj spid="_x0000_s263177" r:id="rId10" imgW="5027335" imgH="43193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90600" y="1219200"/>
            <a:ext cx="6778625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zh-CN" sz="4000" b="0">
                <a:ea typeface="黑体" pitchFamily="2" charset="-122"/>
              </a:rPr>
              <a:t>第一节        大数定律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432050" y="2516188"/>
            <a:ext cx="5256213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sz="3200" dirty="0">
                <a:solidFill>
                  <a:schemeClr val="tx2"/>
                </a:solidFill>
              </a:rPr>
              <a:t>大数定律的背景及概念</a:t>
            </a:r>
          </a:p>
          <a:p>
            <a:pPr eaLnBrk="0" hangingPunct="0">
              <a:spcBef>
                <a:spcPct val="50000"/>
              </a:spcBef>
            </a:pPr>
            <a:r>
              <a:rPr lang="zh-CN" sz="3200" dirty="0">
                <a:solidFill>
                  <a:schemeClr val="tx2"/>
                </a:solidFill>
              </a:rPr>
              <a:t>依概率收敛定义及性质</a:t>
            </a:r>
            <a:endParaRPr lang="zh-CN" sz="3200" dirty="0"/>
          </a:p>
          <a:p>
            <a:pPr eaLnBrk="0" hangingPunct="0">
              <a:spcBef>
                <a:spcPct val="50000"/>
              </a:spcBef>
            </a:pPr>
            <a:r>
              <a:rPr lang="zh-CN" altLang="en-US" sz="3200" dirty="0" smtClean="0">
                <a:solidFill>
                  <a:schemeClr val="tx2"/>
                </a:solidFill>
              </a:rPr>
              <a:t>两个</a:t>
            </a:r>
            <a:r>
              <a:rPr lang="zh-CN" sz="3200" dirty="0" smtClean="0">
                <a:solidFill>
                  <a:schemeClr val="tx2"/>
                </a:solidFill>
              </a:rPr>
              <a:t>大数</a:t>
            </a:r>
            <a:r>
              <a:rPr lang="zh-CN" sz="3200" dirty="0">
                <a:solidFill>
                  <a:schemeClr val="tx2"/>
                </a:solidFill>
              </a:rPr>
              <a:t>定律</a:t>
            </a:r>
            <a:endParaRPr lang="zh-CN" sz="3200" dirty="0"/>
          </a:p>
          <a:p>
            <a:pPr eaLnBrk="0" hangingPunct="0">
              <a:spcBef>
                <a:spcPct val="50000"/>
              </a:spcBef>
            </a:pPr>
            <a:r>
              <a:rPr lang="zh-CN" sz="3200" dirty="0"/>
              <a:t>小结</a:t>
            </a:r>
          </a:p>
        </p:txBody>
      </p:sp>
      <p:pic>
        <p:nvPicPr>
          <p:cNvPr id="4100" name="Picture 4" descr="f012">
            <a:hlinkClick r:id="rId2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350" y="2617788"/>
            <a:ext cx="523875" cy="4286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4101" name="Picture 5" descr="f012">
            <a:hlinkClick r:id="rId2" action="ppaction://hlinksldjump" highlightClick="1">
              <a:snd r:embed="rId4" name="chimes.wav"/>
            </a:hlinkClick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350" y="3338513"/>
            <a:ext cx="523875" cy="4286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4102" name="Picture 6" descr="f012">
            <a:hlinkClick r:id="rId2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350" y="4057650"/>
            <a:ext cx="523875" cy="4286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4103" name="Picture 7" descr="f012">
            <a:hlinkClick r:id="rId2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800600"/>
            <a:ext cx="523875" cy="4286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152400"/>
            <a:ext cx="508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>
                <a:ea typeface="黑体" pitchFamily="2" charset="-122"/>
              </a:rPr>
              <a:t>一、大数定律的背景和概念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/>
              <a:t> </a:t>
            </a:r>
            <a:r>
              <a:rPr lang="zh-CN" sz="2800"/>
              <a:t>大量随机试验中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33400" y="838200"/>
            <a:ext cx="4432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zh-CN" sz="2800" dirty="0"/>
              <a:t>1</a:t>
            </a:r>
            <a:r>
              <a:rPr lang="zh-CN" sz="2800" dirty="0"/>
              <a:t>、大数定律的客观背景</a:t>
            </a: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276600" y="1828800"/>
          <a:ext cx="5283200" cy="977900"/>
        </p:xfrm>
        <a:graphic>
          <a:graphicData uri="http://schemas.openxmlformats.org/presentationml/2006/ole">
            <p:oleObj spid="_x0000_s234498" r:id="rId3" imgW="5283517" imgH="978217" progId="Equation.3">
              <p:embed/>
            </p:oleObj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14400" y="30480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dirty="0"/>
              <a:t>例</a:t>
            </a:r>
            <a:r>
              <a:rPr lang="zh-CN" altLang="zh-CN" dirty="0"/>
              <a:t>1</a:t>
            </a:r>
            <a:r>
              <a:rPr lang="zh-CN" dirty="0"/>
              <a:t>、掷一颗均匀正六面体的骰子，出现</a:t>
            </a:r>
            <a:r>
              <a:rPr lang="zh-CN" altLang="zh-CN" dirty="0"/>
              <a:t>1</a:t>
            </a:r>
            <a:r>
              <a:rPr lang="zh-CN" dirty="0"/>
              <a:t>点的概率是</a:t>
            </a:r>
            <a:r>
              <a:rPr lang="zh-CN" altLang="zh-CN" dirty="0"/>
              <a:t>1/6</a:t>
            </a:r>
            <a:r>
              <a:rPr lang="zh-CN" dirty="0"/>
              <a:t>。但掷的次数少时，出现</a:t>
            </a:r>
            <a:r>
              <a:rPr lang="zh-CN" altLang="zh-CN" dirty="0"/>
              <a:t>1</a:t>
            </a:r>
            <a:r>
              <a:rPr lang="zh-CN" dirty="0"/>
              <a:t>点的频率可能与</a:t>
            </a:r>
            <a:r>
              <a:rPr lang="zh-CN" altLang="zh-CN" dirty="0"/>
              <a:t>1/6</a:t>
            </a:r>
            <a:r>
              <a:rPr lang="zh-CN" dirty="0"/>
              <a:t>相差较大，但掷次数很多时，出现</a:t>
            </a:r>
            <a:r>
              <a:rPr lang="zh-CN" altLang="zh-CN" dirty="0"/>
              <a:t>1</a:t>
            </a:r>
            <a:r>
              <a:rPr lang="zh-CN" dirty="0"/>
              <a:t>点的频率接近</a:t>
            </a:r>
            <a:r>
              <a:rPr lang="zh-CN" altLang="zh-CN" dirty="0"/>
              <a:t>1/6</a:t>
            </a:r>
            <a:r>
              <a:rPr lang="zh-CN" dirty="0"/>
              <a:t>几乎是必然的。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14400" y="4495800"/>
            <a:ext cx="75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dirty="0"/>
              <a:t>例</a:t>
            </a:r>
            <a:r>
              <a:rPr lang="zh-CN" altLang="zh-CN" dirty="0"/>
              <a:t>2</a:t>
            </a:r>
            <a:r>
              <a:rPr lang="zh-CN" dirty="0"/>
              <a:t>、测量一个长度</a:t>
            </a:r>
            <a:r>
              <a:rPr lang="zh-CN" altLang="zh-CN" dirty="0"/>
              <a:t>a</a:t>
            </a:r>
            <a:r>
              <a:rPr lang="zh-CN" dirty="0"/>
              <a:t>，一次测量的结果不见得就等于</a:t>
            </a:r>
            <a:r>
              <a:rPr lang="zh-CN" altLang="zh-CN" dirty="0"/>
              <a:t>a</a:t>
            </a:r>
            <a:r>
              <a:rPr lang="zh-CN" dirty="0"/>
              <a:t>，量了若干次，其算术平均值仍不见得等于</a:t>
            </a:r>
            <a:r>
              <a:rPr lang="zh-CN" altLang="zh-CN" dirty="0"/>
              <a:t>a,</a:t>
            </a:r>
            <a:r>
              <a:rPr lang="zh-CN" dirty="0"/>
              <a:t>但当测量的次数很多时，算术平均值接近于</a:t>
            </a:r>
            <a:r>
              <a:rPr lang="zh-CN" altLang="zh-CN" dirty="0"/>
              <a:t>a</a:t>
            </a:r>
            <a:r>
              <a:rPr lang="zh-CN" dirty="0"/>
              <a:t>几乎是必然的。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6" grpId="0" autoUpdateAnimBg="0"/>
      <p:bldP spid="512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81216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/>
              <a:t>        </a:t>
            </a:r>
            <a:r>
              <a:rPr lang="zh-CN" sz="2800" dirty="0"/>
              <a:t>概率论中用来阐明大量随机现象</a:t>
            </a:r>
            <a:r>
              <a:rPr lang="zh-CN" sz="2800" dirty="0">
                <a:solidFill>
                  <a:srgbClr val="FF0000"/>
                </a:solidFill>
              </a:rPr>
              <a:t>平均结果的</a:t>
            </a:r>
          </a:p>
          <a:p>
            <a:pPr>
              <a:lnSpc>
                <a:spcPct val="150000"/>
              </a:lnSpc>
            </a:pPr>
            <a:r>
              <a:rPr lang="zh-CN" sz="2800" dirty="0">
                <a:solidFill>
                  <a:srgbClr val="FF0000"/>
                </a:solidFill>
              </a:rPr>
              <a:t>稳定性</a:t>
            </a:r>
            <a:r>
              <a:rPr lang="zh-CN" sz="2800" dirty="0"/>
              <a:t>的一系列定理，称为</a:t>
            </a:r>
            <a:r>
              <a:rPr lang="zh-CN" sz="2800" dirty="0">
                <a:solidFill>
                  <a:srgbClr val="FF0000"/>
                </a:solidFill>
              </a:rPr>
              <a:t>大数定律</a:t>
            </a:r>
            <a:r>
              <a:rPr lang="zh-CN" sz="2800" dirty="0"/>
              <a:t>（</a:t>
            </a:r>
            <a:r>
              <a:rPr lang="zh-CN" altLang="zh-CN" sz="2800" dirty="0"/>
              <a:t>law of large 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number)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228600"/>
            <a:ext cx="4432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zh-CN" altLang="zh-CN" sz="2800" dirty="0"/>
              <a:t>2</a:t>
            </a:r>
            <a:r>
              <a:rPr lang="zh-CN" sz="2800" dirty="0"/>
              <a:t>、大数定律的概念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24000" y="2819400"/>
            <a:ext cx="5867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atinLnBrk="1">
              <a:lnSpc>
                <a:spcPts val="2400"/>
              </a:lnSpc>
              <a:spcBef>
                <a:spcPct val="50000"/>
              </a:spcBef>
            </a:pPr>
            <a:r>
              <a:rPr lang="zh-CN" sz="2800" dirty="0">
                <a:latin typeface="宋体" pitchFamily="2" charset="-122"/>
              </a:rPr>
              <a:t>本章将</a:t>
            </a:r>
            <a:r>
              <a:rPr lang="zh-CN" sz="2800" dirty="0" smtClean="0">
                <a:latin typeface="宋体" pitchFamily="2" charset="-122"/>
              </a:rPr>
              <a:t>介绍</a:t>
            </a:r>
            <a:r>
              <a:rPr lang="zh-CN" altLang="en-US" sz="2800" dirty="0" smtClean="0">
                <a:latin typeface="宋体" pitchFamily="2" charset="-122"/>
              </a:rPr>
              <a:t>二</a:t>
            </a:r>
            <a:r>
              <a:rPr lang="zh-CN" sz="2800" dirty="0" smtClean="0">
                <a:latin typeface="宋体" pitchFamily="2" charset="-122"/>
              </a:rPr>
              <a:t>个</a:t>
            </a:r>
            <a:r>
              <a:rPr lang="zh-CN" sz="2800" dirty="0">
                <a:latin typeface="宋体" pitchFamily="2" charset="-122"/>
              </a:rPr>
              <a:t>大数定律：</a:t>
            </a:r>
          </a:p>
          <a:p>
            <a:pPr latinLnBrk="1">
              <a:lnSpc>
                <a:spcPts val="2400"/>
              </a:lnSpc>
              <a:spcBef>
                <a:spcPct val="50000"/>
              </a:spcBef>
            </a:pPr>
            <a:r>
              <a:rPr lang="zh-CN" sz="2800" dirty="0">
                <a:latin typeface="宋体" pitchFamily="2" charset="-122"/>
              </a:rPr>
              <a:t>   （</a:t>
            </a:r>
            <a:r>
              <a:rPr lang="zh-CN" altLang="zh-CN" sz="2800" dirty="0">
                <a:latin typeface="宋体" pitchFamily="2" charset="-122"/>
              </a:rPr>
              <a:t>1</a:t>
            </a:r>
            <a:r>
              <a:rPr lang="zh-CN" sz="2800" dirty="0" smtClean="0">
                <a:latin typeface="宋体" pitchFamily="2" charset="-122"/>
              </a:rPr>
              <a:t>）</a:t>
            </a:r>
            <a:r>
              <a:rPr lang="zh-CN" altLang="en-US" sz="2800" dirty="0" smtClean="0"/>
              <a:t>辛钦大数定律</a:t>
            </a:r>
            <a:endParaRPr lang="zh-CN" sz="2800" dirty="0">
              <a:latin typeface="宋体" pitchFamily="2" charset="-122"/>
            </a:endParaRPr>
          </a:p>
          <a:p>
            <a:pPr latinLnBrk="1">
              <a:lnSpc>
                <a:spcPts val="2400"/>
              </a:lnSpc>
              <a:spcBef>
                <a:spcPct val="50000"/>
              </a:spcBef>
            </a:pPr>
            <a:r>
              <a:rPr lang="zh-CN" sz="2800" dirty="0">
                <a:latin typeface="宋体" pitchFamily="2" charset="-122"/>
              </a:rPr>
              <a:t>   （</a:t>
            </a:r>
            <a:r>
              <a:rPr lang="zh-CN" altLang="zh-CN" sz="2800" dirty="0">
                <a:latin typeface="宋体" pitchFamily="2" charset="-122"/>
              </a:rPr>
              <a:t>2</a:t>
            </a:r>
            <a:r>
              <a:rPr lang="zh-CN" sz="2800" dirty="0">
                <a:latin typeface="宋体" pitchFamily="2" charset="-122"/>
              </a:rPr>
              <a:t>）贝努里大数定律</a:t>
            </a:r>
          </a:p>
          <a:p>
            <a:pPr latinLnBrk="1">
              <a:lnSpc>
                <a:spcPts val="2400"/>
              </a:lnSpc>
              <a:spcBef>
                <a:spcPct val="50000"/>
              </a:spcBef>
            </a:pPr>
            <a:r>
              <a:rPr lang="zh-CN" sz="2800" dirty="0"/>
              <a:t>      </a:t>
            </a:r>
          </a:p>
          <a:p>
            <a:pPr latinLnBrk="1">
              <a:lnSpc>
                <a:spcPts val="2400"/>
              </a:lnSpc>
              <a:spcBef>
                <a:spcPct val="50000"/>
              </a:spcBef>
            </a:pPr>
            <a:r>
              <a:rPr lang="zh-CN" sz="2800" dirty="0">
                <a:latin typeface="宋体" pitchFamily="2" charset="-12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  <p:bldP spid="614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528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sz="3200">
                <a:solidFill>
                  <a:schemeClr val="tx2"/>
                </a:solidFill>
                <a:ea typeface="黑体" pitchFamily="2" charset="-122"/>
              </a:rPr>
              <a:t>二、</a:t>
            </a:r>
            <a:r>
              <a:rPr lang="zh-CN" sz="320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依概率收敛定义及性质</a:t>
            </a:r>
            <a:r>
              <a:rPr lang="zh-CN" sz="3200" b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61963" y="1384300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zh-CN" sz="2800">
                <a:solidFill>
                  <a:srgbClr val="333399"/>
                </a:solidFill>
              </a:rPr>
              <a:t>定义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037013" y="3205163"/>
          <a:ext cx="914400" cy="419100"/>
        </p:xfrm>
        <a:graphic>
          <a:graphicData uri="http://schemas.openxmlformats.org/presentationml/2006/ole">
            <p:oleObj spid="_x0000_s235522" r:id="rId3" imgW="190817" imgH="419417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398963" y="3205163"/>
          <a:ext cx="190500" cy="419100"/>
        </p:xfrm>
        <a:graphic>
          <a:graphicData uri="http://schemas.openxmlformats.org/presentationml/2006/ole">
            <p:oleObj spid="_x0000_s235523" r:id="rId4" imgW="190817" imgH="419417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965200" y="1470025"/>
          <a:ext cx="7264400" cy="2044700"/>
        </p:xfrm>
        <a:graphic>
          <a:graphicData uri="http://schemas.openxmlformats.org/presentationml/2006/ole">
            <p:oleObj spid="_x0000_s235524" r:id="rId5" imgW="7264717" imgH="2045017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514600" y="2562225"/>
          <a:ext cx="3657600" cy="758825"/>
        </p:xfrm>
        <a:graphic>
          <a:graphicData uri="http://schemas.openxmlformats.org/presentationml/2006/ole">
            <p:oleObj spid="_x0000_s235525" r:id="rId6" imgW="1346517" imgH="279717" progId="Equation.3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166813" y="3382963"/>
          <a:ext cx="6654800" cy="1054100"/>
        </p:xfrm>
        <a:graphic>
          <a:graphicData uri="http://schemas.openxmlformats.org/presentationml/2006/ole">
            <p:oleObj spid="_x0000_s235526" r:id="rId7" imgW="6655117" imgH="1054417" progId="Equation.3">
              <p:embed/>
            </p:oleObj>
          </a:graphicData>
        </a:graphic>
      </p:graphicFrame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69900" y="4564063"/>
            <a:ext cx="1144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zh-CN" sz="2800">
                <a:solidFill>
                  <a:srgbClr val="333399"/>
                </a:solidFill>
              </a:rPr>
              <a:t>性质</a:t>
            </a:r>
          </a:p>
        </p:txBody>
      </p:sp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776288" y="4567238"/>
          <a:ext cx="8062912" cy="1152525"/>
        </p:xfrm>
        <a:graphic>
          <a:graphicData uri="http://schemas.openxmlformats.org/presentationml/2006/ole">
            <p:oleObj spid="_x0000_s235527" r:id="rId8" imgW="7696517" imgH="110521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08013" y="409575"/>
            <a:ext cx="1728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sz="2800" dirty="0"/>
              <a:t>请注意 </a:t>
            </a:r>
            <a:r>
              <a:rPr lang="zh-CN" altLang="zh-CN" sz="2800" dirty="0">
                <a:solidFill>
                  <a:schemeClr val="accent2"/>
                </a:solidFill>
              </a:rPr>
              <a:t>: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609600" y="990600"/>
          <a:ext cx="8153400" cy="2743200"/>
        </p:xfrm>
        <a:graphic>
          <a:graphicData uri="http://schemas.openxmlformats.org/presentationml/2006/ole">
            <p:oleObj spid="_x0000_s236546" r:id="rId3" imgW="3467417" imgH="1206817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617538" y="3649663"/>
          <a:ext cx="8270875" cy="952500"/>
        </p:xfrm>
        <a:graphic>
          <a:graphicData uri="http://schemas.openxmlformats.org/presentationml/2006/ole">
            <p:oleObj spid="_x0000_s236547" r:id="rId4" imgW="7947068" imgH="95240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4514850" y="3324225"/>
          <a:ext cx="112713" cy="214313"/>
        </p:xfrm>
        <a:graphic>
          <a:graphicData uri="http://schemas.openxmlformats.org/presentationml/2006/ole">
            <p:oleObj spid="_x0000_s286722" r:id="rId3" imgW="114419" imgH="215843" progId="Equation.3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514850" y="3324225"/>
          <a:ext cx="112713" cy="214313"/>
        </p:xfrm>
        <a:graphic>
          <a:graphicData uri="http://schemas.openxmlformats.org/presentationml/2006/ole">
            <p:oleObj spid="_x0000_s286723" r:id="rId4" imgW="114419" imgH="215843" progId="Equation.3">
              <p:embed/>
            </p:oleObj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52438" y="2247900"/>
            <a:ext cx="8081962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dirty="0"/>
              <a:t>      </a:t>
            </a:r>
            <a:r>
              <a:rPr lang="zh-CN" sz="2800" dirty="0"/>
              <a:t>设随机变量序列</a:t>
            </a:r>
            <a:r>
              <a:rPr lang="zh-CN" altLang="zh-CN" sz="2800" i="1" dirty="0"/>
              <a:t>X</a:t>
            </a:r>
            <a:r>
              <a:rPr lang="zh-CN" altLang="zh-CN" sz="2800" baseline="-25000" dirty="0"/>
              <a:t>1</a:t>
            </a:r>
            <a:r>
              <a:rPr lang="zh-CN" altLang="zh-CN" sz="2800" dirty="0"/>
              <a:t>,</a:t>
            </a:r>
            <a:r>
              <a:rPr lang="zh-CN" altLang="zh-CN" sz="2800" i="1" dirty="0"/>
              <a:t>X</a:t>
            </a:r>
            <a:r>
              <a:rPr lang="zh-CN" altLang="zh-CN" sz="2800" baseline="-25000" dirty="0"/>
              <a:t>2</a:t>
            </a:r>
            <a:r>
              <a:rPr lang="zh-CN" altLang="zh-CN" sz="2800" dirty="0"/>
              <a:t>, …   </a:t>
            </a:r>
            <a:r>
              <a:rPr lang="zh-CN" sz="2800" dirty="0"/>
              <a:t>相互独立，服从同一分布，具有</a:t>
            </a:r>
            <a:r>
              <a:rPr lang="zh-CN" sz="2800" dirty="0" smtClean="0"/>
              <a:t>数学期</a:t>
            </a:r>
            <a:r>
              <a:rPr lang="zh-CN" altLang="en-US" sz="2800" dirty="0" smtClean="0"/>
              <a:t>望</a:t>
            </a:r>
            <a:r>
              <a:rPr lang="zh-CN" altLang="zh-CN" sz="2800" i="1" dirty="0" smtClean="0"/>
              <a:t>E</a:t>
            </a:r>
            <a:r>
              <a:rPr lang="zh-CN" altLang="zh-CN" sz="2800" dirty="0"/>
              <a:t>(</a:t>
            </a:r>
            <a:r>
              <a:rPr lang="zh-CN" altLang="zh-CN" sz="2800" i="1" dirty="0"/>
              <a:t>X</a:t>
            </a:r>
            <a:r>
              <a:rPr lang="zh-CN" altLang="zh-CN" sz="2800" i="1" baseline="-25000" dirty="0"/>
              <a:t>i</a:t>
            </a:r>
            <a:r>
              <a:rPr lang="zh-CN" altLang="zh-CN" sz="2800" dirty="0"/>
              <a:t>)=</a:t>
            </a:r>
            <a:r>
              <a:rPr lang="zh-CN" altLang="zh-CN" sz="2800" i="1" dirty="0"/>
              <a:t>μ,</a:t>
            </a:r>
            <a:r>
              <a:rPr lang="zh-CN" altLang="zh-CN" sz="2800" dirty="0"/>
              <a:t> i=1,2,…</a:t>
            </a:r>
            <a:r>
              <a:rPr lang="zh-CN" sz="2800" dirty="0"/>
              <a:t>， 则对于任意正数</a:t>
            </a:r>
            <a:r>
              <a:rPr lang="zh-CN" altLang="zh-CN" sz="3200" i="1" dirty="0"/>
              <a:t>ε</a:t>
            </a:r>
            <a:r>
              <a:rPr lang="zh-CN" altLang="zh-CN" sz="3200" dirty="0"/>
              <a:t> </a:t>
            </a:r>
            <a:r>
              <a:rPr lang="zh-CN" sz="2800" dirty="0"/>
              <a:t>，有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68338" y="1690688"/>
            <a:ext cx="4889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sz="2800" dirty="0" smtClean="0">
                <a:solidFill>
                  <a:srgbClr val="FF0000"/>
                </a:solidFill>
              </a:rPr>
              <a:t>、辛钦</a:t>
            </a:r>
            <a:r>
              <a:rPr lang="zh-CN" sz="2800" dirty="0">
                <a:solidFill>
                  <a:srgbClr val="FF0000"/>
                </a:solidFill>
              </a:rPr>
              <a:t>大数</a:t>
            </a:r>
            <a:r>
              <a:rPr lang="zh-CN" sz="2800" dirty="0" smtClean="0">
                <a:solidFill>
                  <a:srgbClr val="FF0000"/>
                </a:solidFill>
              </a:rPr>
              <a:t>定律</a:t>
            </a:r>
            <a:endParaRPr lang="zh-CN" sz="2800" dirty="0">
              <a:solidFill>
                <a:srgbClr val="FF0000"/>
              </a:solidFill>
            </a:endParaRP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1600200" y="4038600"/>
          <a:ext cx="5183188" cy="1008063"/>
        </p:xfrm>
        <a:graphic>
          <a:graphicData uri="http://schemas.openxmlformats.org/presentationml/2006/ole">
            <p:oleObj spid="_x0000_s286724" r:id="rId5" imgW="3861117" imgH="838517" progId="Equation.3">
              <p:embed/>
            </p:oleObj>
          </a:graphicData>
        </a:graphic>
      </p:graphicFrame>
      <p:sp>
        <p:nvSpPr>
          <p:cNvPr id="8" name="矩形 7"/>
          <p:cNvSpPr/>
          <p:nvPr/>
        </p:nvSpPr>
        <p:spPr>
          <a:xfrm>
            <a:off x="714348" y="714356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dirty="0" smtClean="0">
                <a:solidFill>
                  <a:schemeClr val="tx2"/>
                </a:solidFill>
                <a:ea typeface="黑体" pitchFamily="2" charset="-122"/>
              </a:rPr>
              <a:t>三、大数定律</a:t>
            </a:r>
            <a:endParaRPr lang="zh-CN" altLang="en-US" dirty="0">
              <a:solidFill>
                <a:schemeClr val="tx2"/>
              </a:solidFill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utoUpdateAnimBg="0"/>
      <p:bldP spid="16390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云流水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行云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行云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1881</TotalTime>
  <Words>1195</Words>
  <Application>Microsoft Office PowerPoint</Application>
  <PresentationFormat>全屏显示(4:3)</PresentationFormat>
  <Paragraphs>143</Paragraphs>
  <Slides>33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33</vt:i4>
      </vt:variant>
    </vt:vector>
  </HeadingPairs>
  <TitlesOfParts>
    <vt:vector size="37" baseType="lpstr">
      <vt:lpstr>行云流水</vt:lpstr>
      <vt:lpstr>Microsoft 公式 3.0</vt:lpstr>
      <vt:lpstr>Microsoft Office Word 97 - 2003 文档</vt:lpstr>
      <vt:lpstr>公式</vt:lpstr>
      <vt:lpstr> 第2章    概率基础 (4)</vt:lpstr>
      <vt:lpstr>2.4 大数定律与中心极限定理</vt:lpstr>
      <vt:lpstr>第4节 大数定律与中心极限定理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</vt:vector>
  </TitlesOfParts>
  <Company>上海水产大学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授课内容与学时分配</dc:title>
  <dc:creator>戴习林</dc:creator>
  <cp:lastModifiedBy>sihua</cp:lastModifiedBy>
  <cp:revision>226</cp:revision>
  <dcterms:created xsi:type="dcterms:W3CDTF">2005-11-20T15:15:18Z</dcterms:created>
  <dcterms:modified xsi:type="dcterms:W3CDTF">2020-02-13T04:34:24Z</dcterms:modified>
</cp:coreProperties>
</file>