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45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  <p:sldId id="367" r:id="rId24"/>
    <p:sldId id="368" r:id="rId2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0C46"/>
    <a:srgbClr val="A70932"/>
    <a:srgbClr val="F77194"/>
    <a:srgbClr val="E91BF3"/>
    <a:srgbClr val="CC66FF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4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7" Type="http://schemas.openxmlformats.org/officeDocument/2006/relationships/image" Target="../media/image58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6D98191C-0B4B-42AF-A7A3-F51C336963B0}" type="datetimeFigureOut">
              <a:rPr lang="zh-CN" altLang="en-US"/>
              <a:pPr>
                <a:defRPr/>
              </a:pPr>
              <a:t>2020/2/13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C101EAE3-EE46-492B-97F1-24B538AEC5F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554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6955C8-E1B6-40BD-BF5A-B4124BD9BEE8}" type="slidenum">
              <a:rPr lang="zh-CN" altLang="en-US" smtClean="0">
                <a:ea typeface="宋体" charset="-122"/>
              </a:rPr>
              <a:pPr/>
              <a:t>1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264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6A0C7B-3881-48FF-AAFD-86202D99A5D5}" type="slidenum">
              <a:rPr lang="zh-CN" altLang="en-US" smtClean="0">
                <a:ea typeface="宋体" charset="-122"/>
              </a:rPr>
              <a:pPr/>
              <a:t>10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366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36CED19-769F-4BA1-ACF2-48D56B553113}" type="slidenum">
              <a:rPr lang="zh-CN" altLang="en-US" smtClean="0">
                <a:ea typeface="宋体" charset="-122"/>
              </a:rPr>
              <a:pPr/>
              <a:t>11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46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CC892C-6ED5-47F4-9F62-D763EF174765}" type="slidenum">
              <a:rPr lang="zh-CN" altLang="en-US" smtClean="0">
                <a:ea typeface="宋体" charset="-122"/>
              </a:rPr>
              <a:pPr/>
              <a:t>12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57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2BA6D4-FB6E-41DA-BFC6-47EA2B0D5301}" type="slidenum">
              <a:rPr lang="zh-CN" altLang="en-US" smtClean="0">
                <a:ea typeface="宋体" charset="-122"/>
              </a:rPr>
              <a:pPr/>
              <a:t>13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674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6929FF-A2DD-465F-817F-680AEBA95975}" type="slidenum">
              <a:rPr lang="zh-CN" altLang="en-US" smtClean="0">
                <a:ea typeface="宋体" charset="-122"/>
              </a:rPr>
              <a:pPr/>
              <a:t>14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77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9AEB5C-B615-48CE-8CD5-86D1B60D5E2A}" type="slidenum">
              <a:rPr lang="zh-CN" altLang="en-US" smtClean="0">
                <a:ea typeface="宋体" charset="-122"/>
              </a:rPr>
              <a:pPr/>
              <a:t>15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87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CF1BEA-52E3-4A65-B38E-A9DD41A206B9}" type="slidenum">
              <a:rPr lang="zh-CN" altLang="en-US" smtClean="0">
                <a:ea typeface="宋体" charset="-122"/>
              </a:rPr>
              <a:pPr/>
              <a:t>16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98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F77AE6-78B5-43E8-8E2D-AD003B1588CB}" type="slidenum">
              <a:rPr lang="zh-CN" altLang="en-US" smtClean="0">
                <a:ea typeface="宋体" charset="-122"/>
              </a:rPr>
              <a:pPr/>
              <a:t>17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08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88BCF1-DDC8-4B28-AB02-00A168015543}" type="slidenum">
              <a:rPr lang="zh-CN" altLang="en-US" smtClean="0">
                <a:ea typeface="宋体" charset="-122"/>
              </a:rPr>
              <a:pPr/>
              <a:t>18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186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188B72-7968-4E53-86E7-C0B16A7B77C5}" type="slidenum">
              <a:rPr lang="zh-CN" altLang="en-US" smtClean="0">
                <a:ea typeface="宋体" charset="-122"/>
              </a:rPr>
              <a:pPr/>
              <a:t>19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44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CE6DCF-9389-4DEE-A4BB-1900D809BB2D}" type="slidenum">
              <a:rPr lang="zh-CN" altLang="en-US" smtClean="0">
                <a:ea typeface="宋体" charset="-122"/>
              </a:rPr>
              <a:pPr/>
              <a:t>2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8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913A51-8F59-4AFB-AF4D-55A501E9BA4E}" type="slidenum">
              <a:rPr lang="zh-CN" altLang="en-US" smtClean="0">
                <a:ea typeface="宋体" charset="-122"/>
              </a:rPr>
              <a:pPr/>
              <a:t>20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390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CA9B2A-8CA1-4EF6-9D1A-99CA71514839}" type="slidenum">
              <a:rPr lang="zh-CN" altLang="en-US" smtClean="0">
                <a:ea typeface="宋体" charset="-122"/>
              </a:rPr>
              <a:pPr/>
              <a:t>21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49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7D1615-9E8E-44EC-957A-69DCB3F562C7}" type="slidenum">
              <a:rPr lang="zh-CN" altLang="en-US" smtClean="0">
                <a:ea typeface="宋体" charset="-122"/>
              </a:rPr>
              <a:pPr/>
              <a:t>22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595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3A4DFB-52F9-49A8-9F02-72E9C3DB0054}" type="slidenum">
              <a:rPr lang="zh-CN" altLang="en-US" smtClean="0">
                <a:ea typeface="宋体" charset="-122"/>
              </a:rPr>
              <a:pPr/>
              <a:t>23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698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04025D9-DA7C-4584-B18D-FA2B629E98E8}" type="slidenum">
              <a:rPr lang="zh-CN" altLang="en-US" smtClean="0">
                <a:ea typeface="宋体" charset="-122"/>
              </a:rPr>
              <a:pPr/>
              <a:t>24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547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CCB251-4B2A-4E3E-A60B-5730E0465C6B}" type="slidenum">
              <a:rPr lang="zh-CN" altLang="en-US" smtClean="0">
                <a:ea typeface="宋体" charset="-122"/>
              </a:rPr>
              <a:pPr/>
              <a:t>3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65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3A765C-AFA2-4E9A-9D0C-0F7F429BCB3D}" type="slidenum">
              <a:rPr lang="zh-CN" altLang="en-US" smtClean="0">
                <a:ea typeface="宋体" charset="-122"/>
              </a:rPr>
              <a:pPr/>
              <a:t>4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752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DB3BFB-87BF-48D3-8CE5-FAE5C0DC1AE7}" type="slidenum">
              <a:rPr lang="zh-CN" altLang="en-US" smtClean="0">
                <a:ea typeface="宋体" charset="-122"/>
              </a:rPr>
              <a:pPr/>
              <a:t>5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85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EEC1A7-3324-42C7-A956-E4B14010C7C6}" type="slidenum">
              <a:rPr lang="zh-CN" altLang="en-US" smtClean="0">
                <a:ea typeface="宋体" charset="-122"/>
              </a:rPr>
              <a:pPr/>
              <a:t>6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95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04CA77-83A0-4016-825B-01AC38EF305E}" type="slidenum">
              <a:rPr lang="zh-CN" altLang="en-US" smtClean="0">
                <a:ea typeface="宋体" charset="-122"/>
              </a:rPr>
              <a:pPr/>
              <a:t>7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059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71E4EA-BDBE-4E9B-BF29-0ED5647452D6}" type="slidenum">
              <a:rPr lang="zh-CN" altLang="en-US" smtClean="0">
                <a:ea typeface="宋体" charset="-122"/>
              </a:rPr>
              <a:pPr/>
              <a:t>8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162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72AD54-92F6-4099-82BC-734036DCCA26}" type="slidenum">
              <a:rPr lang="zh-CN" altLang="en-US" smtClean="0">
                <a:ea typeface="宋体" charset="-122"/>
              </a:rPr>
              <a:pPr/>
              <a:t>9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2A75A-FF21-4624-93E5-D8BFF7BD6E1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B4173-80F8-43E3-B7F1-7733470D2B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54C90-813B-4D91-B8D1-6A8A7E4868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85FBB-A63B-48C4-971F-1DD4483AF5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FAC8E-1D56-4A3C-A9C1-1EDF5E8446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439F6-F51F-4902-9981-EFC5F882835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10EE0-0C0A-4C57-9B18-700CBE7325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63EE8-6176-4E14-A1C5-BBF3E1E61FD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31DF1-E207-4A75-9BCA-7F76B4AAA44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7C22A-B838-4252-983E-FD2A4223C0C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AD81B-5E87-4723-84CD-F798B28D22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5F6E4FCB-9E72-4E97-A6B0-1E76FD31ED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5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5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5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5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png"/><Relationship Id="rId11" Type="http://schemas.openxmlformats.org/officeDocument/2006/relationships/oleObject" Target="../embeddings/oleObject13.bin"/><Relationship Id="rId5" Type="http://schemas.openxmlformats.org/officeDocument/2006/relationships/image" Target="../media/image15.png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62200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 sz="4000" dirty="0" smtClean="0"/>
              <a:t> </a:t>
            </a:r>
            <a:r>
              <a:rPr lang="zh-CN" altLang="en-US" sz="4000" b="1" dirty="0" smtClean="0">
                <a:latin typeface="华文隶书" pitchFamily="2" charset="-122"/>
                <a:ea typeface="华文隶书" pitchFamily="2" charset="-122"/>
              </a:rPr>
              <a:t>第</a:t>
            </a:r>
            <a:r>
              <a:rPr lang="en-US" altLang="zh-CN" sz="4000" b="1" dirty="0" smtClean="0">
                <a:latin typeface="华文隶书" pitchFamily="2" charset="-122"/>
                <a:ea typeface="华文隶书" pitchFamily="2" charset="-122"/>
              </a:rPr>
              <a:t>2</a:t>
            </a:r>
            <a:r>
              <a:rPr lang="zh-CN" altLang="en-US" sz="4000" b="1" dirty="0" smtClean="0">
                <a:latin typeface="华文隶书" pitchFamily="2" charset="-122"/>
                <a:ea typeface="华文隶书" pitchFamily="2" charset="-122"/>
              </a:rPr>
              <a:t>章    概率基础</a:t>
            </a:r>
            <a:r>
              <a:rPr lang="en-US" altLang="zh-CN" sz="4000" b="1" dirty="0" smtClean="0">
                <a:latin typeface="华文隶书" pitchFamily="2" charset="-122"/>
                <a:ea typeface="华文隶书" pitchFamily="2" charset="-122"/>
              </a:rPr>
              <a:t/>
            </a:r>
            <a:br>
              <a:rPr lang="en-US" altLang="zh-CN" sz="4000" b="1" dirty="0" smtClean="0">
                <a:latin typeface="华文隶书" pitchFamily="2" charset="-122"/>
                <a:ea typeface="华文隶书" pitchFamily="2" charset="-122"/>
              </a:rPr>
            </a:br>
            <a:r>
              <a:rPr lang="en-US" altLang="zh-CN" sz="4000" dirty="0" smtClean="0">
                <a:ea typeface="华文隶书" pitchFamily="2" charset="-122"/>
              </a:rPr>
              <a:t> (3)</a:t>
            </a:r>
            <a:endParaRPr lang="zh-CN" altLang="en-US" sz="4000" dirty="0" smtClean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4213" y="40767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altLang="zh-CN" sz="32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en-US" altLang="zh-CN" sz="32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zh-CN" altLang="en-US" sz="3200" kern="0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  <a:cs typeface="+mj-cs"/>
              </a:rPr>
              <a:t>彭司华</a:t>
            </a:r>
            <a:endParaRPr lang="en-US" altLang="zh-CN" sz="3200" kern="0" dirty="0">
              <a:solidFill>
                <a:schemeClr val="tx2"/>
              </a:solidFill>
              <a:latin typeface="华文楷体" pitchFamily="2" charset="-122"/>
              <a:ea typeface="华文楷体" pitchFamily="2" charset="-122"/>
              <a:cs typeface="+mj-cs"/>
            </a:endParaRPr>
          </a:p>
          <a:p>
            <a:pPr algn="ctr">
              <a:defRPr/>
            </a:pPr>
            <a:r>
              <a:rPr lang="en-US" altLang="zh-CN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</a:t>
            </a:r>
            <a:r>
              <a:rPr lang="en-US" altLang="zh-CN" sz="3200" kern="0" dirty="0" smtClean="0">
                <a:solidFill>
                  <a:schemeClr val="tx2"/>
                </a:solidFill>
              </a:rPr>
              <a:t>20</a:t>
            </a:r>
            <a:r>
              <a:rPr lang="zh-CN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年</a:t>
            </a:r>
            <a:r>
              <a:rPr lang="en-US" altLang="zh-CN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zh-CN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月</a:t>
            </a:r>
            <a:endParaRPr lang="en-US" altLang="zh-CN" sz="32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zh-CN" altLang="en-US" sz="3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4213" y="8366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zh-CN" altLang="en-US" sz="6000" kern="0" dirty="0">
                <a:solidFill>
                  <a:schemeClr val="tx2"/>
                </a:solidFill>
                <a:latin typeface="华文琥珀" pitchFamily="2" charset="-122"/>
                <a:ea typeface="华文琥珀" pitchFamily="2" charset="-122"/>
                <a:cs typeface="+mj-cs"/>
              </a:rPr>
              <a:t>生 物 统 计 学</a:t>
            </a:r>
            <a:endParaRPr lang="zh-CN" altLang="en-US" sz="4000" kern="0" dirty="0">
              <a:solidFill>
                <a:schemeClr val="tx2"/>
              </a:solidFill>
              <a:latin typeface="华文琥珀" pitchFamily="2" charset="-122"/>
              <a:ea typeface="华文琥珀" pitchFamily="2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990600"/>
            <a:ext cx="41719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4876800" y="838200"/>
            <a:ext cx="396240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latin typeface="宋体" charset="-122"/>
              </a:rPr>
              <a:t>（</a:t>
            </a:r>
            <a:r>
              <a:rPr lang="en-US" altLang="zh-CN">
                <a:latin typeface="宋体" charset="-122"/>
              </a:rPr>
              <a:t>1</a:t>
            </a:r>
            <a:r>
              <a:rPr lang="zh-CN" altLang="en-US">
                <a:latin typeface="宋体" charset="-122"/>
              </a:rPr>
              <a:t>）以</a:t>
            </a:r>
            <a:r>
              <a:rPr lang="en-US" altLang="zh-CN" i="1"/>
              <a:t>x</a:t>
            </a:r>
            <a:r>
              <a:rPr lang="zh-CN" altLang="en-US">
                <a:latin typeface="宋体" charset="-122"/>
              </a:rPr>
              <a:t>轴为渐近线，为单峰右偏斜曲线，其形状依赖于自由度</a:t>
            </a:r>
            <a:r>
              <a:rPr lang="en-US" altLang="zh-CN" i="1"/>
              <a:t>n</a:t>
            </a:r>
            <a:r>
              <a:rPr lang="zh-CN" altLang="en-US">
                <a:latin typeface="宋体" charset="-122"/>
              </a:rPr>
              <a:t>，随着</a:t>
            </a:r>
            <a:r>
              <a:rPr lang="en-US" altLang="zh-CN" i="1"/>
              <a:t>n</a:t>
            </a:r>
            <a:r>
              <a:rPr lang="zh-CN" altLang="en-US">
                <a:latin typeface="宋体" charset="-122"/>
              </a:rPr>
              <a:t>的增大，曲线逐渐趋于对称。当</a:t>
            </a:r>
            <a:r>
              <a:rPr lang="en-US" altLang="zh-CN">
                <a:latin typeface="宋体" charset="-122"/>
              </a:rPr>
              <a:t>df</a:t>
            </a:r>
            <a:r>
              <a:rPr lang="zh-CN" altLang="en-US">
                <a:latin typeface="宋体" charset="-122"/>
              </a:rPr>
              <a:t>＞</a:t>
            </a:r>
            <a:r>
              <a:rPr lang="en-US" altLang="zh-CN">
                <a:latin typeface="宋体" charset="-122"/>
              </a:rPr>
              <a:t>30</a:t>
            </a:r>
            <a:r>
              <a:rPr lang="zh-CN" altLang="en-US">
                <a:latin typeface="宋体" charset="-122"/>
              </a:rPr>
              <a:t>时，   分布已接近正态分布。</a:t>
            </a:r>
            <a:r>
              <a:rPr lang="zh-CN" altLang="en-US"/>
              <a:t> </a:t>
            </a:r>
          </a:p>
          <a:p>
            <a:pPr>
              <a:spcBef>
                <a:spcPct val="50000"/>
              </a:spcBef>
            </a:pPr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</a:t>
            </a:r>
            <a:r>
              <a:rPr lang="en-US" altLang="zh-CN" i="1"/>
              <a:t>μ </a:t>
            </a:r>
            <a:r>
              <a:rPr lang="en-US" altLang="zh-CN"/>
              <a:t>= </a:t>
            </a:r>
            <a:r>
              <a:rPr lang="en-US" altLang="zh-CN" i="1"/>
              <a:t>n</a:t>
            </a:r>
            <a:endParaRPr lang="en-US" altLang="zh-CN"/>
          </a:p>
          <a:p>
            <a:pPr>
              <a:spcBef>
                <a:spcPct val="50000"/>
              </a:spcBef>
            </a:pPr>
            <a:r>
              <a:rPr lang="en-US" altLang="zh-CN"/>
              <a:t>         </a:t>
            </a:r>
            <a:r>
              <a:rPr lang="en-US" altLang="zh-CN" i="1"/>
              <a:t>σ</a:t>
            </a:r>
            <a:r>
              <a:rPr lang="en-US" altLang="zh-CN" baseline="30000"/>
              <a:t>2 </a:t>
            </a:r>
            <a:r>
              <a:rPr lang="en-US" altLang="zh-CN"/>
              <a:t>=2</a:t>
            </a:r>
            <a:r>
              <a:rPr lang="en-US" altLang="zh-CN" i="1"/>
              <a:t>n</a:t>
            </a:r>
          </a:p>
          <a:p>
            <a:pPr>
              <a:spcBef>
                <a:spcPct val="50000"/>
              </a:spcBef>
            </a:pPr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</a:t>
            </a:r>
            <a:r>
              <a:rPr lang="zh-CN" altLang="en-US">
                <a:latin typeface="宋体" charset="-122"/>
              </a:rPr>
              <a:t>为计算方便，对不同自由度、不同</a:t>
            </a:r>
            <a:r>
              <a:rPr lang="en-US" altLang="zh-CN">
                <a:latin typeface="宋体" charset="-122"/>
              </a:rPr>
              <a:t>α</a:t>
            </a:r>
            <a:r>
              <a:rPr lang="zh-CN" altLang="en-US">
                <a:latin typeface="宋体" charset="-122"/>
              </a:rPr>
              <a:t>值（</a:t>
            </a:r>
            <a:r>
              <a:rPr lang="en-US" altLang="zh-CN"/>
              <a:t>0</a:t>
            </a:r>
            <a:r>
              <a:rPr lang="zh-CN" altLang="en-US">
                <a:latin typeface="宋体" charset="-122"/>
              </a:rPr>
              <a:t>＜</a:t>
            </a:r>
            <a:r>
              <a:rPr lang="en-US" altLang="zh-CN">
                <a:latin typeface="宋体" charset="-122"/>
              </a:rPr>
              <a:t>α</a:t>
            </a:r>
            <a:r>
              <a:rPr lang="zh-CN" altLang="en-US">
                <a:latin typeface="宋体" charset="-122"/>
              </a:rPr>
              <a:t>＜</a:t>
            </a:r>
            <a:r>
              <a:rPr lang="en-US" altLang="zh-CN"/>
              <a:t>1</a:t>
            </a:r>
            <a:r>
              <a:rPr lang="zh-CN" altLang="en-US">
                <a:latin typeface="宋体" charset="-122"/>
              </a:rPr>
              <a:t>），按</a:t>
            </a:r>
          </a:p>
          <a:p>
            <a:pPr>
              <a:spcBef>
                <a:spcPct val="50000"/>
              </a:spcBef>
            </a:pPr>
            <a:endParaRPr lang="zh-CN" altLang="en-US">
              <a:latin typeface="宋体" charset="-122"/>
            </a:endParaRPr>
          </a:p>
          <a:p>
            <a:pPr>
              <a:spcBef>
                <a:spcPct val="50000"/>
              </a:spcBef>
            </a:pPr>
            <a:endParaRPr lang="zh-CN" altLang="en-US">
              <a:latin typeface="宋体" charset="-122"/>
            </a:endParaRPr>
          </a:p>
          <a:p>
            <a:pPr>
              <a:spcBef>
                <a:spcPct val="50000"/>
              </a:spcBef>
            </a:pPr>
            <a:r>
              <a:rPr lang="zh-CN" altLang="en-US">
                <a:latin typeface="宋体" charset="-122"/>
              </a:rPr>
              <a:t>计算结果列于附表</a:t>
            </a:r>
            <a:r>
              <a:rPr lang="en-US" altLang="zh-CN"/>
              <a:t>5</a:t>
            </a:r>
            <a:r>
              <a:rPr lang="zh-CN" altLang="en-US">
                <a:latin typeface="宋体" charset="-122"/>
              </a:rPr>
              <a:t>，供查阅</a:t>
            </a:r>
            <a:r>
              <a:rPr lang="zh-CN" altLang="en-US"/>
              <a:t> </a:t>
            </a:r>
          </a:p>
          <a:p>
            <a:pPr algn="just">
              <a:spcBef>
                <a:spcPct val="50000"/>
              </a:spcBef>
            </a:pPr>
            <a:endParaRPr lang="en-US" altLang="zh-CN"/>
          </a:p>
        </p:txBody>
      </p:sp>
      <p:graphicFrame>
        <p:nvGraphicFramePr>
          <p:cNvPr id="35842" name="Object 4"/>
          <p:cNvGraphicFramePr>
            <a:graphicFrameLocks noChangeAspect="1"/>
          </p:cNvGraphicFramePr>
          <p:nvPr/>
        </p:nvGraphicFramePr>
        <p:xfrm>
          <a:off x="6477000" y="1828800"/>
          <a:ext cx="338138" cy="381000"/>
        </p:xfrm>
        <a:graphic>
          <a:graphicData uri="http://schemas.openxmlformats.org/presentationml/2006/ole">
            <p:oleObj spid="_x0000_s174082" name="Equation" r:id="rId5" imgW="203040" imgH="228600" progId="">
              <p:embed/>
            </p:oleObj>
          </a:graphicData>
        </a:graphic>
      </p:graphicFrame>
      <p:graphicFrame>
        <p:nvGraphicFramePr>
          <p:cNvPr id="35843" name="Object 5"/>
          <p:cNvGraphicFramePr>
            <a:graphicFrameLocks noChangeAspect="1"/>
          </p:cNvGraphicFramePr>
          <p:nvPr/>
        </p:nvGraphicFramePr>
        <p:xfrm>
          <a:off x="4953000" y="4343400"/>
          <a:ext cx="3810000" cy="600075"/>
        </p:xfrm>
        <a:graphic>
          <a:graphicData uri="http://schemas.openxmlformats.org/presentationml/2006/ole">
            <p:oleObj spid="_x0000_s174083" name="Equation" r:id="rId6" imgW="2260440" imgH="3553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pPr algn="l" eaLnBrk="1" hangingPunct="1"/>
            <a:r>
              <a:rPr lang="en-US" altLang="zh-CN" sz="3200" b="1" smtClean="0"/>
              <a:t> </a:t>
            </a:r>
            <a:r>
              <a:rPr lang="en-US" altLang="zh-CN" sz="3200" b="1" i="1" smtClean="0"/>
              <a:t>t</a:t>
            </a:r>
            <a:r>
              <a:rPr lang="zh-CN" altLang="en-US" sz="3200" b="1" smtClean="0">
                <a:latin typeface="宋体" charset="-122"/>
              </a:rPr>
              <a:t>分布</a:t>
            </a:r>
            <a:r>
              <a:rPr lang="zh-CN" altLang="en-US" sz="3200" smtClean="0"/>
              <a:t> 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zh-CN" sz="2800" smtClean="0"/>
              <a:t>    </a:t>
            </a:r>
            <a:r>
              <a:rPr lang="zh-CN" altLang="en-US" sz="2800" smtClean="0"/>
              <a:t>设随机变量</a:t>
            </a:r>
            <a:r>
              <a:rPr lang="en-US" altLang="zh-CN" sz="2800" i="1" smtClean="0"/>
              <a:t>X ~ N</a:t>
            </a:r>
            <a:r>
              <a:rPr lang="zh-CN" altLang="en-US" sz="2800" smtClean="0"/>
              <a:t>（</a:t>
            </a:r>
            <a:r>
              <a:rPr lang="en-US" altLang="zh-CN" sz="2800" smtClean="0"/>
              <a:t>0</a:t>
            </a:r>
            <a:r>
              <a:rPr lang="zh-CN" altLang="en-US" sz="2800" smtClean="0"/>
              <a:t>，</a:t>
            </a:r>
            <a:r>
              <a:rPr lang="en-US" altLang="zh-CN" sz="2800" smtClean="0"/>
              <a:t>1</a:t>
            </a:r>
            <a:r>
              <a:rPr lang="zh-CN" altLang="en-US" sz="2800" smtClean="0"/>
              <a:t>），               ，且</a:t>
            </a:r>
            <a:r>
              <a:rPr lang="en-US" altLang="zh-CN" sz="2800" i="1" smtClean="0"/>
              <a:t>X</a:t>
            </a:r>
            <a:r>
              <a:rPr lang="zh-CN" altLang="en-US" sz="2800" smtClean="0"/>
              <a:t>与</a:t>
            </a:r>
            <a:r>
              <a:rPr lang="en-US" altLang="zh-CN" sz="2800" i="1" smtClean="0"/>
              <a:t>Y</a:t>
            </a:r>
            <a:r>
              <a:rPr lang="zh-CN" altLang="en-US" sz="2800" smtClean="0"/>
              <a:t>相互独立，则称随机变量</a:t>
            </a:r>
          </a:p>
          <a:p>
            <a:pPr algn="just" eaLnBrk="1" hangingPunct="1">
              <a:buFontTx/>
              <a:buNone/>
            </a:pPr>
            <a:endParaRPr lang="zh-CN" altLang="en-US" sz="2800" smtClean="0"/>
          </a:p>
          <a:p>
            <a:pPr algn="just" eaLnBrk="1" hangingPunct="1">
              <a:buFontTx/>
              <a:buNone/>
            </a:pPr>
            <a:endParaRPr lang="zh-CN" altLang="en-US" sz="2800" smtClean="0"/>
          </a:p>
          <a:p>
            <a:pPr algn="just" eaLnBrk="1" hangingPunct="1">
              <a:buFontTx/>
              <a:buNone/>
            </a:pPr>
            <a:endParaRPr lang="zh-CN" altLang="en-US" sz="2800" smtClean="0"/>
          </a:p>
          <a:p>
            <a:pPr algn="just" eaLnBrk="1" hangingPunct="1">
              <a:buFontTx/>
              <a:buNone/>
            </a:pPr>
            <a:r>
              <a:rPr lang="zh-CN" altLang="en-US" sz="2800" smtClean="0"/>
              <a:t>服从自由度为</a:t>
            </a:r>
            <a:r>
              <a:rPr lang="en-US" altLang="zh-CN" sz="2800" i="1" smtClean="0"/>
              <a:t>n</a:t>
            </a:r>
            <a:r>
              <a:rPr lang="zh-CN" altLang="en-US" sz="2800" smtClean="0"/>
              <a:t>的</a:t>
            </a:r>
            <a:r>
              <a:rPr lang="en-US" altLang="zh-CN" sz="2800" i="1" smtClean="0"/>
              <a:t>t</a:t>
            </a:r>
            <a:r>
              <a:rPr lang="zh-CN" altLang="en-US" sz="2800" smtClean="0"/>
              <a:t>分布，记为</a:t>
            </a:r>
            <a:r>
              <a:rPr lang="en-US" altLang="zh-CN" sz="2800" i="1" smtClean="0"/>
              <a:t>T~t</a:t>
            </a:r>
            <a:r>
              <a:rPr lang="zh-CN" altLang="en-US" sz="2800" i="1" smtClean="0"/>
              <a:t>（</a:t>
            </a:r>
            <a:r>
              <a:rPr lang="en-US" altLang="zh-CN" sz="2800" i="1" smtClean="0"/>
              <a:t>n</a:t>
            </a:r>
            <a:r>
              <a:rPr lang="zh-CN" altLang="en-US" sz="2800" i="1" smtClean="0"/>
              <a:t>）</a:t>
            </a:r>
            <a:endParaRPr lang="zh-CN" altLang="en-US" sz="2800" smtClean="0"/>
          </a:p>
          <a:p>
            <a:pPr algn="just" eaLnBrk="1" hangingPunct="1">
              <a:buFontTx/>
              <a:buNone/>
            </a:pPr>
            <a:r>
              <a:rPr lang="zh-CN" altLang="en-US" sz="2800" i="1" smtClean="0"/>
              <a:t>    </a:t>
            </a:r>
            <a:r>
              <a:rPr lang="en-US" altLang="zh-CN" sz="2800" i="1" smtClean="0"/>
              <a:t>t</a:t>
            </a:r>
            <a:r>
              <a:rPr lang="zh-CN" altLang="en-US" sz="2800" smtClean="0"/>
              <a:t>（</a:t>
            </a:r>
            <a:r>
              <a:rPr lang="en-US" altLang="zh-CN" sz="2800" i="1" smtClean="0"/>
              <a:t>n</a:t>
            </a:r>
            <a:r>
              <a:rPr lang="zh-CN" altLang="en-US" sz="2800" smtClean="0"/>
              <a:t>）的概率密度函数为</a:t>
            </a:r>
          </a:p>
          <a:p>
            <a:pPr algn="just" eaLnBrk="1" hangingPunct="1">
              <a:buFontTx/>
              <a:buNone/>
            </a:pPr>
            <a:endParaRPr lang="zh-CN" altLang="en-US" sz="2000" smtClean="0"/>
          </a:p>
          <a:p>
            <a:pPr eaLnBrk="1" hangingPunct="1">
              <a:buFontTx/>
              <a:buNone/>
            </a:pPr>
            <a:endParaRPr lang="en-US" altLang="zh-CN" sz="2000" smtClean="0"/>
          </a:p>
        </p:txBody>
      </p:sp>
      <p:graphicFrame>
        <p:nvGraphicFramePr>
          <p:cNvPr id="36866" name="Object 5"/>
          <p:cNvGraphicFramePr>
            <a:graphicFrameLocks noChangeAspect="1"/>
          </p:cNvGraphicFramePr>
          <p:nvPr/>
        </p:nvGraphicFramePr>
        <p:xfrm>
          <a:off x="5292725" y="1125538"/>
          <a:ext cx="1631950" cy="574675"/>
        </p:xfrm>
        <a:graphic>
          <a:graphicData uri="http://schemas.openxmlformats.org/presentationml/2006/ole">
            <p:oleObj spid="_x0000_s175106" name="Equation" r:id="rId4" imgW="647640" imgH="228600" progId="">
              <p:embed/>
            </p:oleObj>
          </a:graphicData>
        </a:graphic>
      </p:graphicFrame>
      <p:graphicFrame>
        <p:nvGraphicFramePr>
          <p:cNvPr id="36867" name="Object 6"/>
          <p:cNvGraphicFramePr>
            <a:graphicFrameLocks noChangeAspect="1"/>
          </p:cNvGraphicFramePr>
          <p:nvPr/>
        </p:nvGraphicFramePr>
        <p:xfrm>
          <a:off x="3059113" y="2133600"/>
          <a:ext cx="1322387" cy="1439863"/>
        </p:xfrm>
        <a:graphic>
          <a:graphicData uri="http://schemas.openxmlformats.org/presentationml/2006/ole">
            <p:oleObj spid="_x0000_s175107" name="Equation" r:id="rId5" imgW="571320" imgH="622080" progId="">
              <p:embed/>
            </p:oleObj>
          </a:graphicData>
        </a:graphic>
      </p:graphicFrame>
      <p:graphicFrame>
        <p:nvGraphicFramePr>
          <p:cNvPr id="36868" name="Object 7"/>
          <p:cNvGraphicFramePr>
            <a:graphicFrameLocks noChangeAspect="1"/>
          </p:cNvGraphicFramePr>
          <p:nvPr/>
        </p:nvGraphicFramePr>
        <p:xfrm>
          <a:off x="1042988" y="4724400"/>
          <a:ext cx="7061200" cy="1944688"/>
        </p:xfrm>
        <a:graphic>
          <a:graphicData uri="http://schemas.openxmlformats.org/presentationml/2006/ole">
            <p:oleObj spid="_x0000_s175108" name="Equation" r:id="rId6" imgW="2768400" imgH="7617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1989138"/>
            <a:ext cx="74818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3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3789363"/>
            <a:ext cx="63595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zh-CN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zh-CN" sz="3200" b="1" i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</a:t>
            </a:r>
            <a:r>
              <a:rPr lang="zh-CN" altLang="en-US" sz="3200" b="1" kern="0" dirty="0">
                <a:solidFill>
                  <a:schemeClr val="tx2"/>
                </a:solidFill>
                <a:latin typeface="宋体" pitchFamily="2" charset="-122"/>
                <a:ea typeface="+mj-ea"/>
                <a:cs typeface="+mj-cs"/>
              </a:rPr>
              <a:t>分布</a:t>
            </a:r>
            <a:r>
              <a:rPr lang="zh-CN" altLang="en-US" sz="3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4005263"/>
            <a:ext cx="3681412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323850" y="333375"/>
            <a:ext cx="813593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</a:t>
            </a:r>
            <a:r>
              <a:rPr lang="en-US" altLang="zh-CN"/>
              <a:t>t</a:t>
            </a:r>
            <a:r>
              <a:rPr lang="zh-CN" altLang="en-US"/>
              <a:t>分布曲线是左右对称的，围绕平均数</a:t>
            </a:r>
            <a:r>
              <a:rPr lang="en-US" altLang="zh-CN"/>
              <a:t>μ</a:t>
            </a:r>
            <a:r>
              <a:rPr lang="en-US" altLang="zh-CN" baseline="-25000"/>
              <a:t>t</a:t>
            </a:r>
            <a:r>
              <a:rPr lang="zh-CN" altLang="en-US"/>
              <a:t>＝</a:t>
            </a:r>
            <a:r>
              <a:rPr lang="en-US" altLang="zh-CN"/>
              <a:t>0</a:t>
            </a:r>
            <a:r>
              <a:rPr lang="zh-CN" altLang="en-US"/>
              <a:t>向两侧递降。</a:t>
            </a:r>
          </a:p>
          <a:p>
            <a:pPr>
              <a:spcBef>
                <a:spcPct val="50000"/>
              </a:spcBef>
            </a:pPr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</a:t>
            </a:r>
            <a:r>
              <a:rPr lang="en-US" altLang="zh-CN"/>
              <a:t>t</a:t>
            </a:r>
            <a:r>
              <a:rPr lang="zh-CN" altLang="en-US"/>
              <a:t>分布受自由度</a:t>
            </a:r>
            <a:r>
              <a:rPr lang="en-US" altLang="zh-CN"/>
              <a:t>df</a:t>
            </a:r>
            <a:r>
              <a:rPr lang="zh-CN" altLang="en-US"/>
              <a:t>＝</a:t>
            </a:r>
            <a:r>
              <a:rPr lang="en-US" altLang="zh-CN"/>
              <a:t>n-1</a:t>
            </a:r>
            <a:r>
              <a:rPr lang="zh-CN" altLang="en-US"/>
              <a:t>的制约，每个自由度都有一条</a:t>
            </a:r>
            <a:r>
              <a:rPr lang="en-US" altLang="zh-CN"/>
              <a:t>t</a:t>
            </a:r>
            <a:r>
              <a:rPr lang="zh-CN" altLang="en-US"/>
              <a:t>分布曲线。</a:t>
            </a:r>
          </a:p>
          <a:p>
            <a:pPr>
              <a:spcBef>
                <a:spcPct val="50000"/>
              </a:spcBef>
            </a:pPr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</a:t>
            </a:r>
            <a:r>
              <a:rPr lang="en-US" altLang="zh-CN"/>
              <a:t>t</a:t>
            </a:r>
            <a:r>
              <a:rPr lang="zh-CN" altLang="en-US">
                <a:latin typeface="宋体" charset="-122"/>
              </a:rPr>
              <a:t>（</a:t>
            </a:r>
            <a:r>
              <a:rPr lang="en-US" altLang="zh-CN"/>
              <a:t>n</a:t>
            </a:r>
            <a:r>
              <a:rPr lang="zh-CN" altLang="en-US">
                <a:latin typeface="宋体" charset="-122"/>
              </a:rPr>
              <a:t>）与</a:t>
            </a:r>
            <a:r>
              <a:rPr lang="en-US" altLang="zh-CN"/>
              <a:t>N</a:t>
            </a:r>
            <a:r>
              <a:rPr lang="zh-CN" altLang="en-US">
                <a:latin typeface="宋体" charset="-122"/>
              </a:rPr>
              <a:t>（</a:t>
            </a:r>
            <a:r>
              <a:rPr lang="en-US" altLang="zh-CN"/>
              <a:t>0</a:t>
            </a:r>
            <a:r>
              <a:rPr lang="zh-CN" altLang="en-US">
                <a:latin typeface="宋体" charset="-122"/>
              </a:rPr>
              <a:t>，</a:t>
            </a:r>
            <a:r>
              <a:rPr lang="en-US" altLang="zh-CN"/>
              <a:t>1</a:t>
            </a:r>
            <a:r>
              <a:rPr lang="zh-CN" altLang="en-US">
                <a:latin typeface="宋体" charset="-122"/>
              </a:rPr>
              <a:t>）的密度曲线形状相似，曲线中部是</a:t>
            </a:r>
            <a:r>
              <a:rPr lang="en-US" altLang="zh-CN"/>
              <a:t>t</a:t>
            </a:r>
            <a:r>
              <a:rPr lang="zh-CN" altLang="en-US">
                <a:latin typeface="宋体" charset="-122"/>
              </a:rPr>
              <a:t>（</a:t>
            </a:r>
            <a:r>
              <a:rPr lang="en-US" altLang="zh-CN"/>
              <a:t>n</a:t>
            </a:r>
            <a:r>
              <a:rPr lang="zh-CN" altLang="en-US">
                <a:latin typeface="宋体" charset="-122"/>
              </a:rPr>
              <a:t>）低于</a:t>
            </a:r>
            <a:r>
              <a:rPr lang="en-US" altLang="zh-CN"/>
              <a:t>N</a:t>
            </a:r>
            <a:r>
              <a:rPr lang="zh-CN" altLang="en-US">
                <a:latin typeface="宋体" charset="-122"/>
              </a:rPr>
              <a:t>（</a:t>
            </a:r>
            <a:r>
              <a:rPr lang="en-US" altLang="zh-CN"/>
              <a:t>0</a:t>
            </a:r>
            <a:r>
              <a:rPr lang="zh-CN" altLang="en-US">
                <a:latin typeface="宋体" charset="-122"/>
              </a:rPr>
              <a:t>，</a:t>
            </a:r>
            <a:r>
              <a:rPr lang="en-US" altLang="zh-CN"/>
              <a:t>1</a:t>
            </a:r>
            <a:r>
              <a:rPr lang="zh-CN" altLang="en-US">
                <a:latin typeface="宋体" charset="-122"/>
              </a:rPr>
              <a:t>），而两尾是</a:t>
            </a:r>
            <a:r>
              <a:rPr lang="en-US" altLang="zh-CN"/>
              <a:t>t</a:t>
            </a:r>
            <a:r>
              <a:rPr lang="zh-CN" altLang="en-US">
                <a:latin typeface="宋体" charset="-122"/>
              </a:rPr>
              <a:t>（</a:t>
            </a:r>
            <a:r>
              <a:rPr lang="en-US" altLang="zh-CN"/>
              <a:t>n</a:t>
            </a:r>
            <a:r>
              <a:rPr lang="zh-CN" altLang="en-US">
                <a:latin typeface="宋体" charset="-122"/>
              </a:rPr>
              <a:t>）高于</a:t>
            </a:r>
            <a:r>
              <a:rPr lang="en-US" altLang="zh-CN"/>
              <a:t>N</a:t>
            </a:r>
            <a:r>
              <a:rPr lang="zh-CN" altLang="en-US">
                <a:latin typeface="宋体" charset="-122"/>
              </a:rPr>
              <a:t>（</a:t>
            </a:r>
            <a:r>
              <a:rPr lang="en-US" altLang="zh-CN"/>
              <a:t>0</a:t>
            </a:r>
            <a:r>
              <a:rPr lang="zh-CN" altLang="en-US">
                <a:latin typeface="宋体" charset="-122"/>
              </a:rPr>
              <a:t>，</a:t>
            </a:r>
            <a:r>
              <a:rPr lang="en-US" altLang="zh-CN"/>
              <a:t>1</a:t>
            </a:r>
            <a:r>
              <a:rPr lang="zh-CN" altLang="en-US">
                <a:latin typeface="宋体" charset="-122"/>
              </a:rPr>
              <a:t>）。</a:t>
            </a:r>
            <a:r>
              <a:rPr lang="en-US" altLang="zh-CN"/>
              <a:t>t</a:t>
            </a:r>
            <a:r>
              <a:rPr lang="zh-CN" altLang="en-US">
                <a:latin typeface="宋体" charset="-122"/>
              </a:rPr>
              <a:t>（</a:t>
            </a:r>
            <a:r>
              <a:rPr lang="en-US" altLang="zh-CN"/>
              <a:t>n</a:t>
            </a:r>
            <a:r>
              <a:rPr lang="zh-CN" altLang="en-US">
                <a:latin typeface="宋体" charset="-122"/>
              </a:rPr>
              <a:t>）曲线的形状由自由度</a:t>
            </a:r>
            <a:r>
              <a:rPr lang="en-US" altLang="zh-CN"/>
              <a:t>n</a:t>
            </a:r>
            <a:r>
              <a:rPr lang="zh-CN" altLang="en-US">
                <a:latin typeface="宋体" charset="-122"/>
              </a:rPr>
              <a:t>决定，随着</a:t>
            </a:r>
            <a:r>
              <a:rPr lang="en-US" altLang="zh-CN"/>
              <a:t>n</a:t>
            </a:r>
            <a:r>
              <a:rPr lang="zh-CN" altLang="en-US">
                <a:latin typeface="宋体" charset="-122"/>
              </a:rPr>
              <a:t>的增大，</a:t>
            </a:r>
            <a:r>
              <a:rPr lang="en-US" altLang="zh-CN"/>
              <a:t>t</a:t>
            </a:r>
            <a:r>
              <a:rPr lang="zh-CN" altLang="en-US">
                <a:latin typeface="宋体" charset="-122"/>
              </a:rPr>
              <a:t>（</a:t>
            </a:r>
            <a:r>
              <a:rPr lang="en-US" altLang="zh-CN"/>
              <a:t>n</a:t>
            </a:r>
            <a:r>
              <a:rPr lang="zh-CN" altLang="en-US">
                <a:latin typeface="宋体" charset="-122"/>
              </a:rPr>
              <a:t>）与</a:t>
            </a:r>
            <a:r>
              <a:rPr lang="en-US" altLang="zh-CN"/>
              <a:t>N</a:t>
            </a:r>
            <a:r>
              <a:rPr lang="zh-CN" altLang="en-US">
                <a:latin typeface="宋体" charset="-122"/>
              </a:rPr>
              <a:t>（</a:t>
            </a:r>
            <a:r>
              <a:rPr lang="en-US" altLang="zh-CN"/>
              <a:t>0</a:t>
            </a:r>
            <a:r>
              <a:rPr lang="zh-CN" altLang="en-US">
                <a:latin typeface="宋体" charset="-122"/>
              </a:rPr>
              <a:t>，</a:t>
            </a:r>
            <a:r>
              <a:rPr lang="en-US" altLang="zh-CN"/>
              <a:t>1</a:t>
            </a:r>
            <a:r>
              <a:rPr lang="zh-CN" altLang="en-US">
                <a:latin typeface="宋体" charset="-122"/>
              </a:rPr>
              <a:t>）的差别越来越小。当</a:t>
            </a:r>
            <a:r>
              <a:rPr lang="en-US" altLang="zh-CN"/>
              <a:t>n</a:t>
            </a:r>
            <a:r>
              <a:rPr lang="en-US" altLang="zh-CN">
                <a:latin typeface="宋体" charset="-122"/>
              </a:rPr>
              <a:t>→∞</a:t>
            </a:r>
            <a:r>
              <a:rPr lang="zh-CN" altLang="en-US">
                <a:latin typeface="宋体" charset="-122"/>
              </a:rPr>
              <a:t>时，</a:t>
            </a:r>
            <a:r>
              <a:rPr lang="en-US" altLang="zh-CN"/>
              <a:t>t</a:t>
            </a:r>
            <a:r>
              <a:rPr lang="zh-CN" altLang="en-US">
                <a:latin typeface="宋体" charset="-122"/>
              </a:rPr>
              <a:t>（</a:t>
            </a:r>
            <a:r>
              <a:rPr lang="en-US" altLang="zh-CN"/>
              <a:t>n</a:t>
            </a:r>
            <a:r>
              <a:rPr lang="zh-CN" altLang="en-US">
                <a:latin typeface="宋体" charset="-122"/>
              </a:rPr>
              <a:t>）分布趋近于正态分布。</a:t>
            </a:r>
            <a:r>
              <a:rPr lang="en-US" altLang="zh-CN" i="1">
                <a:latin typeface="宋体" charset="-122"/>
              </a:rPr>
              <a:t>n</a:t>
            </a:r>
            <a:r>
              <a:rPr lang="en-US" altLang="zh-CN">
                <a:latin typeface="宋体" charset="-122"/>
              </a:rPr>
              <a:t>≥30</a:t>
            </a:r>
            <a:r>
              <a:rPr lang="zh-CN" altLang="en-US">
                <a:latin typeface="宋体" charset="-122"/>
              </a:rPr>
              <a:t>，</a:t>
            </a:r>
            <a:r>
              <a:rPr lang="en-US" altLang="zh-CN" i="1">
                <a:latin typeface="宋体" charset="-122"/>
              </a:rPr>
              <a:t>t</a:t>
            </a:r>
            <a:r>
              <a:rPr lang="zh-CN" altLang="en-US">
                <a:latin typeface="宋体" charset="-122"/>
              </a:rPr>
              <a:t>（</a:t>
            </a:r>
            <a:r>
              <a:rPr lang="en-US" altLang="zh-CN" i="1">
                <a:latin typeface="宋体" charset="-122"/>
              </a:rPr>
              <a:t>n</a:t>
            </a:r>
            <a:r>
              <a:rPr lang="zh-CN" altLang="en-US">
                <a:latin typeface="宋体" charset="-122"/>
              </a:rPr>
              <a:t>）与</a:t>
            </a:r>
            <a:r>
              <a:rPr lang="en-US" altLang="zh-CN" i="1">
                <a:latin typeface="宋体" charset="-122"/>
              </a:rPr>
              <a:t>N</a:t>
            </a:r>
            <a:r>
              <a:rPr lang="zh-CN" altLang="en-US">
                <a:latin typeface="宋体" charset="-122"/>
              </a:rPr>
              <a:t>（</a:t>
            </a:r>
            <a:r>
              <a:rPr lang="en-US" altLang="zh-CN">
                <a:latin typeface="宋体" charset="-122"/>
              </a:rPr>
              <a:t>0</a:t>
            </a:r>
            <a:r>
              <a:rPr lang="zh-CN" altLang="en-US">
                <a:latin typeface="宋体" charset="-122"/>
              </a:rPr>
              <a:t>，</a:t>
            </a:r>
            <a:r>
              <a:rPr lang="en-US" altLang="zh-CN">
                <a:latin typeface="宋体" charset="-122"/>
              </a:rPr>
              <a:t>1</a:t>
            </a:r>
            <a:r>
              <a:rPr lang="zh-CN" altLang="en-US">
                <a:latin typeface="宋体" charset="-122"/>
              </a:rPr>
              <a:t>）就基本重合。 </a:t>
            </a:r>
            <a:r>
              <a:rPr lang="zh-CN" altLang="en-US"/>
              <a:t> </a:t>
            </a:r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3779838" y="4365625"/>
          <a:ext cx="3644900" cy="1295400"/>
        </p:xfrm>
        <a:graphic>
          <a:graphicData uri="http://schemas.openxmlformats.org/presentationml/2006/ole">
            <p:oleObj spid="_x0000_s176130" name="Equation" r:id="rId5" imgW="1320480" imgH="469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533400"/>
          </a:xfrm>
        </p:spPr>
        <p:txBody>
          <a:bodyPr/>
          <a:lstStyle/>
          <a:p>
            <a:pPr algn="l" eaLnBrk="1" hangingPunct="1"/>
            <a:r>
              <a:rPr lang="en-US" altLang="zh-CN" sz="3200" b="1" i="1" smtClean="0"/>
              <a:t>F</a:t>
            </a:r>
            <a:r>
              <a:rPr lang="zh-CN" altLang="en-US" sz="3200" b="1" smtClean="0">
                <a:latin typeface="宋体" charset="-122"/>
              </a:rPr>
              <a:t>分布</a:t>
            </a:r>
            <a:r>
              <a:rPr lang="zh-CN" altLang="en-US" sz="3200" smtClean="0"/>
              <a:t> 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zh-CN" altLang="en-US" sz="2800" smtClean="0"/>
              <a:t>设，                                          ，且</a:t>
            </a:r>
            <a:r>
              <a:rPr lang="en-US" altLang="zh-CN" sz="2800" i="1" smtClean="0"/>
              <a:t>X</a:t>
            </a:r>
            <a:r>
              <a:rPr lang="zh-CN" altLang="en-US" sz="2800" i="1" smtClean="0"/>
              <a:t>、</a:t>
            </a:r>
            <a:r>
              <a:rPr lang="en-US" altLang="zh-CN" sz="2800" i="1" smtClean="0"/>
              <a:t>Y</a:t>
            </a:r>
            <a:r>
              <a:rPr lang="zh-CN" altLang="en-US" sz="2800" smtClean="0"/>
              <a:t>相互独立，</a:t>
            </a:r>
            <a:endParaRPr lang="en-US" altLang="zh-CN" sz="2800" smtClean="0"/>
          </a:p>
          <a:p>
            <a:pPr algn="just" eaLnBrk="1" hangingPunct="1">
              <a:buFontTx/>
              <a:buNone/>
            </a:pPr>
            <a:r>
              <a:rPr lang="zh-CN" altLang="en-US" sz="2800" smtClean="0"/>
              <a:t>则称随机变量</a:t>
            </a:r>
          </a:p>
          <a:p>
            <a:pPr algn="just" eaLnBrk="1" hangingPunct="1">
              <a:buFontTx/>
              <a:buNone/>
            </a:pPr>
            <a:endParaRPr lang="zh-CN" altLang="en-US" sz="2800" smtClean="0"/>
          </a:p>
          <a:p>
            <a:pPr algn="just" eaLnBrk="1" hangingPunct="1">
              <a:buFontTx/>
              <a:buNone/>
            </a:pPr>
            <a:r>
              <a:rPr lang="zh-CN" altLang="en-US" sz="2800" smtClean="0"/>
              <a:t>服从自由度为（</a:t>
            </a:r>
            <a:r>
              <a:rPr lang="en-US" altLang="zh-CN" sz="2800" i="1" smtClean="0"/>
              <a:t>n</a:t>
            </a:r>
            <a:r>
              <a:rPr lang="en-US" altLang="zh-CN" sz="2800" baseline="-30000" smtClean="0"/>
              <a:t>1</a:t>
            </a:r>
            <a:r>
              <a:rPr lang="zh-CN" altLang="en-US" sz="2800" smtClean="0"/>
              <a:t>，</a:t>
            </a:r>
            <a:r>
              <a:rPr lang="en-US" altLang="zh-CN" sz="2800" i="1" smtClean="0"/>
              <a:t>n</a:t>
            </a:r>
            <a:r>
              <a:rPr lang="en-US" altLang="zh-CN" sz="2800" baseline="-30000" smtClean="0"/>
              <a:t>2</a:t>
            </a:r>
            <a:r>
              <a:rPr lang="zh-CN" altLang="en-US" sz="2800" smtClean="0"/>
              <a:t>）的</a:t>
            </a:r>
            <a:r>
              <a:rPr lang="en-US" altLang="zh-CN" sz="2800" i="1" smtClean="0"/>
              <a:t>F</a:t>
            </a:r>
            <a:r>
              <a:rPr lang="zh-CN" altLang="en-US" sz="2800" smtClean="0"/>
              <a:t>分布，</a:t>
            </a:r>
            <a:endParaRPr lang="en-US" altLang="zh-CN" sz="2800" smtClean="0"/>
          </a:p>
          <a:p>
            <a:pPr algn="just" eaLnBrk="1" hangingPunct="1">
              <a:buFontTx/>
              <a:buNone/>
            </a:pPr>
            <a:r>
              <a:rPr lang="zh-CN" altLang="en-US" sz="2800" smtClean="0"/>
              <a:t>记为</a:t>
            </a:r>
            <a:r>
              <a:rPr lang="en-US" altLang="zh-CN" sz="2800" i="1" smtClean="0"/>
              <a:t>F ~ F</a:t>
            </a:r>
            <a:r>
              <a:rPr lang="zh-CN" altLang="en-US" sz="2800" i="1" smtClean="0"/>
              <a:t>（</a:t>
            </a:r>
            <a:r>
              <a:rPr lang="en-US" altLang="zh-CN" sz="2800" i="1" smtClean="0"/>
              <a:t>n</a:t>
            </a:r>
            <a:r>
              <a:rPr lang="en-US" altLang="zh-CN" sz="2800" i="1" baseline="-30000" smtClean="0"/>
              <a:t>1</a:t>
            </a:r>
            <a:r>
              <a:rPr lang="zh-CN" altLang="en-US" sz="2800" i="1" smtClean="0"/>
              <a:t>，</a:t>
            </a:r>
            <a:r>
              <a:rPr lang="en-US" altLang="zh-CN" sz="2800" i="1" smtClean="0"/>
              <a:t>n</a:t>
            </a:r>
            <a:r>
              <a:rPr lang="en-US" altLang="zh-CN" sz="2800" i="1" baseline="-30000" smtClean="0"/>
              <a:t>2</a:t>
            </a:r>
            <a:r>
              <a:rPr lang="zh-CN" altLang="en-US" sz="2800" i="1" smtClean="0"/>
              <a:t>）</a:t>
            </a:r>
            <a:endParaRPr lang="zh-CN" altLang="en-US" sz="2800" smtClean="0"/>
          </a:p>
          <a:p>
            <a:pPr algn="just" eaLnBrk="1" hangingPunct="1">
              <a:buFontTx/>
              <a:buNone/>
            </a:pPr>
            <a:r>
              <a:rPr lang="en-US" altLang="zh-CN" sz="2800" i="1" smtClean="0"/>
              <a:t>F</a:t>
            </a:r>
            <a:r>
              <a:rPr lang="zh-CN" altLang="en-US" sz="2800" i="1" smtClean="0">
                <a:latin typeface="宋体" charset="-122"/>
              </a:rPr>
              <a:t>（</a:t>
            </a:r>
            <a:r>
              <a:rPr lang="en-US" altLang="zh-CN" sz="2800" i="1" smtClean="0"/>
              <a:t>n</a:t>
            </a:r>
            <a:r>
              <a:rPr lang="en-US" altLang="zh-CN" sz="2800" i="1" baseline="-30000" smtClean="0"/>
              <a:t>1</a:t>
            </a:r>
            <a:r>
              <a:rPr lang="zh-CN" altLang="en-US" sz="2800" i="1" smtClean="0">
                <a:latin typeface="宋体" charset="-122"/>
              </a:rPr>
              <a:t>，</a:t>
            </a:r>
            <a:r>
              <a:rPr lang="en-US" altLang="zh-CN" sz="2800" i="1" smtClean="0"/>
              <a:t>n</a:t>
            </a:r>
            <a:r>
              <a:rPr lang="en-US" altLang="zh-CN" sz="2800" i="1" baseline="-30000" smtClean="0"/>
              <a:t>2</a:t>
            </a:r>
            <a:r>
              <a:rPr lang="zh-CN" altLang="en-US" sz="2800" i="1" smtClean="0">
                <a:latin typeface="宋体" charset="-122"/>
              </a:rPr>
              <a:t>）</a:t>
            </a:r>
            <a:r>
              <a:rPr lang="zh-CN" altLang="en-US" sz="2800" smtClean="0">
                <a:latin typeface="宋体" charset="-122"/>
              </a:rPr>
              <a:t>的概率密度函数为</a:t>
            </a:r>
            <a:r>
              <a:rPr lang="zh-CN" altLang="en-US" sz="2800" smtClean="0"/>
              <a:t> </a:t>
            </a:r>
          </a:p>
          <a:p>
            <a:pPr eaLnBrk="1" hangingPunct="1">
              <a:buFontTx/>
              <a:buNone/>
            </a:pPr>
            <a:endParaRPr lang="en-US" altLang="zh-CN" sz="2000" smtClean="0"/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1619250" y="1052513"/>
          <a:ext cx="3644900" cy="576262"/>
        </p:xfrm>
        <a:graphic>
          <a:graphicData uri="http://schemas.openxmlformats.org/presentationml/2006/ole">
            <p:oleObj spid="_x0000_s177154" name="Equation" r:id="rId4" imgW="1523880" imgH="241200" progId="">
              <p:embed/>
            </p:oleObj>
          </a:graphicData>
        </a:graphic>
      </p:graphicFrame>
      <p:graphicFrame>
        <p:nvGraphicFramePr>
          <p:cNvPr id="38915" name="Object 5"/>
          <p:cNvGraphicFramePr>
            <a:graphicFrameLocks noChangeAspect="1"/>
          </p:cNvGraphicFramePr>
          <p:nvPr/>
        </p:nvGraphicFramePr>
        <p:xfrm>
          <a:off x="3203575" y="1557338"/>
          <a:ext cx="1670050" cy="1112837"/>
        </p:xfrm>
        <a:graphic>
          <a:graphicData uri="http://schemas.openxmlformats.org/presentationml/2006/ole">
            <p:oleObj spid="_x0000_s177155" name="Equation" r:id="rId5" imgW="647640" imgH="431640" progId="">
              <p:embed/>
            </p:oleObj>
          </a:graphicData>
        </a:graphic>
      </p:graphicFrame>
      <p:graphicFrame>
        <p:nvGraphicFramePr>
          <p:cNvPr id="38916" name="Object 6"/>
          <p:cNvGraphicFramePr>
            <a:graphicFrameLocks noChangeAspect="1"/>
          </p:cNvGraphicFramePr>
          <p:nvPr/>
        </p:nvGraphicFramePr>
        <p:xfrm>
          <a:off x="900113" y="4292600"/>
          <a:ext cx="7372350" cy="2160588"/>
        </p:xfrm>
        <a:graphic>
          <a:graphicData uri="http://schemas.openxmlformats.org/presentationml/2006/ole">
            <p:oleObj spid="_x0000_s177156" name="Equation" r:id="rId6" imgW="3466800" imgH="1015920" progId="">
              <p:embed/>
            </p:oleObj>
          </a:graphicData>
        </a:graphic>
      </p:graphicFrame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533400" y="914400"/>
            <a:ext cx="8142288" cy="5754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620713"/>
            <a:ext cx="244792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7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76475"/>
            <a:ext cx="834707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8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113" y="4508500"/>
            <a:ext cx="5830887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04800"/>
            <a:ext cx="5410200" cy="401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395288" y="4495800"/>
            <a:ext cx="856932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(1)F</a:t>
            </a:r>
            <a:r>
              <a:rPr lang="zh-CN" altLang="en-US" sz="2800"/>
              <a:t>分布的平均数</a:t>
            </a:r>
            <a:r>
              <a:rPr lang="en-US" altLang="zh-CN" sz="2800"/>
              <a:t>μ</a:t>
            </a:r>
            <a:r>
              <a:rPr lang="en-US" altLang="zh-CN" sz="2800" baseline="-25000"/>
              <a:t>F</a:t>
            </a:r>
            <a:r>
              <a:rPr lang="zh-CN" altLang="en-US" sz="2800"/>
              <a:t>＝</a:t>
            </a:r>
            <a:r>
              <a:rPr lang="en-US" altLang="zh-CN" sz="2800"/>
              <a:t>1</a:t>
            </a:r>
            <a:r>
              <a:rPr lang="zh-CN" altLang="en-US" sz="2800"/>
              <a:t>，</a:t>
            </a:r>
            <a:r>
              <a:rPr lang="en-US" altLang="zh-CN" sz="2800"/>
              <a:t>F</a:t>
            </a:r>
            <a:r>
              <a:rPr lang="zh-CN" altLang="en-US" sz="2800"/>
              <a:t>的取值区间为</a:t>
            </a:r>
            <a:r>
              <a:rPr lang="en-US" altLang="zh-CN" sz="2800"/>
              <a:t>[0</a:t>
            </a:r>
            <a:r>
              <a:rPr lang="zh-CN" altLang="en-US" sz="2800"/>
              <a:t>， </a:t>
            </a:r>
            <a:r>
              <a:rPr lang="zh-CN" altLang="en-US" sz="2800">
                <a:latin typeface="宋体" charset="-122"/>
              </a:rPr>
              <a:t>∞</a:t>
            </a:r>
            <a:r>
              <a:rPr lang="en-US" altLang="zh-CN" sz="2800"/>
              <a:t>)</a:t>
            </a:r>
            <a:r>
              <a:rPr lang="zh-CN" altLang="en-US" sz="2800"/>
              <a:t>；</a:t>
            </a:r>
          </a:p>
          <a:p>
            <a:pPr>
              <a:spcBef>
                <a:spcPct val="50000"/>
              </a:spcBef>
            </a:pPr>
            <a:r>
              <a:rPr lang="en-US" altLang="zh-CN" sz="2800"/>
              <a:t>(2)F</a:t>
            </a:r>
            <a:r>
              <a:rPr lang="zh-CN" altLang="en-US" sz="2800"/>
              <a:t>分布曲线的形状仅决定</a:t>
            </a:r>
            <a:r>
              <a:rPr lang="en-US" altLang="zh-CN" sz="2800"/>
              <a:t>df</a:t>
            </a:r>
            <a:r>
              <a:rPr lang="en-US" altLang="zh-CN" sz="2800" baseline="-25000"/>
              <a:t>1</a:t>
            </a:r>
            <a:r>
              <a:rPr lang="zh-CN" altLang="en-US" sz="2800"/>
              <a:t>，</a:t>
            </a:r>
            <a:r>
              <a:rPr lang="en-US" altLang="zh-CN" sz="2800"/>
              <a:t>df</a:t>
            </a:r>
            <a:r>
              <a:rPr lang="en-US" altLang="zh-CN" sz="2800" baseline="-25000"/>
              <a:t>2 </a:t>
            </a:r>
            <a:r>
              <a:rPr lang="zh-CN" altLang="en-US" sz="2800"/>
              <a:t>（ </a:t>
            </a:r>
            <a:r>
              <a:rPr lang="en-US" altLang="zh-CN" sz="2800"/>
              <a:t>n</a:t>
            </a:r>
            <a:r>
              <a:rPr lang="en-US" altLang="zh-CN" sz="2800" baseline="-25000"/>
              <a:t>1</a:t>
            </a:r>
            <a:r>
              <a:rPr lang="zh-CN" altLang="en-US" sz="2800"/>
              <a:t>，</a:t>
            </a:r>
            <a:r>
              <a:rPr lang="en-US" altLang="zh-CN" sz="2800"/>
              <a:t>n</a:t>
            </a:r>
            <a:r>
              <a:rPr lang="en-US" altLang="zh-CN" sz="2800" baseline="-25000"/>
              <a:t>2</a:t>
            </a:r>
            <a:r>
              <a:rPr lang="en-US" altLang="zh-CN" sz="2800"/>
              <a:t> </a:t>
            </a:r>
            <a:r>
              <a:rPr lang="zh-CN" altLang="en-US" sz="2800"/>
              <a:t>）</a:t>
            </a:r>
            <a:r>
              <a:rPr lang="zh-CN" altLang="en-US" sz="2800" baseline="-25000"/>
              <a:t> </a:t>
            </a:r>
            <a:r>
              <a:rPr lang="zh-CN" altLang="en-US" sz="2800"/>
              <a:t>。在</a:t>
            </a:r>
            <a:r>
              <a:rPr lang="en-US" altLang="zh-CN" sz="2800"/>
              <a:t>df</a:t>
            </a:r>
            <a:r>
              <a:rPr lang="en-US" altLang="zh-CN" sz="2800" baseline="-25000"/>
              <a:t>1</a:t>
            </a:r>
            <a:r>
              <a:rPr lang="en-US" altLang="zh-CN" sz="2800"/>
              <a:t> </a:t>
            </a:r>
            <a:r>
              <a:rPr lang="zh-CN" altLang="en-US" sz="2800"/>
              <a:t>＝</a:t>
            </a:r>
            <a:r>
              <a:rPr lang="en-US" altLang="zh-CN" sz="2800"/>
              <a:t>l</a:t>
            </a:r>
            <a:r>
              <a:rPr lang="zh-CN" altLang="en-US" sz="2800"/>
              <a:t>或</a:t>
            </a:r>
            <a:r>
              <a:rPr lang="en-US" altLang="zh-CN" sz="2800"/>
              <a:t>2</a:t>
            </a:r>
            <a:r>
              <a:rPr lang="zh-CN" altLang="en-US" sz="2800"/>
              <a:t>时、</a:t>
            </a:r>
            <a:r>
              <a:rPr lang="en-US" altLang="zh-CN" sz="2800"/>
              <a:t>F</a:t>
            </a:r>
            <a:r>
              <a:rPr lang="zh-CN" altLang="en-US" sz="2800"/>
              <a:t>分布曲线呈严重倾斜的反向</a:t>
            </a:r>
            <a:r>
              <a:rPr lang="en-US" altLang="zh-CN" sz="2800"/>
              <a:t>J</a:t>
            </a:r>
            <a:r>
              <a:rPr lang="zh-CN" altLang="en-US" sz="2800"/>
              <a:t>型，当</a:t>
            </a:r>
            <a:r>
              <a:rPr lang="en-US" altLang="zh-CN" sz="2800"/>
              <a:t>df</a:t>
            </a:r>
            <a:r>
              <a:rPr lang="en-US" altLang="zh-CN" sz="2800" baseline="-25000"/>
              <a:t>2 </a:t>
            </a:r>
            <a:r>
              <a:rPr lang="en-US" altLang="zh-CN" sz="2800"/>
              <a:t>≥3</a:t>
            </a:r>
            <a:r>
              <a:rPr lang="zh-CN" altLang="en-US" sz="2800"/>
              <a:t>时转为左偏曲线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772400" cy="685800"/>
          </a:xfrm>
        </p:spPr>
        <p:txBody>
          <a:bodyPr/>
          <a:lstStyle/>
          <a:p>
            <a:pPr algn="l" eaLnBrk="1" hangingPunct="1"/>
            <a:r>
              <a:rPr lang="zh-CN" altLang="en-US" sz="3200" b="1" smtClean="0">
                <a:latin typeface="宋体" charset="-122"/>
              </a:rPr>
              <a:t>样本平均数与方差及其有关统计量的分布</a:t>
            </a:r>
            <a:r>
              <a:rPr lang="zh-CN" altLang="en-US" sz="3200" smtClean="0"/>
              <a:t> </a:t>
            </a:r>
          </a:p>
        </p:txBody>
      </p:sp>
      <p:sp>
        <p:nvSpPr>
          <p:cNvPr id="399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zh-CN" sz="2800" smtClean="0"/>
              <a:t>① </a:t>
            </a:r>
            <a:r>
              <a:rPr lang="zh-CN" altLang="en-US" sz="2800" smtClean="0"/>
              <a:t>设</a:t>
            </a:r>
            <a:r>
              <a:rPr lang="en-US" altLang="zh-CN" sz="2800" i="1" smtClean="0"/>
              <a:t>X ~ N</a:t>
            </a:r>
            <a:r>
              <a:rPr lang="zh-CN" altLang="en-US" sz="2800" smtClean="0"/>
              <a:t>（</a:t>
            </a:r>
            <a:r>
              <a:rPr lang="en-US" altLang="zh-CN" sz="2800" i="1" smtClean="0"/>
              <a:t>μ</a:t>
            </a:r>
            <a:r>
              <a:rPr lang="zh-CN" altLang="en-US" sz="2800" smtClean="0"/>
              <a:t>，</a:t>
            </a:r>
            <a:r>
              <a:rPr lang="en-US" altLang="zh-CN" sz="2800" i="1" smtClean="0"/>
              <a:t>σ</a:t>
            </a:r>
            <a:r>
              <a:rPr lang="en-US" altLang="zh-CN" sz="2800" i="1" baseline="30000" smtClean="0"/>
              <a:t>2</a:t>
            </a:r>
            <a:r>
              <a:rPr lang="zh-CN" altLang="en-US" sz="2800" smtClean="0"/>
              <a:t>），（</a:t>
            </a:r>
            <a:r>
              <a:rPr lang="en-US" altLang="zh-CN" sz="2800" i="1" smtClean="0"/>
              <a:t>X</a:t>
            </a:r>
            <a:r>
              <a:rPr lang="en-US" altLang="zh-CN" sz="2800" i="1" baseline="-30000" smtClean="0"/>
              <a:t>1</a:t>
            </a:r>
            <a:r>
              <a:rPr lang="zh-CN" altLang="en-US" sz="2800" i="1" smtClean="0"/>
              <a:t>，</a:t>
            </a:r>
            <a:r>
              <a:rPr lang="en-US" altLang="zh-CN" sz="2800" i="1" smtClean="0"/>
              <a:t>X</a:t>
            </a:r>
            <a:r>
              <a:rPr lang="en-US" altLang="zh-CN" sz="2800" i="1" baseline="-30000" smtClean="0"/>
              <a:t>2</a:t>
            </a:r>
            <a:r>
              <a:rPr lang="zh-CN" altLang="en-US" sz="2800" i="1" smtClean="0"/>
              <a:t>，</a:t>
            </a:r>
            <a:r>
              <a:rPr lang="en-US" altLang="zh-CN" sz="2800" i="1" smtClean="0"/>
              <a:t>…</a:t>
            </a:r>
            <a:r>
              <a:rPr lang="zh-CN" altLang="en-US" sz="2800" i="1" smtClean="0"/>
              <a:t>，</a:t>
            </a:r>
            <a:r>
              <a:rPr lang="en-US" altLang="zh-CN" sz="2800" i="1" smtClean="0"/>
              <a:t>X</a:t>
            </a:r>
            <a:r>
              <a:rPr lang="en-US" altLang="zh-CN" sz="2800" i="1" baseline="-30000" smtClean="0"/>
              <a:t>n</a:t>
            </a:r>
            <a:r>
              <a:rPr lang="zh-CN" altLang="en-US" sz="2800" smtClean="0"/>
              <a:t>）是来自总体</a:t>
            </a:r>
            <a:r>
              <a:rPr lang="en-US" altLang="zh-CN" sz="2800" i="1" smtClean="0"/>
              <a:t>X</a:t>
            </a:r>
            <a:r>
              <a:rPr lang="zh-CN" altLang="en-US" sz="2800" smtClean="0"/>
              <a:t>的样本，  为样本平均数，则：</a:t>
            </a:r>
          </a:p>
          <a:p>
            <a:pPr algn="just" eaLnBrk="1" hangingPunct="1">
              <a:buFontTx/>
              <a:buNone/>
            </a:pPr>
            <a:endParaRPr lang="zh-CN" altLang="en-US" sz="2000" smtClean="0"/>
          </a:p>
          <a:p>
            <a:pPr algn="just" eaLnBrk="1" hangingPunct="1">
              <a:buFontTx/>
              <a:buNone/>
            </a:pPr>
            <a:endParaRPr lang="zh-CN" altLang="en-US" sz="2000" smtClean="0"/>
          </a:p>
          <a:p>
            <a:pPr algn="just" eaLnBrk="1" hangingPunct="1">
              <a:buFontTx/>
              <a:buNone/>
            </a:pPr>
            <a:endParaRPr lang="zh-CN" altLang="en-US" sz="2000" smtClean="0"/>
          </a:p>
          <a:p>
            <a:pPr algn="just" eaLnBrk="1" hangingPunct="1">
              <a:buFontTx/>
              <a:buNone/>
            </a:pPr>
            <a:r>
              <a:rPr lang="zh-CN" altLang="en-US" sz="2000" smtClean="0">
                <a:latin typeface="宋体" charset="-122"/>
              </a:rPr>
              <a:t>  </a:t>
            </a:r>
            <a:endParaRPr lang="en-US" altLang="zh-CN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endParaRPr lang="en-US" altLang="zh-CN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endParaRPr lang="en-US" altLang="zh-CN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endParaRPr lang="en-US" altLang="zh-CN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r>
              <a:rPr lang="zh-CN" altLang="en-US" sz="2000" smtClean="0">
                <a:latin typeface="宋体" charset="-122"/>
              </a:rPr>
              <a:t>     </a:t>
            </a:r>
            <a:r>
              <a:rPr lang="zh-CN" altLang="en-US" sz="2800" smtClean="0">
                <a:latin typeface="宋体" charset="-122"/>
              </a:rPr>
              <a:t>为总体的标准误</a:t>
            </a:r>
            <a:r>
              <a:rPr lang="zh-CN" altLang="en-US" sz="2800" smtClean="0"/>
              <a:t> ，</a:t>
            </a:r>
            <a:r>
              <a:rPr lang="zh-CN" altLang="en-US" sz="2800" smtClean="0">
                <a:latin typeface="宋体" charset="-122"/>
              </a:rPr>
              <a:t>记为       ，</a:t>
            </a:r>
            <a:r>
              <a:rPr lang="zh-CN" altLang="en-US" sz="2800" smtClean="0"/>
              <a:t> </a:t>
            </a:r>
            <a:r>
              <a:rPr lang="zh-CN" altLang="en-US" sz="2800" smtClean="0">
                <a:latin typeface="宋体" charset="-122"/>
              </a:rPr>
              <a:t>即</a:t>
            </a:r>
          </a:p>
          <a:p>
            <a:pPr algn="just" eaLnBrk="1" hangingPunct="1">
              <a:buFontTx/>
              <a:buNone/>
            </a:pPr>
            <a:endParaRPr lang="zh-CN" altLang="en-US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r>
              <a:rPr lang="zh-CN" altLang="en-US" sz="2000" smtClean="0"/>
              <a:t> </a:t>
            </a:r>
          </a:p>
          <a:p>
            <a:pPr eaLnBrk="1" hangingPunct="1">
              <a:buFontTx/>
              <a:buNone/>
            </a:pPr>
            <a:endParaRPr lang="en-US" altLang="zh-CN" sz="2000" smtClean="0"/>
          </a:p>
        </p:txBody>
      </p:sp>
      <p:graphicFrame>
        <p:nvGraphicFramePr>
          <p:cNvPr id="39938" name="Object 4"/>
          <p:cNvGraphicFramePr>
            <a:graphicFrameLocks noChangeAspect="1"/>
          </p:cNvGraphicFramePr>
          <p:nvPr/>
        </p:nvGraphicFramePr>
        <p:xfrm>
          <a:off x="2484438" y="2205038"/>
          <a:ext cx="2360612" cy="1944687"/>
        </p:xfrm>
        <a:graphic>
          <a:graphicData uri="http://schemas.openxmlformats.org/presentationml/2006/ole">
            <p:oleObj spid="_x0000_s178178" name="Equation" r:id="rId4" imgW="1079280" imgH="888840" progId="">
              <p:embed/>
            </p:oleObj>
          </a:graphicData>
        </a:graphic>
      </p:graphicFrame>
      <p:graphicFrame>
        <p:nvGraphicFramePr>
          <p:cNvPr id="39939" name="Object 7"/>
          <p:cNvGraphicFramePr>
            <a:graphicFrameLocks noChangeAspect="1"/>
          </p:cNvGraphicFramePr>
          <p:nvPr/>
        </p:nvGraphicFramePr>
        <p:xfrm>
          <a:off x="539750" y="4149725"/>
          <a:ext cx="687388" cy="1079500"/>
        </p:xfrm>
        <a:graphic>
          <a:graphicData uri="http://schemas.openxmlformats.org/presentationml/2006/ole">
            <p:oleObj spid="_x0000_s178179" name="Equation" r:id="rId5" imgW="266400" imgH="419040" progId="">
              <p:embed/>
            </p:oleObj>
          </a:graphicData>
        </a:graphic>
      </p:graphicFrame>
      <p:graphicFrame>
        <p:nvGraphicFramePr>
          <p:cNvPr id="39940" name="Object 8"/>
          <p:cNvGraphicFramePr>
            <a:graphicFrameLocks noChangeAspect="1"/>
          </p:cNvGraphicFramePr>
          <p:nvPr/>
        </p:nvGraphicFramePr>
        <p:xfrm>
          <a:off x="5292725" y="4437063"/>
          <a:ext cx="793750" cy="1008062"/>
        </p:xfrm>
        <a:graphic>
          <a:graphicData uri="http://schemas.openxmlformats.org/presentationml/2006/ole">
            <p:oleObj spid="_x0000_s178180" name="Equation" r:id="rId6" imgW="190440" imgH="241200" progId="">
              <p:embed/>
            </p:oleObj>
          </a:graphicData>
        </a:graphic>
      </p:graphicFrame>
      <p:graphicFrame>
        <p:nvGraphicFramePr>
          <p:cNvPr id="39941" name="Object 9"/>
          <p:cNvGraphicFramePr>
            <a:graphicFrameLocks noChangeAspect="1"/>
          </p:cNvGraphicFramePr>
          <p:nvPr/>
        </p:nvGraphicFramePr>
        <p:xfrm>
          <a:off x="7308850" y="4292600"/>
          <a:ext cx="1670050" cy="1223963"/>
        </p:xfrm>
        <a:graphic>
          <a:graphicData uri="http://schemas.openxmlformats.org/presentationml/2006/ole">
            <p:oleObj spid="_x0000_s178181" name="Equation" r:id="rId7" imgW="571320" imgH="419040" progId="">
              <p:embed/>
            </p:oleObj>
          </a:graphicData>
        </a:graphic>
      </p:graphicFrame>
      <p:graphicFrame>
        <p:nvGraphicFramePr>
          <p:cNvPr id="39942" name="Object 14"/>
          <p:cNvGraphicFramePr>
            <a:graphicFrameLocks noChangeAspect="1"/>
          </p:cNvGraphicFramePr>
          <p:nvPr/>
        </p:nvGraphicFramePr>
        <p:xfrm>
          <a:off x="3779838" y="1773238"/>
          <a:ext cx="247650" cy="304800"/>
        </p:xfrm>
        <a:graphic>
          <a:graphicData uri="http://schemas.openxmlformats.org/presentationml/2006/ole">
            <p:oleObj spid="_x0000_s178182" name="Equation" r:id="rId8" imgW="164880" imgH="203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样本均值的分布</a:t>
            </a:r>
          </a:p>
        </p:txBody>
      </p:sp>
      <p:sp>
        <p:nvSpPr>
          <p:cNvPr id="40967" name="矩形 3"/>
          <p:cNvSpPr>
            <a:spLocks noChangeArrowheads="1"/>
          </p:cNvSpPr>
          <p:nvPr/>
        </p:nvSpPr>
        <p:spPr bwMode="auto">
          <a:xfrm>
            <a:off x="468313" y="2305050"/>
            <a:ext cx="8424862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en-US" sz="2800"/>
              <a:t>② 设</a:t>
            </a:r>
            <a:r>
              <a:rPr lang="en-US" altLang="zh-CN" sz="2800" i="1"/>
              <a:t>X ~ N</a:t>
            </a:r>
            <a:r>
              <a:rPr lang="zh-CN" altLang="en-US" sz="2800"/>
              <a:t>（</a:t>
            </a:r>
            <a:r>
              <a:rPr lang="en-US" altLang="zh-CN" sz="2800" i="1"/>
              <a:t>μ</a:t>
            </a:r>
            <a:r>
              <a:rPr lang="zh-CN" altLang="en-US" sz="2800"/>
              <a:t>，</a:t>
            </a:r>
            <a:r>
              <a:rPr lang="en-US" altLang="zh-CN" sz="2800" i="1"/>
              <a:t>σ</a:t>
            </a:r>
            <a:r>
              <a:rPr lang="en-US" altLang="zh-CN" sz="2800" i="1" baseline="30000"/>
              <a:t>2</a:t>
            </a:r>
            <a:r>
              <a:rPr lang="zh-CN" altLang="en-US" sz="2800"/>
              <a:t>），（</a:t>
            </a:r>
            <a:r>
              <a:rPr lang="en-US" altLang="zh-CN" sz="2800" i="1"/>
              <a:t>X</a:t>
            </a:r>
            <a:r>
              <a:rPr lang="en-US" altLang="zh-CN" sz="2800" i="1" baseline="-30000"/>
              <a:t>1</a:t>
            </a:r>
            <a:r>
              <a:rPr lang="zh-CN" altLang="en-US" sz="2800" i="1"/>
              <a:t>，</a:t>
            </a:r>
            <a:r>
              <a:rPr lang="en-US" altLang="zh-CN" sz="2800" i="1"/>
              <a:t>X</a:t>
            </a:r>
            <a:r>
              <a:rPr lang="en-US" altLang="zh-CN" sz="2800" i="1" baseline="-30000"/>
              <a:t>2</a:t>
            </a:r>
            <a:r>
              <a:rPr lang="zh-CN" altLang="en-US" sz="2800" i="1"/>
              <a:t>，</a:t>
            </a:r>
            <a:r>
              <a:rPr lang="en-US" altLang="zh-CN" sz="2800" i="1"/>
              <a:t>…</a:t>
            </a:r>
            <a:r>
              <a:rPr lang="zh-CN" altLang="en-US" sz="2800" i="1"/>
              <a:t>，</a:t>
            </a:r>
            <a:r>
              <a:rPr lang="en-US" altLang="zh-CN" sz="2800" i="1"/>
              <a:t>Xn</a:t>
            </a:r>
            <a:r>
              <a:rPr lang="zh-CN" altLang="en-US" sz="2800"/>
              <a:t>） 是来自总体</a:t>
            </a:r>
            <a:r>
              <a:rPr lang="en-US" altLang="zh-CN" sz="2800" i="1"/>
              <a:t>X</a:t>
            </a:r>
            <a:r>
              <a:rPr lang="zh-CN" altLang="en-US" sz="2800"/>
              <a:t>的样本，       为样本平均数，</a:t>
            </a:r>
            <a:r>
              <a:rPr lang="en-US" altLang="zh-CN" sz="2800" i="1"/>
              <a:t>S</a:t>
            </a:r>
            <a:r>
              <a:rPr lang="en-US" altLang="zh-CN" sz="2800" i="1" baseline="30000"/>
              <a:t>2</a:t>
            </a:r>
            <a:r>
              <a:rPr lang="zh-CN" altLang="en-US" sz="2800"/>
              <a:t>为样本方差，则</a:t>
            </a:r>
          </a:p>
          <a:p>
            <a:pPr algn="just"/>
            <a:endParaRPr lang="zh-CN" altLang="en-US" sz="2800"/>
          </a:p>
          <a:p>
            <a:pPr algn="just"/>
            <a:endParaRPr lang="zh-CN" altLang="en-US" sz="2800"/>
          </a:p>
          <a:p>
            <a:pPr algn="just"/>
            <a:endParaRPr lang="en-US" altLang="zh-CN" sz="2800">
              <a:latin typeface="宋体" charset="-122"/>
            </a:endParaRPr>
          </a:p>
          <a:p>
            <a:pPr algn="just"/>
            <a:endParaRPr lang="zh-CN" altLang="en-US" sz="2800">
              <a:latin typeface="宋体" charset="-122"/>
            </a:endParaRPr>
          </a:p>
          <a:p>
            <a:pPr algn="just"/>
            <a:r>
              <a:rPr lang="zh-CN" altLang="en-US" sz="2800">
                <a:latin typeface="宋体" charset="-122"/>
              </a:rPr>
              <a:t>常称</a:t>
            </a:r>
            <a:r>
              <a:rPr lang="zh-CN" altLang="en-US" sz="2800"/>
              <a:t>           </a:t>
            </a:r>
            <a:r>
              <a:rPr lang="zh-CN" altLang="en-US" sz="2800">
                <a:latin typeface="宋体" charset="-122"/>
              </a:rPr>
              <a:t>为样本的标准误，记为</a:t>
            </a:r>
            <a:r>
              <a:rPr lang="zh-CN" altLang="en-US" sz="2800"/>
              <a:t> </a:t>
            </a:r>
          </a:p>
        </p:txBody>
      </p:sp>
      <p:graphicFrame>
        <p:nvGraphicFramePr>
          <p:cNvPr id="40962" name="Object 11"/>
          <p:cNvGraphicFramePr>
            <a:graphicFrameLocks noChangeAspect="1"/>
          </p:cNvGraphicFramePr>
          <p:nvPr/>
        </p:nvGraphicFramePr>
        <p:xfrm>
          <a:off x="3348038" y="3429000"/>
          <a:ext cx="3057525" cy="1295400"/>
        </p:xfrm>
        <a:graphic>
          <a:graphicData uri="http://schemas.openxmlformats.org/presentationml/2006/ole">
            <p:oleObj spid="_x0000_s179202" name="Equation" r:id="rId4" imgW="1079280" imgH="457200" progId="">
              <p:embed/>
            </p:oleObj>
          </a:graphicData>
        </a:graphic>
      </p:graphicFrame>
      <p:graphicFrame>
        <p:nvGraphicFramePr>
          <p:cNvPr id="40963" name="Object 10"/>
          <p:cNvGraphicFramePr>
            <a:graphicFrameLocks noChangeAspect="1"/>
          </p:cNvGraphicFramePr>
          <p:nvPr/>
        </p:nvGraphicFramePr>
        <p:xfrm>
          <a:off x="2843213" y="2852738"/>
          <a:ext cx="309562" cy="381000"/>
        </p:xfrm>
        <a:graphic>
          <a:graphicData uri="http://schemas.openxmlformats.org/presentationml/2006/ole">
            <p:oleObj spid="_x0000_s179203" name="Equation" r:id="rId5" imgW="164880" imgH="203040" progId="">
              <p:embed/>
            </p:oleObj>
          </a:graphicData>
        </a:graphic>
      </p:graphicFrame>
      <p:graphicFrame>
        <p:nvGraphicFramePr>
          <p:cNvPr id="40964" name="Object 12"/>
          <p:cNvGraphicFramePr>
            <a:graphicFrameLocks noChangeAspect="1"/>
          </p:cNvGraphicFramePr>
          <p:nvPr/>
        </p:nvGraphicFramePr>
        <p:xfrm>
          <a:off x="1403350" y="4797425"/>
          <a:ext cx="825500" cy="1295400"/>
        </p:xfrm>
        <a:graphic>
          <a:graphicData uri="http://schemas.openxmlformats.org/presentationml/2006/ole">
            <p:oleObj spid="_x0000_s179204" name="Equation" r:id="rId6" imgW="266400" imgH="419040" progId="">
              <p:embed/>
            </p:oleObj>
          </a:graphicData>
        </a:graphic>
      </p:graphicFrame>
      <p:graphicFrame>
        <p:nvGraphicFramePr>
          <p:cNvPr id="40965" name="Object 13"/>
          <p:cNvGraphicFramePr>
            <a:graphicFrameLocks noChangeAspect="1"/>
          </p:cNvGraphicFramePr>
          <p:nvPr/>
        </p:nvGraphicFramePr>
        <p:xfrm>
          <a:off x="6227763" y="4581525"/>
          <a:ext cx="1584325" cy="1187450"/>
        </p:xfrm>
        <a:graphic>
          <a:graphicData uri="http://schemas.openxmlformats.org/presentationml/2006/ole">
            <p:oleObj spid="_x0000_s179205" name="Equation" r:id="rId7" imgW="558720" imgH="419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95288" y="620713"/>
            <a:ext cx="8153400" cy="6402387"/>
            <a:chOff x="240" y="288"/>
            <a:chExt cx="5136" cy="3721"/>
          </a:xfrm>
        </p:grpSpPr>
        <p:sp>
          <p:nvSpPr>
            <p:cNvPr id="41995" name="Text Box 2"/>
            <p:cNvSpPr txBox="1">
              <a:spLocks noChangeArrowheads="1"/>
            </p:cNvSpPr>
            <p:nvPr/>
          </p:nvSpPr>
          <p:spPr bwMode="auto">
            <a:xfrm>
              <a:off x="240" y="288"/>
              <a:ext cx="5136" cy="3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zh-CN" sz="2800"/>
                <a:t>③ </a:t>
              </a:r>
              <a:r>
                <a:rPr lang="zh-CN" altLang="en-US" sz="2800"/>
                <a:t>设</a:t>
              </a:r>
              <a:r>
                <a:rPr lang="en-US" altLang="zh-CN" sz="2800" i="1"/>
                <a:t>X ~ N</a:t>
              </a:r>
              <a:r>
                <a:rPr lang="zh-CN" altLang="en-US" sz="2800"/>
                <a:t>（</a:t>
              </a:r>
              <a:r>
                <a:rPr lang="en-US" altLang="zh-CN" sz="2800" i="1"/>
                <a:t>μ</a:t>
              </a:r>
              <a:r>
                <a:rPr lang="en-US" altLang="zh-CN" sz="2800" i="1" baseline="-30000"/>
                <a:t>1</a:t>
              </a:r>
              <a:r>
                <a:rPr lang="zh-CN" altLang="en-US" sz="2800"/>
                <a:t>，    ），</a:t>
              </a:r>
              <a:r>
                <a:rPr lang="en-US" altLang="zh-CN" sz="2800" i="1"/>
                <a:t>Y ~ N</a:t>
              </a:r>
              <a:r>
                <a:rPr lang="zh-CN" altLang="en-US" sz="2800"/>
                <a:t>（</a:t>
              </a:r>
              <a:r>
                <a:rPr lang="en-US" altLang="zh-CN" sz="2800" i="1"/>
                <a:t>μ</a:t>
              </a:r>
              <a:r>
                <a:rPr lang="en-US" altLang="zh-CN" sz="2800" baseline="-30000"/>
                <a:t>2</a:t>
              </a:r>
              <a:r>
                <a:rPr lang="zh-CN" altLang="en-US" sz="2800"/>
                <a:t>，</a:t>
              </a:r>
              <a:r>
                <a:rPr lang="en-US" altLang="zh-CN" sz="2800"/>
                <a:t> σ2</a:t>
              </a:r>
              <a:r>
                <a:rPr lang="en-US" altLang="zh-CN" sz="2800" baseline="30000"/>
                <a:t>2</a:t>
              </a:r>
              <a:r>
                <a:rPr lang="zh-CN" altLang="en-US" sz="2800"/>
                <a:t>    ），</a:t>
              </a:r>
              <a:r>
                <a:rPr lang="en-US" altLang="zh-CN" sz="2800" i="1"/>
                <a:t>X</a:t>
              </a:r>
              <a:r>
                <a:rPr lang="zh-CN" altLang="en-US" sz="2800" i="1"/>
                <a:t>，</a:t>
              </a:r>
              <a:r>
                <a:rPr lang="en-US" altLang="zh-CN" sz="2800" i="1"/>
                <a:t>Y</a:t>
              </a:r>
              <a:r>
                <a:rPr lang="zh-CN" altLang="en-US" sz="2800"/>
                <a:t>相互独立；（</a:t>
              </a:r>
              <a:r>
                <a:rPr lang="en-US" altLang="zh-CN" sz="2800" i="1"/>
                <a:t>X</a:t>
              </a:r>
              <a:r>
                <a:rPr lang="en-US" altLang="zh-CN" sz="2800" i="1" baseline="-30000"/>
                <a:t>1</a:t>
              </a:r>
              <a:r>
                <a:rPr lang="zh-CN" altLang="en-US" sz="2800"/>
                <a:t>，</a:t>
              </a:r>
              <a:r>
                <a:rPr lang="en-US" altLang="zh-CN" sz="2800" i="1"/>
                <a:t>X</a:t>
              </a:r>
              <a:r>
                <a:rPr lang="en-US" altLang="zh-CN" sz="2800" i="1" baseline="-30000"/>
                <a:t>2</a:t>
              </a:r>
              <a:r>
                <a:rPr lang="zh-CN" altLang="en-US" sz="2800"/>
                <a:t>，</a:t>
              </a:r>
              <a:r>
                <a:rPr lang="en-US" altLang="zh-CN" sz="2800"/>
                <a:t>…</a:t>
              </a:r>
              <a:r>
                <a:rPr lang="zh-CN" altLang="en-US" sz="2800"/>
                <a:t>，      ），（</a:t>
              </a:r>
              <a:r>
                <a:rPr lang="en-US" altLang="zh-CN" sz="2800" i="1"/>
                <a:t>Y</a:t>
              </a:r>
              <a:r>
                <a:rPr lang="en-US" altLang="zh-CN" sz="2800" i="1" baseline="-30000"/>
                <a:t>1</a:t>
              </a:r>
              <a:r>
                <a:rPr lang="en-US" altLang="zh-CN" sz="2800"/>
                <a:t>,</a:t>
              </a:r>
              <a:r>
                <a:rPr lang="en-US" altLang="zh-CN" sz="2800" i="1"/>
                <a:t>Y</a:t>
              </a:r>
              <a:r>
                <a:rPr lang="en-US" altLang="zh-CN" sz="2800" i="1" baseline="-30000"/>
                <a:t>2</a:t>
              </a:r>
              <a:r>
                <a:rPr lang="en-US" altLang="zh-CN" sz="2800" i="1"/>
                <a:t>,</a:t>
              </a:r>
              <a:r>
                <a:rPr lang="en-US" altLang="zh-CN" sz="2800"/>
                <a:t>…</a:t>
              </a:r>
              <a:r>
                <a:rPr lang="zh-CN" altLang="en-US" sz="2800"/>
                <a:t>，    ）</a:t>
              </a:r>
              <a:endParaRPr lang="en-US" altLang="zh-CN" sz="2800"/>
            </a:p>
            <a:p>
              <a:pPr algn="just">
                <a:spcBef>
                  <a:spcPct val="50000"/>
                </a:spcBef>
              </a:pPr>
              <a:r>
                <a:rPr lang="zh-CN" altLang="en-US" sz="2800"/>
                <a:t>是分别来自总体</a:t>
              </a:r>
              <a:r>
                <a:rPr lang="en-US" altLang="zh-CN" sz="2800" i="1"/>
                <a:t>X</a:t>
              </a:r>
              <a:r>
                <a:rPr lang="zh-CN" altLang="en-US" sz="2800" i="1"/>
                <a:t>、</a:t>
              </a:r>
              <a:r>
                <a:rPr lang="en-US" altLang="zh-CN" sz="2800" i="1"/>
                <a:t>Y</a:t>
              </a:r>
              <a:r>
                <a:rPr lang="zh-CN" altLang="en-US" sz="2800"/>
                <a:t>的样本，其平均数分别为  </a:t>
              </a:r>
              <a:endParaRPr lang="en-US" altLang="zh-CN" sz="2800"/>
            </a:p>
            <a:p>
              <a:pPr algn="just">
                <a:spcBef>
                  <a:spcPct val="50000"/>
                </a:spcBef>
              </a:pPr>
              <a:r>
                <a:rPr lang="zh-CN" altLang="en-US" sz="2800"/>
                <a:t>                </a:t>
              </a:r>
              <a:r>
                <a:rPr lang="zh-CN" altLang="en-US"/>
                <a:t>，      </a:t>
              </a:r>
              <a:r>
                <a:rPr lang="zh-CN" altLang="en-US" sz="2800"/>
                <a:t>则</a:t>
              </a:r>
            </a:p>
            <a:p>
              <a:pPr algn="just">
                <a:spcBef>
                  <a:spcPct val="50000"/>
                </a:spcBef>
              </a:pPr>
              <a:endParaRPr lang="zh-CN" altLang="en-US"/>
            </a:p>
            <a:p>
              <a:pPr algn="just">
                <a:spcBef>
                  <a:spcPct val="50000"/>
                </a:spcBef>
              </a:pPr>
              <a:endParaRPr lang="zh-CN" altLang="en-US"/>
            </a:p>
            <a:p>
              <a:pPr algn="just">
                <a:spcBef>
                  <a:spcPct val="50000"/>
                </a:spcBef>
              </a:pPr>
              <a:endParaRPr lang="en-US" altLang="zh-CN"/>
            </a:p>
            <a:p>
              <a:pPr algn="just">
                <a:spcBef>
                  <a:spcPct val="50000"/>
                </a:spcBef>
              </a:pPr>
              <a:endParaRPr lang="en-US" altLang="zh-CN"/>
            </a:p>
            <a:p>
              <a:pPr algn="just">
                <a:spcBef>
                  <a:spcPct val="50000"/>
                </a:spcBef>
              </a:pPr>
              <a:endParaRPr lang="zh-CN" altLang="en-US"/>
            </a:p>
            <a:p>
              <a:pPr algn="just">
                <a:spcBef>
                  <a:spcPct val="50000"/>
                </a:spcBef>
              </a:pPr>
              <a:r>
                <a:rPr lang="zh-CN" altLang="en-US">
                  <a:latin typeface="宋体" charset="-122"/>
                </a:rPr>
                <a:t>通常称             为总体的差数标准误，记为         ，</a:t>
              </a:r>
              <a:endParaRPr lang="en-US" altLang="zh-CN">
                <a:latin typeface="宋体" charset="-122"/>
              </a:endParaRPr>
            </a:p>
            <a:p>
              <a:pPr algn="just">
                <a:spcBef>
                  <a:spcPct val="50000"/>
                </a:spcBef>
              </a:pPr>
              <a:endParaRPr lang="en-US" altLang="zh-CN">
                <a:latin typeface="宋体" charset="-122"/>
              </a:endParaRPr>
            </a:p>
            <a:p>
              <a:pPr algn="just">
                <a:spcBef>
                  <a:spcPct val="50000"/>
                </a:spcBef>
              </a:pPr>
              <a:endParaRPr lang="en-US" altLang="zh-CN">
                <a:latin typeface="宋体" charset="-122"/>
              </a:endParaRPr>
            </a:p>
            <a:p>
              <a:pPr algn="just">
                <a:spcBef>
                  <a:spcPct val="50000"/>
                </a:spcBef>
              </a:pPr>
              <a:r>
                <a:rPr lang="zh-CN" altLang="en-US">
                  <a:latin typeface="宋体" charset="-122"/>
                </a:rPr>
                <a:t>           即</a:t>
              </a:r>
              <a:endParaRPr lang="zh-CN" altLang="en-US"/>
            </a:p>
          </p:txBody>
        </p:sp>
        <p:graphicFrame>
          <p:nvGraphicFramePr>
            <p:cNvPr id="41986" name="Object 3"/>
            <p:cNvGraphicFramePr>
              <a:graphicFrameLocks noChangeAspect="1"/>
            </p:cNvGraphicFramePr>
            <p:nvPr/>
          </p:nvGraphicFramePr>
          <p:xfrm>
            <a:off x="1964" y="372"/>
            <a:ext cx="202" cy="240"/>
          </p:xfrm>
          <a:graphic>
            <a:graphicData uri="http://schemas.openxmlformats.org/presentationml/2006/ole">
              <p:oleObj spid="_x0000_s180226" name="Equation" r:id="rId4" imgW="203040" imgH="241200" progId="">
                <p:embed/>
              </p:oleObj>
            </a:graphicData>
          </a:graphic>
        </p:graphicFrame>
        <p:graphicFrame>
          <p:nvGraphicFramePr>
            <p:cNvPr id="41987" name="Object 5"/>
            <p:cNvGraphicFramePr>
              <a:graphicFrameLocks noChangeAspect="1"/>
            </p:cNvGraphicFramePr>
            <p:nvPr/>
          </p:nvGraphicFramePr>
          <p:xfrm>
            <a:off x="2916" y="623"/>
            <a:ext cx="240" cy="228"/>
          </p:xfrm>
          <a:graphic>
            <a:graphicData uri="http://schemas.openxmlformats.org/presentationml/2006/ole">
              <p:oleObj spid="_x0000_s180227" name="Equation" r:id="rId5" imgW="241200" imgH="228600" progId="">
                <p:embed/>
              </p:oleObj>
            </a:graphicData>
          </a:graphic>
        </p:graphicFrame>
        <p:graphicFrame>
          <p:nvGraphicFramePr>
            <p:cNvPr id="41988" name="Object 6"/>
            <p:cNvGraphicFramePr>
              <a:graphicFrameLocks noChangeAspect="1"/>
            </p:cNvGraphicFramePr>
            <p:nvPr/>
          </p:nvGraphicFramePr>
          <p:xfrm flipH="1" flipV="1">
            <a:off x="5048" y="623"/>
            <a:ext cx="240" cy="228"/>
          </p:xfrm>
          <a:graphic>
            <a:graphicData uri="http://schemas.openxmlformats.org/presentationml/2006/ole">
              <p:oleObj spid="_x0000_s180228" name="Equation" r:id="rId6" imgW="241200" imgH="228600" progId="">
                <p:embed/>
              </p:oleObj>
            </a:graphicData>
          </a:graphic>
        </p:graphicFrame>
        <p:graphicFrame>
          <p:nvGraphicFramePr>
            <p:cNvPr id="41989" name="Object 7"/>
            <p:cNvGraphicFramePr>
              <a:graphicFrameLocks noChangeAspect="1"/>
            </p:cNvGraphicFramePr>
            <p:nvPr/>
          </p:nvGraphicFramePr>
          <p:xfrm>
            <a:off x="376" y="1251"/>
            <a:ext cx="1077" cy="293"/>
          </p:xfrm>
          <a:graphic>
            <a:graphicData uri="http://schemas.openxmlformats.org/presentationml/2006/ole">
              <p:oleObj spid="_x0000_s180229" name="Equation" r:id="rId7" imgW="495000" imgH="215640" progId="">
                <p:embed/>
              </p:oleObj>
            </a:graphicData>
          </a:graphic>
        </p:graphicFrame>
        <p:graphicFrame>
          <p:nvGraphicFramePr>
            <p:cNvPr id="41990" name="Object 8"/>
            <p:cNvGraphicFramePr>
              <a:graphicFrameLocks noChangeAspect="1"/>
            </p:cNvGraphicFramePr>
            <p:nvPr/>
          </p:nvGraphicFramePr>
          <p:xfrm>
            <a:off x="1918" y="1292"/>
            <a:ext cx="2884" cy="1465"/>
          </p:xfrm>
          <a:graphic>
            <a:graphicData uri="http://schemas.openxmlformats.org/presentationml/2006/ole">
              <p:oleObj spid="_x0000_s180230" name="Equation" r:id="rId8" imgW="1790640" imgH="1193760" progId="">
                <p:embed/>
              </p:oleObj>
            </a:graphicData>
          </a:graphic>
        </p:graphicFrame>
        <p:graphicFrame>
          <p:nvGraphicFramePr>
            <p:cNvPr id="41991" name="Object 9"/>
            <p:cNvGraphicFramePr>
              <a:graphicFrameLocks noChangeAspect="1"/>
            </p:cNvGraphicFramePr>
            <p:nvPr/>
          </p:nvGraphicFramePr>
          <p:xfrm>
            <a:off x="830" y="2757"/>
            <a:ext cx="880" cy="635"/>
          </p:xfrm>
          <a:graphic>
            <a:graphicData uri="http://schemas.openxmlformats.org/presentationml/2006/ole">
              <p:oleObj spid="_x0000_s180231" name="Equation" r:id="rId9" imgW="685800" imgH="495000" progId="">
                <p:embed/>
              </p:oleObj>
            </a:graphicData>
          </a:graphic>
        </p:graphicFrame>
        <p:graphicFrame>
          <p:nvGraphicFramePr>
            <p:cNvPr id="41992" name="Object 10"/>
            <p:cNvGraphicFramePr>
              <a:graphicFrameLocks noChangeAspect="1"/>
            </p:cNvGraphicFramePr>
            <p:nvPr/>
          </p:nvGraphicFramePr>
          <p:xfrm>
            <a:off x="3778" y="2799"/>
            <a:ext cx="602" cy="503"/>
          </p:xfrm>
          <a:graphic>
            <a:graphicData uri="http://schemas.openxmlformats.org/presentationml/2006/ole">
              <p:oleObj spid="_x0000_s180232" name="Equation" r:id="rId10" imgW="304560" imgH="253800" progId="">
                <p:embed/>
              </p:oleObj>
            </a:graphicData>
          </a:graphic>
        </p:graphicFrame>
        <p:graphicFrame>
          <p:nvGraphicFramePr>
            <p:cNvPr id="41993" name="Object 11"/>
            <p:cNvGraphicFramePr>
              <a:graphicFrameLocks noChangeAspect="1"/>
            </p:cNvGraphicFramePr>
            <p:nvPr/>
          </p:nvGraphicFramePr>
          <p:xfrm>
            <a:off x="1737" y="3285"/>
            <a:ext cx="1402" cy="628"/>
          </p:xfrm>
          <a:graphic>
            <a:graphicData uri="http://schemas.openxmlformats.org/presentationml/2006/ole">
              <p:oleObj spid="_x0000_s180233" name="Equation" r:id="rId11" imgW="1104840" imgH="495000" progId="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381000"/>
          </a:xfrm>
        </p:spPr>
        <p:txBody>
          <a:bodyPr/>
          <a:lstStyle/>
          <a:p>
            <a:pPr algn="l" eaLnBrk="1" hangingPunct="1"/>
            <a:r>
              <a:rPr lang="zh-CN" altLang="en-US" sz="3200" b="1" smtClean="0">
                <a:latin typeface="宋体" charset="-122"/>
              </a:rPr>
              <a:t>泊松分布（</a:t>
            </a:r>
            <a:r>
              <a:rPr lang="en-US" altLang="zh-CN" sz="3200" b="1" smtClean="0"/>
              <a:t>Poisson  Distribution</a:t>
            </a:r>
            <a:r>
              <a:rPr lang="zh-CN" altLang="en-US" sz="3200" b="1" smtClean="0">
                <a:latin typeface="宋体" charset="-122"/>
              </a:rPr>
              <a:t>）</a:t>
            </a:r>
            <a:r>
              <a:rPr lang="zh-CN" altLang="en-US" sz="3200" smtClean="0"/>
              <a:t> 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90600"/>
            <a:ext cx="8134350" cy="51054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zh-CN" altLang="en-US" sz="2800" smtClean="0"/>
              <a:t>若随机变量</a:t>
            </a:r>
            <a:r>
              <a:rPr lang="en-US" altLang="zh-CN" sz="2800" i="1" smtClean="0"/>
              <a:t>X</a:t>
            </a:r>
            <a:r>
              <a:rPr lang="zh-CN" altLang="en-US" sz="2800" smtClean="0"/>
              <a:t>的分布律为</a:t>
            </a:r>
          </a:p>
          <a:p>
            <a:pPr algn="just" eaLnBrk="1" hangingPunct="1">
              <a:buFontTx/>
              <a:buNone/>
            </a:pPr>
            <a:endParaRPr lang="zh-CN" altLang="en-US" sz="2800" smtClean="0"/>
          </a:p>
          <a:p>
            <a:pPr algn="just" eaLnBrk="1" hangingPunct="1">
              <a:buFontTx/>
              <a:buNone/>
            </a:pPr>
            <a:endParaRPr lang="en-US" altLang="zh-CN" sz="28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endParaRPr lang="en-US" altLang="zh-CN" sz="28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endParaRPr lang="zh-CN" altLang="en-US" sz="28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r>
              <a:rPr lang="zh-CN" altLang="en-US" sz="2800" smtClean="0">
                <a:latin typeface="宋体" charset="-122"/>
              </a:rPr>
              <a:t>其中</a:t>
            </a:r>
            <a:r>
              <a:rPr lang="en-US" altLang="zh-CN" sz="2800" smtClean="0">
                <a:latin typeface="宋体" charset="-122"/>
              </a:rPr>
              <a:t>λ&gt;0</a:t>
            </a:r>
            <a:r>
              <a:rPr lang="zh-CN" altLang="en-US" sz="2800" smtClean="0">
                <a:latin typeface="宋体" charset="-122"/>
              </a:rPr>
              <a:t>为常数，则称</a:t>
            </a:r>
            <a:r>
              <a:rPr lang="en-US" altLang="zh-CN" sz="2800" i="1" smtClean="0"/>
              <a:t>X</a:t>
            </a:r>
            <a:r>
              <a:rPr lang="zh-CN" altLang="en-US" sz="2800" smtClean="0">
                <a:latin typeface="宋体" charset="-122"/>
              </a:rPr>
              <a:t>服从参数为</a:t>
            </a:r>
            <a:r>
              <a:rPr lang="en-US" altLang="zh-CN" sz="2800" smtClean="0">
                <a:latin typeface="宋体" charset="-122"/>
              </a:rPr>
              <a:t>λ</a:t>
            </a:r>
            <a:r>
              <a:rPr lang="zh-CN" altLang="en-US" sz="2800" smtClean="0">
                <a:latin typeface="宋体" charset="-122"/>
              </a:rPr>
              <a:t>的泊松分布，</a:t>
            </a:r>
            <a:endParaRPr lang="en-US" altLang="zh-CN" sz="28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endParaRPr lang="en-US" altLang="zh-CN" sz="28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r>
              <a:rPr lang="zh-CN" altLang="en-US" sz="2800" smtClean="0">
                <a:latin typeface="宋体" charset="-122"/>
              </a:rPr>
              <a:t>记为</a:t>
            </a:r>
            <a:r>
              <a:rPr lang="en-US" altLang="zh-CN" sz="2800" smtClean="0">
                <a:latin typeface="宋体" charset="-122"/>
              </a:rPr>
              <a:t>X</a:t>
            </a:r>
            <a:r>
              <a:rPr lang="zh-CN" altLang="en-US" sz="2800" smtClean="0">
                <a:latin typeface="宋体" charset="-122"/>
              </a:rPr>
              <a:t>～</a:t>
            </a:r>
            <a:r>
              <a:rPr lang="zh-CN" altLang="en-US" sz="2800" smtClean="0"/>
              <a:t> </a:t>
            </a:r>
            <a:r>
              <a:rPr lang="en-US" altLang="zh-CN" sz="2800" smtClean="0"/>
              <a:t>P</a:t>
            </a:r>
            <a:r>
              <a:rPr lang="zh-CN" altLang="en-US" sz="2800" smtClean="0"/>
              <a:t>（ </a:t>
            </a:r>
            <a:r>
              <a:rPr lang="en-US" altLang="zh-CN" sz="2800" smtClean="0">
                <a:latin typeface="宋体" charset="-122"/>
              </a:rPr>
              <a:t>λ</a:t>
            </a:r>
            <a:r>
              <a:rPr lang="zh-CN" altLang="en-US" sz="2800" smtClean="0">
                <a:latin typeface="宋体" charset="-122"/>
              </a:rPr>
              <a:t>）</a:t>
            </a:r>
          </a:p>
          <a:p>
            <a:pPr algn="just" eaLnBrk="1" hangingPunct="1">
              <a:buFontTx/>
              <a:buNone/>
            </a:pPr>
            <a:endParaRPr lang="zh-CN" altLang="en-US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endParaRPr lang="zh-CN" altLang="en-US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endParaRPr lang="zh-CN" altLang="en-US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endParaRPr lang="zh-CN" altLang="en-US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endParaRPr lang="zh-CN" altLang="en-US" sz="2000" smtClean="0">
              <a:latin typeface="宋体" charset="-122"/>
            </a:endParaRPr>
          </a:p>
          <a:p>
            <a:pPr eaLnBrk="1" hangingPunct="1">
              <a:buFontTx/>
              <a:buNone/>
            </a:pPr>
            <a:endParaRPr lang="en-US" altLang="zh-CN" sz="2000" smtClean="0"/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/>
        </p:nvGraphicFramePr>
        <p:xfrm>
          <a:off x="900113" y="1844675"/>
          <a:ext cx="7531100" cy="1584325"/>
        </p:xfrm>
        <a:graphic>
          <a:graphicData uri="http://schemas.openxmlformats.org/presentationml/2006/ole">
            <p:oleObj spid="_x0000_s166914" name="Equation" r:id="rId4" imgW="1993680" imgH="419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7" name="矩形 1"/>
          <p:cNvSpPr>
            <a:spLocks noChangeArrowheads="1"/>
          </p:cNvSpPr>
          <p:nvPr/>
        </p:nvSpPr>
        <p:spPr bwMode="auto">
          <a:xfrm>
            <a:off x="684213" y="908050"/>
            <a:ext cx="7920037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>
                <a:latin typeface="宋体" charset="-122"/>
              </a:rPr>
              <a:t>④</a:t>
            </a:r>
            <a:r>
              <a:rPr lang="zh-CN" altLang="en-US" sz="2800"/>
              <a:t>设</a:t>
            </a:r>
            <a:r>
              <a:rPr lang="en-US" altLang="zh-CN" sz="2800" i="1"/>
              <a:t>X ~ N</a:t>
            </a:r>
            <a:r>
              <a:rPr lang="zh-CN" altLang="en-US" sz="2800"/>
              <a:t>（</a:t>
            </a:r>
            <a:r>
              <a:rPr lang="en-US" altLang="zh-CN" sz="2800" i="1"/>
              <a:t>μ</a:t>
            </a:r>
            <a:r>
              <a:rPr lang="en-US" altLang="zh-CN" sz="2800" i="1" baseline="-30000"/>
              <a:t>1</a:t>
            </a:r>
            <a:r>
              <a:rPr lang="zh-CN" altLang="en-US" sz="2800"/>
              <a:t>，    ），</a:t>
            </a:r>
            <a:r>
              <a:rPr lang="en-US" altLang="zh-CN" sz="2800" i="1"/>
              <a:t>Y ~ N</a:t>
            </a:r>
            <a:r>
              <a:rPr lang="zh-CN" altLang="en-US" sz="2800"/>
              <a:t>（</a:t>
            </a:r>
            <a:r>
              <a:rPr lang="en-US" altLang="zh-CN" sz="2800" i="1"/>
              <a:t>μ</a:t>
            </a:r>
            <a:r>
              <a:rPr lang="en-US" altLang="zh-CN" sz="2800" baseline="-30000"/>
              <a:t>2</a:t>
            </a:r>
            <a:r>
              <a:rPr lang="zh-CN" altLang="en-US" sz="2800"/>
              <a:t>，    ），</a:t>
            </a:r>
            <a:r>
              <a:rPr lang="en-US" altLang="zh-CN" sz="2800" i="1"/>
              <a:t>X</a:t>
            </a:r>
            <a:r>
              <a:rPr lang="zh-CN" altLang="en-US" sz="2800" i="1"/>
              <a:t>，</a:t>
            </a:r>
            <a:r>
              <a:rPr lang="en-US" altLang="zh-CN" sz="2800" i="1"/>
              <a:t>Y</a:t>
            </a:r>
            <a:r>
              <a:rPr lang="zh-CN" altLang="en-US" sz="2800"/>
              <a:t>相</a:t>
            </a:r>
            <a:endParaRPr lang="en-US" altLang="zh-CN" sz="2800"/>
          </a:p>
          <a:p>
            <a:pPr algn="just">
              <a:spcBef>
                <a:spcPct val="50000"/>
              </a:spcBef>
            </a:pPr>
            <a:r>
              <a:rPr lang="zh-CN" altLang="en-US" sz="2800"/>
              <a:t>互独立；（</a:t>
            </a:r>
            <a:r>
              <a:rPr lang="en-US" altLang="zh-CN" sz="2800" i="1"/>
              <a:t>X</a:t>
            </a:r>
            <a:r>
              <a:rPr lang="en-US" altLang="zh-CN" sz="2800" i="1" baseline="-30000"/>
              <a:t>1</a:t>
            </a:r>
            <a:r>
              <a:rPr lang="zh-CN" altLang="en-US" sz="2800"/>
              <a:t>，</a:t>
            </a:r>
            <a:r>
              <a:rPr lang="en-US" altLang="zh-CN" sz="2800" i="1"/>
              <a:t>X</a:t>
            </a:r>
            <a:r>
              <a:rPr lang="en-US" altLang="zh-CN" sz="2800" i="1" baseline="-30000"/>
              <a:t>2</a:t>
            </a:r>
            <a:r>
              <a:rPr lang="zh-CN" altLang="en-US" sz="2800"/>
              <a:t>，</a:t>
            </a:r>
            <a:r>
              <a:rPr lang="en-US" altLang="zh-CN" sz="2800"/>
              <a:t>…</a:t>
            </a:r>
            <a:r>
              <a:rPr lang="zh-CN" altLang="en-US" sz="2800"/>
              <a:t>，      ），（</a:t>
            </a:r>
            <a:r>
              <a:rPr lang="en-US" altLang="zh-CN" sz="2800" i="1"/>
              <a:t>Y</a:t>
            </a:r>
            <a:r>
              <a:rPr lang="en-US" altLang="zh-CN" sz="2800" i="1" baseline="-30000"/>
              <a:t>1</a:t>
            </a:r>
            <a:r>
              <a:rPr lang="en-US" altLang="zh-CN" sz="2800"/>
              <a:t>,</a:t>
            </a:r>
            <a:r>
              <a:rPr lang="en-US" altLang="zh-CN" sz="2800" i="1"/>
              <a:t>Y</a:t>
            </a:r>
            <a:r>
              <a:rPr lang="en-US" altLang="zh-CN" sz="2800" i="1" baseline="-30000"/>
              <a:t>2</a:t>
            </a:r>
            <a:r>
              <a:rPr lang="en-US" altLang="zh-CN" sz="2800" i="1"/>
              <a:t>,</a:t>
            </a:r>
            <a:r>
              <a:rPr lang="en-US" altLang="zh-CN" sz="2800"/>
              <a:t>…</a:t>
            </a:r>
            <a:r>
              <a:rPr lang="zh-CN" altLang="en-US" sz="2800"/>
              <a:t>，    ）</a:t>
            </a:r>
            <a:endParaRPr lang="en-US" altLang="zh-CN" sz="2800"/>
          </a:p>
          <a:p>
            <a:pPr algn="just">
              <a:spcBef>
                <a:spcPct val="50000"/>
              </a:spcBef>
            </a:pPr>
            <a:r>
              <a:rPr lang="zh-CN" altLang="en-US" sz="2800"/>
              <a:t>是分别来自总体</a:t>
            </a:r>
            <a:r>
              <a:rPr lang="en-US" altLang="zh-CN" sz="2800" i="1"/>
              <a:t>X</a:t>
            </a:r>
            <a:r>
              <a:rPr lang="zh-CN" altLang="en-US" sz="2800" i="1"/>
              <a:t>、</a:t>
            </a:r>
            <a:r>
              <a:rPr lang="en-US" altLang="zh-CN" sz="2800" i="1"/>
              <a:t>Y</a:t>
            </a:r>
            <a:r>
              <a:rPr lang="zh-CN" altLang="en-US" sz="2800"/>
              <a:t>的样本，其平均数分别</a:t>
            </a:r>
            <a:endParaRPr lang="en-US" altLang="zh-CN" sz="2800"/>
          </a:p>
          <a:p>
            <a:pPr algn="just">
              <a:spcBef>
                <a:spcPct val="50000"/>
              </a:spcBef>
            </a:pPr>
            <a:r>
              <a:rPr lang="zh-CN" altLang="en-US" sz="2800"/>
              <a:t>为                  ，</a:t>
            </a:r>
            <a:r>
              <a:rPr lang="zh-CN" altLang="en-US" sz="2800">
                <a:latin typeface="宋体" charset="-122"/>
              </a:rPr>
              <a:t>方差分别为         ，</a:t>
            </a:r>
            <a:r>
              <a:rPr lang="zh-CN" altLang="en-US" sz="2800"/>
              <a:t>则</a:t>
            </a:r>
          </a:p>
          <a:p>
            <a:pPr algn="just">
              <a:spcBef>
                <a:spcPct val="50000"/>
              </a:spcBef>
            </a:pPr>
            <a:endParaRPr lang="zh-CN" altLang="en-US"/>
          </a:p>
          <a:p>
            <a:pPr algn="just">
              <a:spcBef>
                <a:spcPct val="50000"/>
              </a:spcBef>
            </a:pPr>
            <a:endParaRPr lang="zh-CN" altLang="en-US"/>
          </a:p>
          <a:p>
            <a:pPr algn="just">
              <a:spcBef>
                <a:spcPct val="50000"/>
              </a:spcBef>
            </a:pPr>
            <a:r>
              <a:rPr lang="zh-CN" altLang="en-US">
                <a:latin typeface="宋体" charset="-122"/>
              </a:rPr>
              <a:t>                     </a:t>
            </a:r>
            <a:endParaRPr lang="zh-CN" altLang="en-US"/>
          </a:p>
        </p:txBody>
      </p:sp>
      <p:graphicFrame>
        <p:nvGraphicFramePr>
          <p:cNvPr id="43010" name="Object 12"/>
          <p:cNvGraphicFramePr>
            <a:graphicFrameLocks noChangeAspect="1"/>
          </p:cNvGraphicFramePr>
          <p:nvPr/>
        </p:nvGraphicFramePr>
        <p:xfrm>
          <a:off x="3203575" y="836613"/>
          <a:ext cx="504825" cy="598487"/>
        </p:xfrm>
        <a:graphic>
          <a:graphicData uri="http://schemas.openxmlformats.org/presentationml/2006/ole">
            <p:oleObj spid="_x0000_s181250" name="Equation" r:id="rId4" imgW="203040" imgH="241200" progId="">
              <p:embed/>
            </p:oleObj>
          </a:graphicData>
        </a:graphic>
      </p:graphicFrame>
      <p:graphicFrame>
        <p:nvGraphicFramePr>
          <p:cNvPr id="43011" name="Object 14"/>
          <p:cNvGraphicFramePr>
            <a:graphicFrameLocks noChangeAspect="1"/>
          </p:cNvGraphicFramePr>
          <p:nvPr/>
        </p:nvGraphicFramePr>
        <p:xfrm>
          <a:off x="4716463" y="1628775"/>
          <a:ext cx="381000" cy="476250"/>
        </p:xfrm>
        <a:graphic>
          <a:graphicData uri="http://schemas.openxmlformats.org/presentationml/2006/ole">
            <p:oleObj spid="_x0000_s181251" name="Equation" r:id="rId5" imgW="241200" imgH="228600" progId="">
              <p:embed/>
            </p:oleObj>
          </a:graphicData>
        </a:graphic>
      </p:graphicFrame>
      <p:graphicFrame>
        <p:nvGraphicFramePr>
          <p:cNvPr id="43012" name="Object 16"/>
          <p:cNvGraphicFramePr>
            <a:graphicFrameLocks noChangeAspect="1"/>
          </p:cNvGraphicFramePr>
          <p:nvPr/>
        </p:nvGraphicFramePr>
        <p:xfrm>
          <a:off x="1116013" y="2852738"/>
          <a:ext cx="1587500" cy="431800"/>
        </p:xfrm>
        <a:graphic>
          <a:graphicData uri="http://schemas.openxmlformats.org/presentationml/2006/ole">
            <p:oleObj spid="_x0000_s181252" name="Equation" r:id="rId6" imgW="495000" imgH="215640" progId="">
              <p:embed/>
            </p:oleObj>
          </a:graphicData>
        </a:graphic>
      </p:graphicFrame>
      <p:graphicFrame>
        <p:nvGraphicFramePr>
          <p:cNvPr id="43013" name="Object 17"/>
          <p:cNvGraphicFramePr>
            <a:graphicFrameLocks noChangeAspect="1"/>
          </p:cNvGraphicFramePr>
          <p:nvPr/>
        </p:nvGraphicFramePr>
        <p:xfrm>
          <a:off x="5003800" y="2781300"/>
          <a:ext cx="1274763" cy="733425"/>
        </p:xfrm>
        <a:graphic>
          <a:graphicData uri="http://schemas.openxmlformats.org/presentationml/2006/ole">
            <p:oleObj spid="_x0000_s181253" name="Equation" r:id="rId7" imgW="419040" imgH="241200" progId="">
              <p:embed/>
            </p:oleObj>
          </a:graphicData>
        </a:graphic>
      </p:graphicFrame>
      <p:graphicFrame>
        <p:nvGraphicFramePr>
          <p:cNvPr id="43014" name="Object 18"/>
          <p:cNvGraphicFramePr>
            <a:graphicFrameLocks noChangeAspect="1"/>
          </p:cNvGraphicFramePr>
          <p:nvPr/>
        </p:nvGraphicFramePr>
        <p:xfrm>
          <a:off x="395288" y="4005263"/>
          <a:ext cx="8102600" cy="2016125"/>
        </p:xfrm>
        <a:graphic>
          <a:graphicData uri="http://schemas.openxmlformats.org/presentationml/2006/ole">
            <p:oleObj spid="_x0000_s181254" name="Equation" r:id="rId8" imgW="2908080" imgH="723600" progId="">
              <p:embed/>
            </p:oleObj>
          </a:graphicData>
        </a:graphic>
      </p:graphicFrame>
      <p:graphicFrame>
        <p:nvGraphicFramePr>
          <p:cNvPr id="43015" name="Object 10"/>
          <p:cNvGraphicFramePr>
            <a:graphicFrameLocks noChangeAspect="1"/>
          </p:cNvGraphicFramePr>
          <p:nvPr/>
        </p:nvGraphicFramePr>
        <p:xfrm>
          <a:off x="6011863" y="908050"/>
          <a:ext cx="533400" cy="558800"/>
        </p:xfrm>
        <a:graphic>
          <a:graphicData uri="http://schemas.openxmlformats.org/presentationml/2006/ole">
            <p:oleObj spid="_x0000_s181255" name="公式" r:id="rId9" imgW="203040" imgH="228600" progId="Equation.3">
              <p:embed/>
            </p:oleObj>
          </a:graphicData>
        </a:graphic>
      </p:graphicFrame>
      <p:graphicFrame>
        <p:nvGraphicFramePr>
          <p:cNvPr id="43016" name="Object 11"/>
          <p:cNvGraphicFramePr>
            <a:graphicFrameLocks noChangeAspect="1"/>
          </p:cNvGraphicFramePr>
          <p:nvPr/>
        </p:nvGraphicFramePr>
        <p:xfrm>
          <a:off x="7596188" y="1557338"/>
          <a:ext cx="511175" cy="647700"/>
        </p:xfrm>
        <a:graphic>
          <a:graphicData uri="http://schemas.openxmlformats.org/presentationml/2006/ole">
            <p:oleObj spid="_x0000_s181256" name="公式" r:id="rId10" imgW="1904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9"/>
          <p:cNvGraphicFramePr>
            <a:graphicFrameLocks noChangeAspect="1"/>
          </p:cNvGraphicFramePr>
          <p:nvPr/>
        </p:nvGraphicFramePr>
        <p:xfrm>
          <a:off x="395288" y="620713"/>
          <a:ext cx="8001000" cy="2014537"/>
        </p:xfrm>
        <a:graphic>
          <a:graphicData uri="http://schemas.openxmlformats.org/presentationml/2006/ole">
            <p:oleObj spid="_x0000_s182274" name="Equation" r:id="rId4" imgW="1968480" imgH="495000" progId="">
              <p:embed/>
            </p:oleObj>
          </a:graphicData>
        </a:graphic>
      </p:graphicFrame>
      <p:sp>
        <p:nvSpPr>
          <p:cNvPr id="44037" name="矩形 2"/>
          <p:cNvSpPr>
            <a:spLocks noChangeArrowheads="1"/>
          </p:cNvSpPr>
          <p:nvPr/>
        </p:nvSpPr>
        <p:spPr bwMode="auto">
          <a:xfrm>
            <a:off x="1042988" y="2852738"/>
            <a:ext cx="76327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>
                <a:latin typeface="宋体" charset="-122"/>
              </a:rPr>
              <a:t>为样本的差数标准误，记为</a:t>
            </a:r>
            <a:r>
              <a:rPr lang="zh-CN" altLang="en-US" sz="2800"/>
              <a:t>                即</a:t>
            </a:r>
          </a:p>
          <a:p>
            <a:pPr algn="just">
              <a:spcBef>
                <a:spcPct val="50000"/>
              </a:spcBef>
            </a:pPr>
            <a:endParaRPr lang="zh-CN" altLang="en-US"/>
          </a:p>
          <a:p>
            <a:pPr algn="just">
              <a:spcBef>
                <a:spcPct val="50000"/>
              </a:spcBef>
            </a:pPr>
            <a:endParaRPr lang="zh-CN" altLang="en-US"/>
          </a:p>
        </p:txBody>
      </p:sp>
      <p:graphicFrame>
        <p:nvGraphicFramePr>
          <p:cNvPr id="44035" name="Object 7"/>
          <p:cNvGraphicFramePr>
            <a:graphicFrameLocks noChangeAspect="1"/>
          </p:cNvGraphicFramePr>
          <p:nvPr/>
        </p:nvGraphicFramePr>
        <p:xfrm>
          <a:off x="5580063" y="2708275"/>
          <a:ext cx="1076325" cy="936625"/>
        </p:xfrm>
        <a:graphic>
          <a:graphicData uri="http://schemas.openxmlformats.org/presentationml/2006/ole">
            <p:oleObj spid="_x0000_s182275" name="Equation" r:id="rId5" imgW="291960" imgH="253800" progId="">
              <p:embed/>
            </p:oleObj>
          </a:graphicData>
        </a:graphic>
      </p:graphicFrame>
      <p:graphicFrame>
        <p:nvGraphicFramePr>
          <p:cNvPr id="44036" name="Object 8"/>
          <p:cNvGraphicFramePr>
            <a:graphicFrameLocks noChangeAspect="1"/>
          </p:cNvGraphicFramePr>
          <p:nvPr/>
        </p:nvGraphicFramePr>
        <p:xfrm>
          <a:off x="2195513" y="4292600"/>
          <a:ext cx="4924425" cy="1873250"/>
        </p:xfrm>
        <a:graphic>
          <a:graphicData uri="http://schemas.openxmlformats.org/presentationml/2006/ole">
            <p:oleObj spid="_x0000_s182276" name="Equation" r:id="rId6" imgW="1269720" imgH="482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矩形 2"/>
          <p:cNvSpPr>
            <a:spLocks noChangeArrowheads="1"/>
          </p:cNvSpPr>
          <p:nvPr/>
        </p:nvSpPr>
        <p:spPr bwMode="auto">
          <a:xfrm>
            <a:off x="1835150" y="1196975"/>
            <a:ext cx="8651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3600"/>
              <a:t>⑤</a:t>
            </a:r>
          </a:p>
        </p:txBody>
      </p:sp>
      <p:graphicFrame>
        <p:nvGraphicFramePr>
          <p:cNvPr id="45058" name="Object 3"/>
          <p:cNvGraphicFramePr>
            <a:graphicFrameLocks noChangeAspect="1"/>
          </p:cNvGraphicFramePr>
          <p:nvPr/>
        </p:nvGraphicFramePr>
        <p:xfrm>
          <a:off x="863600" y="2205038"/>
          <a:ext cx="6734175" cy="2376487"/>
        </p:xfrm>
        <a:graphic>
          <a:graphicData uri="http://schemas.openxmlformats.org/presentationml/2006/ole">
            <p:oleObj spid="_x0000_s183298" name="公式" r:id="rId4" imgW="12952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矩形 1"/>
          <p:cNvSpPr>
            <a:spLocks noChangeArrowheads="1"/>
          </p:cNvSpPr>
          <p:nvPr/>
        </p:nvSpPr>
        <p:spPr bwMode="auto">
          <a:xfrm>
            <a:off x="250825" y="1412875"/>
            <a:ext cx="813752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3600"/>
              <a:t>⑥设</a:t>
            </a:r>
            <a:r>
              <a:rPr lang="en-US" altLang="zh-CN" sz="3600" i="1"/>
              <a:t>X ~ N</a:t>
            </a:r>
            <a:r>
              <a:rPr lang="zh-CN" altLang="en-US" sz="3600"/>
              <a:t>（</a:t>
            </a:r>
            <a:r>
              <a:rPr lang="en-US" altLang="zh-CN" sz="3600" i="1"/>
              <a:t>μ</a:t>
            </a:r>
            <a:r>
              <a:rPr lang="zh-CN" altLang="en-US" sz="3600"/>
              <a:t>，</a:t>
            </a:r>
            <a:r>
              <a:rPr lang="en-US" altLang="zh-CN" sz="3600"/>
              <a:t>σ</a:t>
            </a:r>
            <a:r>
              <a:rPr lang="en-US" altLang="zh-CN" sz="3600" baseline="30000"/>
              <a:t>2</a:t>
            </a:r>
            <a:r>
              <a:rPr lang="zh-CN" altLang="en-US" sz="3600"/>
              <a:t>），（</a:t>
            </a:r>
            <a:r>
              <a:rPr lang="en-US" altLang="zh-CN" sz="3600" i="1"/>
              <a:t>X</a:t>
            </a:r>
            <a:r>
              <a:rPr lang="en-US" altLang="zh-CN" sz="3600" i="1" baseline="-30000"/>
              <a:t>1</a:t>
            </a:r>
            <a:r>
              <a:rPr lang="zh-CN" altLang="en-US" sz="3600" i="1"/>
              <a:t>，</a:t>
            </a:r>
            <a:r>
              <a:rPr lang="en-US" altLang="zh-CN" sz="3600" i="1"/>
              <a:t>X</a:t>
            </a:r>
            <a:r>
              <a:rPr lang="en-US" altLang="zh-CN" sz="3600" i="1" baseline="-30000"/>
              <a:t>2</a:t>
            </a:r>
            <a:r>
              <a:rPr lang="zh-CN" altLang="en-US" sz="3600" i="1"/>
              <a:t>，</a:t>
            </a:r>
            <a:r>
              <a:rPr lang="en-US" altLang="zh-CN" sz="3600" i="1"/>
              <a:t>…</a:t>
            </a:r>
            <a:r>
              <a:rPr lang="zh-CN" altLang="en-US" sz="3600" i="1"/>
              <a:t>，</a:t>
            </a:r>
            <a:endParaRPr lang="en-US" altLang="zh-CN" sz="3600" i="1"/>
          </a:p>
          <a:p>
            <a:pPr algn="just">
              <a:spcBef>
                <a:spcPct val="50000"/>
              </a:spcBef>
            </a:pPr>
            <a:r>
              <a:rPr lang="en-US" altLang="zh-CN" sz="3600" i="1"/>
              <a:t>X</a:t>
            </a:r>
            <a:r>
              <a:rPr lang="en-US" altLang="zh-CN" sz="3600" i="1" baseline="-30000"/>
              <a:t>n</a:t>
            </a:r>
            <a:r>
              <a:rPr lang="zh-CN" altLang="en-US" sz="3600"/>
              <a:t>）是来自总体</a:t>
            </a:r>
            <a:r>
              <a:rPr lang="en-US" altLang="zh-CN" sz="3600"/>
              <a:t>X</a:t>
            </a:r>
            <a:r>
              <a:rPr lang="zh-CN" altLang="en-US" sz="3600"/>
              <a:t>的样本，则</a:t>
            </a:r>
          </a:p>
        </p:txBody>
      </p:sp>
      <p:graphicFrame>
        <p:nvGraphicFramePr>
          <p:cNvPr id="46082" name="Object 3"/>
          <p:cNvGraphicFramePr>
            <a:graphicFrameLocks noChangeAspect="1"/>
          </p:cNvGraphicFramePr>
          <p:nvPr/>
        </p:nvGraphicFramePr>
        <p:xfrm>
          <a:off x="900113" y="3213100"/>
          <a:ext cx="7300912" cy="2087563"/>
        </p:xfrm>
        <a:graphic>
          <a:graphicData uri="http://schemas.openxmlformats.org/presentationml/2006/ole">
            <p:oleObj spid="_x0000_s184322" name="Equation" r:id="rId4" imgW="151128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矩形 1"/>
          <p:cNvSpPr>
            <a:spLocks noChangeArrowheads="1"/>
          </p:cNvSpPr>
          <p:nvPr/>
        </p:nvSpPr>
        <p:spPr bwMode="auto">
          <a:xfrm>
            <a:off x="827088" y="836613"/>
            <a:ext cx="72009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3600">
                <a:latin typeface="宋体" charset="-122"/>
              </a:rPr>
              <a:t>⑦</a:t>
            </a:r>
            <a:r>
              <a:rPr lang="zh-CN" altLang="en-US" sz="3600"/>
              <a:t>设</a:t>
            </a:r>
            <a:r>
              <a:rPr lang="en-US" altLang="zh-CN" sz="3600" i="1"/>
              <a:t>X ~ N</a:t>
            </a:r>
            <a:r>
              <a:rPr lang="zh-CN" altLang="en-US" sz="3600"/>
              <a:t>（</a:t>
            </a:r>
            <a:r>
              <a:rPr lang="en-US" altLang="zh-CN" sz="3600" i="1"/>
              <a:t>μ</a:t>
            </a:r>
            <a:r>
              <a:rPr lang="zh-CN" altLang="en-US" sz="3600"/>
              <a:t>，</a:t>
            </a:r>
            <a:r>
              <a:rPr lang="en-US" altLang="zh-CN" sz="3600"/>
              <a:t>σ</a:t>
            </a:r>
            <a:r>
              <a:rPr lang="en-US" altLang="zh-CN" sz="3600" baseline="30000"/>
              <a:t>2</a:t>
            </a:r>
            <a:r>
              <a:rPr lang="zh-CN" altLang="en-US" sz="3600"/>
              <a:t>），（</a:t>
            </a:r>
            <a:r>
              <a:rPr lang="en-US" altLang="zh-CN" sz="3600" i="1"/>
              <a:t>X</a:t>
            </a:r>
            <a:r>
              <a:rPr lang="en-US" altLang="zh-CN" sz="3600" i="1" baseline="-30000"/>
              <a:t>1</a:t>
            </a:r>
            <a:r>
              <a:rPr lang="zh-CN" altLang="en-US" sz="3600" i="1"/>
              <a:t>，</a:t>
            </a:r>
            <a:endParaRPr lang="en-US" altLang="zh-CN" sz="3600" i="1"/>
          </a:p>
          <a:p>
            <a:pPr algn="just">
              <a:spcBef>
                <a:spcPct val="50000"/>
              </a:spcBef>
            </a:pPr>
            <a:r>
              <a:rPr lang="en-US" altLang="zh-CN" sz="3600" i="1"/>
              <a:t>X</a:t>
            </a:r>
            <a:r>
              <a:rPr lang="en-US" altLang="zh-CN" sz="3600" i="1" baseline="-30000"/>
              <a:t>2</a:t>
            </a:r>
            <a:r>
              <a:rPr lang="zh-CN" altLang="en-US" sz="3600" i="1"/>
              <a:t>，</a:t>
            </a:r>
            <a:r>
              <a:rPr lang="en-US" altLang="zh-CN" sz="3600" i="1"/>
              <a:t>…</a:t>
            </a:r>
            <a:r>
              <a:rPr lang="zh-CN" altLang="en-US" sz="3600" i="1"/>
              <a:t>，</a:t>
            </a:r>
            <a:r>
              <a:rPr lang="en-US" altLang="zh-CN" sz="3600" i="1"/>
              <a:t>X</a:t>
            </a:r>
            <a:r>
              <a:rPr lang="en-US" altLang="zh-CN" sz="3600" i="1" baseline="-30000"/>
              <a:t>n</a:t>
            </a:r>
            <a:r>
              <a:rPr lang="zh-CN" altLang="en-US" sz="3600"/>
              <a:t>）是来自总体</a:t>
            </a:r>
            <a:r>
              <a:rPr lang="en-US" altLang="zh-CN" sz="3600" i="1"/>
              <a:t>X</a:t>
            </a:r>
            <a:r>
              <a:rPr lang="zh-CN" altLang="en-US" sz="3600"/>
              <a:t>的样本，</a:t>
            </a:r>
            <a:endParaRPr lang="en-US" altLang="zh-CN" sz="3600"/>
          </a:p>
          <a:p>
            <a:pPr algn="just">
              <a:spcBef>
                <a:spcPct val="50000"/>
              </a:spcBef>
            </a:pPr>
            <a:r>
              <a:rPr lang="zh-CN" altLang="en-US" sz="3600"/>
              <a:t>其平均数为，方差为</a:t>
            </a:r>
            <a:r>
              <a:rPr lang="en-US" altLang="zh-CN" sz="3600" i="1"/>
              <a:t>s</a:t>
            </a:r>
            <a:r>
              <a:rPr lang="en-US" altLang="zh-CN" sz="3600" baseline="30000"/>
              <a:t>2</a:t>
            </a:r>
            <a:r>
              <a:rPr lang="zh-CN" altLang="en-US" sz="3600"/>
              <a:t>，则</a:t>
            </a:r>
          </a:p>
        </p:txBody>
      </p:sp>
      <p:graphicFrame>
        <p:nvGraphicFramePr>
          <p:cNvPr id="47106" name="Object 4"/>
          <p:cNvGraphicFramePr>
            <a:graphicFrameLocks noChangeAspect="1"/>
          </p:cNvGraphicFramePr>
          <p:nvPr/>
        </p:nvGraphicFramePr>
        <p:xfrm>
          <a:off x="395288" y="3644900"/>
          <a:ext cx="8424862" cy="1552575"/>
        </p:xfrm>
        <a:graphic>
          <a:graphicData uri="http://schemas.openxmlformats.org/presentationml/2006/ole">
            <p:oleObj spid="_x0000_s185346" name="Equation" r:id="rId4" imgW="2412720" imgH="4442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5"/>
          <p:cNvGraphicFramePr>
            <a:graphicFrameLocks noChangeAspect="1"/>
          </p:cNvGraphicFramePr>
          <p:nvPr/>
        </p:nvGraphicFramePr>
        <p:xfrm>
          <a:off x="395288" y="1916113"/>
          <a:ext cx="3168650" cy="3470275"/>
        </p:xfrm>
        <a:graphic>
          <a:graphicData uri="http://schemas.openxmlformats.org/presentationml/2006/ole">
            <p:oleObj spid="_x0000_s167938" name="Equation" r:id="rId4" imgW="1206360" imgH="1320480" progId="">
              <p:embed/>
            </p:oleObj>
          </a:graphicData>
        </a:graphic>
      </p:graphicFrame>
      <p:graphicFrame>
        <p:nvGraphicFramePr>
          <p:cNvPr id="29699" name="Object 6"/>
          <p:cNvGraphicFramePr>
            <a:graphicFrameLocks noChangeAspect="1"/>
          </p:cNvGraphicFramePr>
          <p:nvPr>
            <p:ph idx="1"/>
          </p:nvPr>
        </p:nvGraphicFramePr>
        <p:xfrm>
          <a:off x="4067175" y="1989138"/>
          <a:ext cx="4254500" cy="2087562"/>
        </p:xfrm>
        <a:graphic>
          <a:graphicData uri="http://schemas.openxmlformats.org/presentationml/2006/ole">
            <p:oleObj spid="_x0000_s167939" name="Equation" r:id="rId5" imgW="1396800" imgH="685800" progId="">
              <p:embed/>
            </p:oleObj>
          </a:graphicData>
        </a:graphic>
      </p:graphicFrame>
      <p:graphicFrame>
        <p:nvGraphicFramePr>
          <p:cNvPr id="29700" name="Object 7"/>
          <p:cNvGraphicFramePr>
            <a:graphicFrameLocks noChangeAspect="1"/>
          </p:cNvGraphicFramePr>
          <p:nvPr/>
        </p:nvGraphicFramePr>
        <p:xfrm>
          <a:off x="2843213" y="5300663"/>
          <a:ext cx="3822700" cy="1223962"/>
        </p:xfrm>
        <a:graphic>
          <a:graphicData uri="http://schemas.openxmlformats.org/presentationml/2006/ole">
            <p:oleObj spid="_x0000_s167940" name="Equation" r:id="rId6" imgW="711000" imgH="228600" progId="">
              <p:embed/>
            </p:oleObj>
          </a:graphicData>
        </a:graphic>
      </p:graphicFrame>
      <p:sp>
        <p:nvSpPr>
          <p:cNvPr id="29701" name="矩形 6"/>
          <p:cNvSpPr>
            <a:spLocks noChangeArrowheads="1"/>
          </p:cNvSpPr>
          <p:nvPr/>
        </p:nvSpPr>
        <p:spPr bwMode="auto">
          <a:xfrm>
            <a:off x="1116013" y="5732463"/>
            <a:ext cx="863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en-US" sz="3600">
                <a:latin typeface="宋体" charset="-122"/>
              </a:rPr>
              <a:t>即</a:t>
            </a:r>
            <a:endParaRPr lang="zh-CN" altLang="en-US" sz="3600"/>
          </a:p>
        </p:txBody>
      </p:sp>
      <p:sp>
        <p:nvSpPr>
          <p:cNvPr id="297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zh-CN" altLang="en-US" sz="3200" b="1" smtClean="0">
                <a:latin typeface="宋体" charset="-122"/>
              </a:rPr>
              <a:t>泊松分布（</a:t>
            </a:r>
            <a:r>
              <a:rPr lang="en-US" altLang="zh-CN" sz="3200" b="1" smtClean="0"/>
              <a:t>Poisson  Distribution</a:t>
            </a:r>
            <a:r>
              <a:rPr lang="zh-CN" altLang="en-US" sz="3200" b="1" smtClean="0">
                <a:latin typeface="宋体" charset="-122"/>
              </a:rPr>
              <a:t>）</a:t>
            </a:r>
            <a:r>
              <a:rPr lang="zh-CN" altLang="en-US" sz="32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828800"/>
            <a:ext cx="42545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4648200" y="609600"/>
            <a:ext cx="42672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（</a:t>
            </a:r>
            <a:r>
              <a:rPr lang="en-US" altLang="zh-CN" sz="2800"/>
              <a:t>1</a:t>
            </a:r>
            <a:r>
              <a:rPr lang="zh-CN" altLang="en-US" sz="2800"/>
              <a:t>）当</a:t>
            </a:r>
            <a:r>
              <a:rPr lang="en-US" altLang="zh-CN" sz="2800">
                <a:latin typeface="宋体" charset="-122"/>
              </a:rPr>
              <a:t>λ</a:t>
            </a:r>
            <a:r>
              <a:rPr lang="zh-CN" altLang="en-US" sz="2800"/>
              <a:t>较小时，泊松分布是偏倚的，随</a:t>
            </a:r>
            <a:r>
              <a:rPr lang="en-US" altLang="zh-CN" sz="2800">
                <a:latin typeface="宋体" charset="-122"/>
              </a:rPr>
              <a:t>λ</a:t>
            </a:r>
            <a:r>
              <a:rPr lang="zh-CN" altLang="en-US" sz="2800"/>
              <a:t>增大，分布逐渐对称。</a:t>
            </a:r>
          </a:p>
          <a:p>
            <a:pPr>
              <a:spcBef>
                <a:spcPct val="50000"/>
              </a:spcBef>
            </a:pPr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）当</a:t>
            </a:r>
            <a:r>
              <a:rPr lang="en-US" altLang="zh-CN" sz="2800">
                <a:latin typeface="宋体" charset="-122"/>
              </a:rPr>
              <a:t>λ</a:t>
            </a:r>
            <a:r>
              <a:rPr lang="zh-CN" altLang="en-US" sz="2800"/>
              <a:t>无限增大时，泊松分布逼近正态分布</a:t>
            </a:r>
            <a:r>
              <a:rPr lang="en-US" altLang="zh-CN" sz="2800"/>
              <a:t>N(</a:t>
            </a:r>
            <a:r>
              <a:rPr lang="en-US" altLang="zh-CN" sz="2800">
                <a:latin typeface="宋体" charset="-122"/>
              </a:rPr>
              <a:t>λ</a:t>
            </a:r>
            <a:r>
              <a:rPr lang="zh-CN" altLang="en-US" sz="2800"/>
              <a:t>，</a:t>
            </a:r>
            <a:r>
              <a:rPr lang="en-US" altLang="zh-CN" sz="2800">
                <a:latin typeface="宋体" charset="-122"/>
              </a:rPr>
              <a:t>λ</a:t>
            </a:r>
            <a:r>
              <a:rPr lang="en-US" altLang="zh-CN" sz="2800"/>
              <a:t>)</a:t>
            </a:r>
            <a:r>
              <a:rPr lang="zh-CN" altLang="en-US" sz="2800"/>
              <a:t>；当</a:t>
            </a:r>
            <a:r>
              <a:rPr lang="en-US" altLang="zh-CN" sz="2800">
                <a:latin typeface="宋体" charset="-122"/>
              </a:rPr>
              <a:t>λ</a:t>
            </a:r>
            <a:r>
              <a:rPr lang="zh-CN" altLang="en-US" sz="2800"/>
              <a:t>＝</a:t>
            </a:r>
            <a:r>
              <a:rPr lang="en-US" altLang="zh-CN" sz="2800"/>
              <a:t>20</a:t>
            </a:r>
            <a:r>
              <a:rPr lang="zh-CN" altLang="en-US" sz="2800"/>
              <a:t>时，泊松分布已和正态分布非常接近；当</a:t>
            </a:r>
            <a:r>
              <a:rPr lang="en-US" altLang="zh-CN" sz="2800">
                <a:latin typeface="宋体" charset="-122"/>
              </a:rPr>
              <a:t>λ</a:t>
            </a:r>
            <a:r>
              <a:rPr lang="zh-CN" altLang="en-US" sz="2800"/>
              <a:t>＝</a:t>
            </a:r>
            <a:r>
              <a:rPr lang="en-US" altLang="zh-CN" sz="2800"/>
              <a:t>50</a:t>
            </a:r>
            <a:r>
              <a:rPr lang="zh-CN" altLang="en-US" sz="2800"/>
              <a:t>时，除一种是离散型的和一种是连续型的之外，已无多大区别，一般</a:t>
            </a:r>
            <a:r>
              <a:rPr lang="en-US" altLang="zh-CN" sz="2800"/>
              <a:t>n&gt;6</a:t>
            </a:r>
            <a:r>
              <a:rPr lang="zh-CN" altLang="en-US" sz="2800"/>
              <a:t>即可近似应用。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533400" y="7620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/>
              <a:t>形状与特征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矩形 1"/>
          <p:cNvSpPr>
            <a:spLocks noChangeArrowheads="1"/>
          </p:cNvSpPr>
          <p:nvPr/>
        </p:nvSpPr>
        <p:spPr bwMode="auto">
          <a:xfrm>
            <a:off x="323850" y="765175"/>
            <a:ext cx="835183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latin typeface="宋体" charset="-122"/>
              </a:rPr>
              <a:t>（</a:t>
            </a:r>
            <a:r>
              <a:rPr lang="en-US" altLang="zh-CN" sz="3600">
                <a:latin typeface="宋体" charset="-122"/>
              </a:rPr>
              <a:t>3</a:t>
            </a:r>
            <a:r>
              <a:rPr lang="zh-CN" altLang="en-US" sz="3600">
                <a:latin typeface="宋体" charset="-122"/>
              </a:rPr>
              <a:t>）数理统计证明，泊松分布是二项分布在一定条件下的极限分布。当</a:t>
            </a:r>
            <a:r>
              <a:rPr lang="en-US" altLang="zh-CN" sz="3600" i="1"/>
              <a:t>n</a:t>
            </a:r>
            <a:r>
              <a:rPr lang="zh-CN" altLang="en-US" sz="3600">
                <a:latin typeface="宋体" charset="-122"/>
              </a:rPr>
              <a:t>较大，</a:t>
            </a:r>
            <a:r>
              <a:rPr lang="en-US" altLang="zh-CN" sz="3600" i="1"/>
              <a:t>p</a:t>
            </a:r>
            <a:r>
              <a:rPr lang="zh-CN" altLang="en-US" sz="3600">
                <a:latin typeface="宋体" charset="-122"/>
              </a:rPr>
              <a:t>较小时，二项分布的概率可用泊松分布近似计算，实际应用中，一般当</a:t>
            </a:r>
            <a:r>
              <a:rPr lang="en-US" altLang="zh-CN" sz="3600" i="1"/>
              <a:t>n</a:t>
            </a:r>
            <a:r>
              <a:rPr lang="en-US" altLang="zh-CN" sz="3600">
                <a:latin typeface="宋体" charset="-122"/>
              </a:rPr>
              <a:t>≥</a:t>
            </a:r>
            <a:r>
              <a:rPr lang="en-US" altLang="zh-CN" sz="3600"/>
              <a:t>10</a:t>
            </a:r>
            <a:r>
              <a:rPr lang="zh-CN" altLang="en-US" sz="3600">
                <a:latin typeface="宋体" charset="-122"/>
              </a:rPr>
              <a:t>，</a:t>
            </a:r>
            <a:r>
              <a:rPr lang="en-US" altLang="zh-CN" sz="3600" i="1"/>
              <a:t>p</a:t>
            </a:r>
            <a:r>
              <a:rPr lang="en-US" altLang="zh-CN" sz="3600">
                <a:latin typeface="宋体" charset="-122"/>
              </a:rPr>
              <a:t>≤</a:t>
            </a:r>
            <a:r>
              <a:rPr lang="en-US" altLang="zh-CN" sz="3600"/>
              <a:t>0.1</a:t>
            </a:r>
            <a:r>
              <a:rPr lang="zh-CN" altLang="en-US" sz="3600"/>
              <a:t>和</a:t>
            </a:r>
            <a:r>
              <a:rPr lang="en-US" altLang="zh-CN" sz="3600"/>
              <a:t>np≤5</a:t>
            </a:r>
            <a:r>
              <a:rPr lang="zh-CN" altLang="en-US" sz="3600">
                <a:latin typeface="宋体" charset="-122"/>
              </a:rPr>
              <a:t>时，有下面的近似计算公式</a:t>
            </a:r>
            <a:r>
              <a:rPr lang="zh-CN" altLang="en-US" sz="3600"/>
              <a:t> </a:t>
            </a:r>
          </a:p>
        </p:txBody>
      </p:sp>
      <p:graphicFrame>
        <p:nvGraphicFramePr>
          <p:cNvPr id="30722" name="Object 5"/>
          <p:cNvGraphicFramePr>
            <a:graphicFrameLocks noChangeAspect="1"/>
          </p:cNvGraphicFramePr>
          <p:nvPr/>
        </p:nvGraphicFramePr>
        <p:xfrm>
          <a:off x="468313" y="3860800"/>
          <a:ext cx="7780337" cy="1584325"/>
        </p:xfrm>
        <a:graphic>
          <a:graphicData uri="http://schemas.openxmlformats.org/presentationml/2006/ole">
            <p:oleObj spid="_x0000_s168962" name="Equation" r:id="rId4" imgW="2057400" imgH="419040" progId="">
              <p:embed/>
            </p:oleObj>
          </a:graphicData>
        </a:graphic>
      </p:graphicFrame>
      <p:graphicFrame>
        <p:nvGraphicFramePr>
          <p:cNvPr id="30723" name="Object 4"/>
          <p:cNvGraphicFramePr>
            <a:graphicFrameLocks noChangeAspect="1"/>
          </p:cNvGraphicFramePr>
          <p:nvPr/>
        </p:nvGraphicFramePr>
        <p:xfrm>
          <a:off x="2268538" y="5589588"/>
          <a:ext cx="3743325" cy="539750"/>
        </p:xfrm>
        <a:graphic>
          <a:graphicData uri="http://schemas.openxmlformats.org/presentationml/2006/ole">
            <p:oleObj spid="_x0000_s168963" name="公式" r:id="rId5" imgW="7491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533400" y="404813"/>
            <a:ext cx="8001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/>
              <a:t>例</a:t>
            </a:r>
            <a:r>
              <a:rPr lang="en-US" altLang="zh-CN" sz="2800" b="1"/>
              <a:t>2.11</a:t>
            </a:r>
            <a:r>
              <a:rPr lang="en-US" altLang="zh-CN" sz="2800"/>
              <a:t>  </a:t>
            </a:r>
            <a:r>
              <a:rPr lang="zh-CN" altLang="en-US" sz="2800"/>
              <a:t>某养鱼场因操作不慎引起每篓鱼苗中死鱼数</a:t>
            </a:r>
            <a:r>
              <a:rPr lang="en-US" altLang="zh-CN" sz="2800" i="1"/>
              <a:t>X</a:t>
            </a:r>
            <a:r>
              <a:rPr lang="zh-CN" altLang="en-US" sz="2800"/>
              <a:t>服从平均数为</a:t>
            </a:r>
            <a:r>
              <a:rPr lang="en-US" altLang="zh-CN" sz="2800"/>
              <a:t>0.75</a:t>
            </a:r>
            <a:r>
              <a:rPr lang="zh-CN" altLang="en-US" sz="2800"/>
              <a:t>尾的泊松分布。求每篓内恰有</a:t>
            </a:r>
            <a:r>
              <a:rPr lang="en-US" altLang="zh-CN" sz="2800"/>
              <a:t>0</a:t>
            </a:r>
            <a:r>
              <a:rPr lang="zh-CN" altLang="en-US" sz="2800"/>
              <a:t>尾死亡，最多</a:t>
            </a:r>
            <a:r>
              <a:rPr lang="en-US" altLang="zh-CN" sz="2800"/>
              <a:t>2</a:t>
            </a:r>
            <a:r>
              <a:rPr lang="zh-CN" altLang="en-US" sz="2800"/>
              <a:t>尾死亡的概率。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95288" y="2057400"/>
            <a:ext cx="7605712" cy="4468813"/>
            <a:chOff x="249" y="1296"/>
            <a:chExt cx="4791" cy="2815"/>
          </a:xfrm>
        </p:grpSpPr>
        <p:sp>
          <p:nvSpPr>
            <p:cNvPr id="31750" name="Text Box 3"/>
            <p:cNvSpPr txBox="1">
              <a:spLocks noChangeArrowheads="1"/>
            </p:cNvSpPr>
            <p:nvPr/>
          </p:nvSpPr>
          <p:spPr bwMode="auto">
            <a:xfrm>
              <a:off x="480" y="1296"/>
              <a:ext cx="456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zh-CN" altLang="en-US" sz="2800"/>
                <a:t>解：由题意已知</a:t>
              </a:r>
              <a:r>
                <a:rPr lang="en-US" altLang="zh-CN" sz="2800">
                  <a:latin typeface="宋体" charset="-122"/>
                </a:rPr>
                <a:t>λ</a:t>
              </a:r>
              <a:r>
                <a:rPr lang="en-US" altLang="zh-CN" sz="2800"/>
                <a:t> =0.75</a:t>
              </a:r>
              <a:r>
                <a:rPr lang="zh-CN" altLang="en-US" sz="2800"/>
                <a:t>，得</a:t>
              </a:r>
            </a:p>
          </p:txBody>
        </p:sp>
        <p:graphicFrame>
          <p:nvGraphicFramePr>
            <p:cNvPr id="31746" name="Object 4"/>
            <p:cNvGraphicFramePr>
              <a:graphicFrameLocks noChangeAspect="1"/>
            </p:cNvGraphicFramePr>
            <p:nvPr/>
          </p:nvGraphicFramePr>
          <p:xfrm>
            <a:off x="975" y="1706"/>
            <a:ext cx="2223" cy="1452"/>
          </p:xfrm>
          <a:graphic>
            <a:graphicData uri="http://schemas.openxmlformats.org/presentationml/2006/ole">
              <p:oleObj spid="_x0000_s169986" name="Equation" r:id="rId4" imgW="1942920" imgH="1269720" progId="">
                <p:embed/>
              </p:oleObj>
            </a:graphicData>
          </a:graphic>
        </p:graphicFrame>
        <p:sp>
          <p:nvSpPr>
            <p:cNvPr id="31751" name="Text Box 5"/>
            <p:cNvSpPr txBox="1">
              <a:spLocks noChangeArrowheads="1"/>
            </p:cNvSpPr>
            <p:nvPr/>
          </p:nvSpPr>
          <p:spPr bwMode="auto">
            <a:xfrm>
              <a:off x="249" y="3158"/>
              <a:ext cx="7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/>
                <a:t>故</a:t>
              </a:r>
            </a:p>
          </p:txBody>
        </p:sp>
        <p:graphicFrame>
          <p:nvGraphicFramePr>
            <p:cNvPr id="31747" name="Object 6"/>
            <p:cNvGraphicFramePr>
              <a:graphicFrameLocks noChangeAspect="1"/>
            </p:cNvGraphicFramePr>
            <p:nvPr/>
          </p:nvGraphicFramePr>
          <p:xfrm>
            <a:off x="1111" y="3158"/>
            <a:ext cx="3867" cy="953"/>
          </p:xfrm>
          <a:graphic>
            <a:graphicData uri="http://schemas.openxmlformats.org/presentationml/2006/ole">
              <p:oleObj spid="_x0000_s169987" name="Equation" r:id="rId5" imgW="2577960" imgH="634680" progId="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04800" y="0"/>
            <a:ext cx="8839200" cy="6858000"/>
            <a:chOff x="192" y="0"/>
            <a:chExt cx="5568" cy="4320"/>
          </a:xfrm>
        </p:grpSpPr>
        <p:graphicFrame>
          <p:nvGraphicFramePr>
            <p:cNvPr id="32771" name="Object 2"/>
            <p:cNvGraphicFramePr>
              <a:graphicFrameLocks noChangeAspect="1"/>
            </p:cNvGraphicFramePr>
            <p:nvPr/>
          </p:nvGraphicFramePr>
          <p:xfrm>
            <a:off x="1632" y="0"/>
            <a:ext cx="1244" cy="901"/>
          </p:xfrm>
          <a:graphic>
            <a:graphicData uri="http://schemas.openxmlformats.org/presentationml/2006/ole">
              <p:oleObj spid="_x0000_s171011" name="Equation" r:id="rId4" imgW="1333440" imgH="965160" progId="">
                <p:embed/>
              </p:oleObj>
            </a:graphicData>
          </a:graphic>
        </p:graphicFrame>
        <p:pic>
          <p:nvPicPr>
            <p:cNvPr id="32776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76" y="0"/>
              <a:ext cx="1632" cy="1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7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92" y="2928"/>
              <a:ext cx="1440" cy="1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32772" name="Object 5"/>
            <p:cNvGraphicFramePr>
              <a:graphicFrameLocks noChangeAspect="1"/>
            </p:cNvGraphicFramePr>
            <p:nvPr/>
          </p:nvGraphicFramePr>
          <p:xfrm>
            <a:off x="240" y="2499"/>
            <a:ext cx="1632" cy="288"/>
          </p:xfrm>
          <a:graphic>
            <a:graphicData uri="http://schemas.openxmlformats.org/presentationml/2006/ole">
              <p:oleObj spid="_x0000_s171012" name="Equation" r:id="rId7" imgW="1371600" imgH="241200" progId="">
                <p:embed/>
              </p:oleObj>
            </a:graphicData>
          </a:graphic>
        </p:graphicFrame>
        <p:pic>
          <p:nvPicPr>
            <p:cNvPr id="32778" name="Picture 6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372" y="2928"/>
              <a:ext cx="1388" cy="1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32773" name="Object 7"/>
            <p:cNvGraphicFramePr>
              <a:graphicFrameLocks noChangeAspect="1"/>
            </p:cNvGraphicFramePr>
            <p:nvPr/>
          </p:nvGraphicFramePr>
          <p:xfrm>
            <a:off x="2304" y="2928"/>
            <a:ext cx="1291" cy="430"/>
          </p:xfrm>
          <a:graphic>
            <a:graphicData uri="http://schemas.openxmlformats.org/presentationml/2006/ole">
              <p:oleObj spid="_x0000_s171013" name="Equation" r:id="rId9" imgW="1257120" imgH="419040" progId="">
                <p:embed/>
              </p:oleObj>
            </a:graphicData>
          </a:graphic>
        </p:graphicFrame>
        <p:sp>
          <p:nvSpPr>
            <p:cNvPr id="32779" name="Line 8"/>
            <p:cNvSpPr>
              <a:spLocks noChangeShapeType="1"/>
            </p:cNvSpPr>
            <p:nvPr/>
          </p:nvSpPr>
          <p:spPr bwMode="auto">
            <a:xfrm>
              <a:off x="1776" y="3360"/>
              <a:ext cx="24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780" name="Rectangle 9"/>
            <p:cNvSpPr>
              <a:spLocks noChangeArrowheads="1"/>
            </p:cNvSpPr>
            <p:nvPr/>
          </p:nvSpPr>
          <p:spPr bwMode="auto">
            <a:xfrm>
              <a:off x="2064" y="3456"/>
              <a:ext cx="19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>
                  <a:latin typeface="宋体" charset="-122"/>
                </a:rPr>
                <a:t>当</a:t>
              </a:r>
              <a:r>
                <a:rPr lang="en-US" altLang="zh-CN" i="1"/>
                <a:t>n</a:t>
              </a:r>
              <a:r>
                <a:rPr lang="en-US" altLang="zh-CN">
                  <a:latin typeface="宋体" charset="-122"/>
                </a:rPr>
                <a:t>≥</a:t>
              </a:r>
              <a:r>
                <a:rPr lang="en-US" altLang="zh-CN"/>
                <a:t>10</a:t>
              </a:r>
              <a:r>
                <a:rPr lang="zh-CN" altLang="en-US">
                  <a:latin typeface="宋体" charset="-122"/>
                </a:rPr>
                <a:t>，</a:t>
              </a:r>
              <a:r>
                <a:rPr lang="en-US" altLang="zh-CN" i="1"/>
                <a:t>p</a:t>
              </a:r>
              <a:r>
                <a:rPr lang="en-US" altLang="zh-CN">
                  <a:latin typeface="宋体" charset="-122"/>
                </a:rPr>
                <a:t>≤</a:t>
              </a:r>
              <a:r>
                <a:rPr lang="en-US" altLang="zh-CN"/>
                <a:t>0.1</a:t>
              </a:r>
              <a:r>
                <a:rPr lang="zh-CN" altLang="en-US"/>
                <a:t>和</a:t>
              </a:r>
              <a:r>
                <a:rPr lang="en-US" altLang="zh-CN"/>
                <a:t>np≤5</a:t>
              </a:r>
              <a:r>
                <a:rPr lang="zh-CN" altLang="en-US">
                  <a:latin typeface="宋体" charset="-122"/>
                </a:rPr>
                <a:t>时</a:t>
              </a:r>
            </a:p>
          </p:txBody>
        </p:sp>
        <p:sp>
          <p:nvSpPr>
            <p:cNvPr id="32781" name="Rectangle 11"/>
            <p:cNvSpPr>
              <a:spLocks noChangeAspect="1" noChangeArrowheads="1"/>
            </p:cNvSpPr>
            <p:nvPr/>
          </p:nvSpPr>
          <p:spPr bwMode="auto">
            <a:xfrm rot="-2100000">
              <a:off x="528" y="1632"/>
              <a:ext cx="26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>
                  <a:latin typeface="宋体" charset="-122"/>
                </a:rPr>
                <a:t>当</a:t>
              </a:r>
              <a:r>
                <a:rPr lang="en-US" altLang="zh-CN" i="1"/>
                <a:t>n≥</a:t>
              </a:r>
              <a:r>
                <a:rPr lang="en-US" altLang="zh-CN"/>
                <a:t>30</a:t>
              </a:r>
              <a:r>
                <a:rPr lang="zh-CN" altLang="en-US">
                  <a:latin typeface="宋体" charset="-122"/>
                </a:rPr>
                <a:t>，</a:t>
              </a:r>
              <a:r>
                <a:rPr lang="en-US" altLang="zh-CN">
                  <a:latin typeface="宋体" charset="-122"/>
                </a:rPr>
                <a:t>p</a:t>
              </a:r>
              <a:r>
                <a:rPr lang="zh-CN" altLang="en-US">
                  <a:latin typeface="宋体" charset="-122"/>
                </a:rPr>
                <a:t>＞</a:t>
              </a:r>
              <a:r>
                <a:rPr lang="en-US" altLang="zh-CN">
                  <a:latin typeface="宋体" charset="-122"/>
                </a:rPr>
                <a:t>0.1</a:t>
              </a:r>
              <a:r>
                <a:rPr lang="zh-CN" altLang="en-US">
                  <a:latin typeface="宋体" charset="-122"/>
                </a:rPr>
                <a:t>，并且</a:t>
              </a:r>
              <a:r>
                <a:rPr lang="en-US" altLang="zh-CN" i="1"/>
                <a:t>np</a:t>
              </a:r>
              <a:r>
                <a:rPr lang="zh-CN" altLang="en-US">
                  <a:latin typeface="宋体" charset="-122"/>
                </a:rPr>
                <a:t>、</a:t>
              </a:r>
              <a:r>
                <a:rPr lang="en-US" altLang="zh-CN" i="1"/>
                <a:t>nq</a:t>
              </a:r>
              <a:r>
                <a:rPr lang="en-US" altLang="zh-CN">
                  <a:latin typeface="宋体" charset="-122"/>
                </a:rPr>
                <a:t>≥</a:t>
              </a:r>
              <a:r>
                <a:rPr lang="en-US" altLang="zh-CN"/>
                <a:t>5</a:t>
              </a:r>
              <a:r>
                <a:rPr lang="zh-CN" altLang="en-US"/>
                <a:t>时</a:t>
              </a:r>
            </a:p>
          </p:txBody>
        </p:sp>
        <p:sp>
          <p:nvSpPr>
            <p:cNvPr id="32782" name="Line 14"/>
            <p:cNvSpPr>
              <a:spLocks noChangeShapeType="1"/>
            </p:cNvSpPr>
            <p:nvPr/>
          </p:nvSpPr>
          <p:spPr bwMode="auto">
            <a:xfrm rot="-2100000">
              <a:off x="549" y="1597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783" name="Line 15"/>
            <p:cNvSpPr>
              <a:spLocks noChangeShapeType="1"/>
            </p:cNvSpPr>
            <p:nvPr/>
          </p:nvSpPr>
          <p:spPr bwMode="auto">
            <a:xfrm rot="2400000" flipV="1">
              <a:off x="2761" y="1844"/>
              <a:ext cx="220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784" name="Rectangle 16"/>
            <p:cNvSpPr>
              <a:spLocks noChangeArrowheads="1"/>
            </p:cNvSpPr>
            <p:nvPr/>
          </p:nvSpPr>
          <p:spPr bwMode="auto">
            <a:xfrm rot="2400000">
              <a:off x="2976" y="1680"/>
              <a:ext cx="21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/>
                <a:t>当</a:t>
              </a:r>
              <a:r>
                <a:rPr lang="en-US" altLang="zh-CN"/>
                <a:t>n&gt;6 ,</a:t>
              </a:r>
              <a:r>
                <a:rPr lang="en-US" altLang="zh-CN">
                  <a:latin typeface="宋体" charset="-122"/>
                </a:rPr>
                <a:t>λ</a:t>
              </a:r>
              <a:r>
                <a:rPr lang="en-US" altLang="zh-CN"/>
                <a:t>→∞</a:t>
              </a:r>
              <a:r>
                <a:rPr lang="zh-CN" altLang="en-US"/>
                <a:t>时</a:t>
              </a:r>
              <a:r>
                <a:rPr lang="en-US" altLang="zh-CN"/>
                <a:t>,</a:t>
              </a:r>
              <a:r>
                <a:rPr lang="zh-CN" altLang="en-US"/>
                <a:t>趋于</a:t>
              </a:r>
              <a:r>
                <a:rPr lang="en-US" altLang="zh-CN"/>
                <a:t>N(</a:t>
              </a:r>
              <a:r>
                <a:rPr lang="en-US" altLang="zh-CN">
                  <a:latin typeface="宋体" charset="-122"/>
                </a:rPr>
                <a:t>λ</a:t>
              </a:r>
              <a:r>
                <a:rPr lang="en-US" altLang="zh-CN"/>
                <a:t>,</a:t>
              </a:r>
              <a:r>
                <a:rPr lang="en-US" altLang="zh-CN">
                  <a:latin typeface="宋体" charset="-122"/>
                </a:rPr>
                <a:t>λ</a:t>
              </a:r>
              <a:r>
                <a:rPr lang="en-US" altLang="zh-CN"/>
                <a:t>)</a:t>
              </a:r>
            </a:p>
          </p:txBody>
        </p:sp>
        <p:graphicFrame>
          <p:nvGraphicFramePr>
            <p:cNvPr id="32774" name="Object 17"/>
            <p:cNvGraphicFramePr>
              <a:graphicFrameLocks noChangeAspect="1"/>
            </p:cNvGraphicFramePr>
            <p:nvPr/>
          </p:nvGraphicFramePr>
          <p:xfrm>
            <a:off x="4527" y="2544"/>
            <a:ext cx="1233" cy="424"/>
          </p:xfrm>
          <a:graphic>
            <a:graphicData uri="http://schemas.openxmlformats.org/presentationml/2006/ole">
              <p:oleObj spid="_x0000_s171014" name="Equation" r:id="rId10" imgW="1218960" imgH="419040" progId="">
                <p:embed/>
              </p:oleObj>
            </a:graphicData>
          </a:graphic>
        </p:graphicFrame>
      </p:grpSp>
      <p:graphicFrame>
        <p:nvGraphicFramePr>
          <p:cNvPr id="32770" name="Object 17"/>
          <p:cNvGraphicFramePr>
            <a:graphicFrameLocks noChangeAspect="1"/>
          </p:cNvGraphicFramePr>
          <p:nvPr/>
        </p:nvGraphicFramePr>
        <p:xfrm>
          <a:off x="179388" y="1484313"/>
          <a:ext cx="3168650" cy="869950"/>
        </p:xfrm>
        <a:graphic>
          <a:graphicData uri="http://schemas.openxmlformats.org/presentationml/2006/ole">
            <p:oleObj spid="_x0000_s171010" name="公式" r:id="rId11" imgW="176508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zh-CN" b="1" smtClean="0">
                <a:latin typeface="宋体" charset="-122"/>
              </a:rPr>
              <a:t>  (</a:t>
            </a:r>
            <a:r>
              <a:rPr lang="zh-CN" altLang="en-US" b="1" smtClean="0">
                <a:latin typeface="宋体" charset="-122"/>
              </a:rPr>
              <a:t>卡方</a:t>
            </a:r>
            <a:r>
              <a:rPr lang="en-US" altLang="zh-CN" b="1" smtClean="0">
                <a:latin typeface="宋体" charset="-122"/>
              </a:rPr>
              <a:t>)</a:t>
            </a:r>
            <a:r>
              <a:rPr lang="zh-CN" altLang="en-US" b="1" smtClean="0">
                <a:latin typeface="宋体" charset="-122"/>
              </a:rPr>
              <a:t>分布</a:t>
            </a:r>
            <a:r>
              <a:rPr lang="zh-CN" altLang="en-US" smtClean="0"/>
              <a:t> </a:t>
            </a:r>
          </a:p>
        </p:txBody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87888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zh-CN" altLang="en-US" smtClean="0"/>
              <a:t>设随机变量</a:t>
            </a:r>
            <a:r>
              <a:rPr lang="en-US" altLang="zh-CN" i="1" smtClean="0"/>
              <a:t>X</a:t>
            </a:r>
            <a:r>
              <a:rPr lang="en-US" altLang="zh-CN" i="1" baseline="-30000" smtClean="0"/>
              <a:t>1</a:t>
            </a:r>
            <a:r>
              <a:rPr lang="zh-CN" altLang="en-US" i="1" smtClean="0"/>
              <a:t>，</a:t>
            </a:r>
            <a:r>
              <a:rPr lang="en-US" altLang="zh-CN" i="1" smtClean="0"/>
              <a:t>X</a:t>
            </a:r>
            <a:r>
              <a:rPr lang="en-US" altLang="zh-CN" i="1" baseline="-30000" smtClean="0"/>
              <a:t>2</a:t>
            </a:r>
            <a:r>
              <a:rPr lang="zh-CN" altLang="en-US" i="1" smtClean="0"/>
              <a:t>，</a:t>
            </a:r>
            <a:r>
              <a:rPr lang="en-US" altLang="zh-CN" i="1" smtClean="0"/>
              <a:t>…</a:t>
            </a:r>
            <a:r>
              <a:rPr lang="zh-CN" altLang="en-US" i="1" smtClean="0"/>
              <a:t>，</a:t>
            </a:r>
            <a:r>
              <a:rPr lang="en-US" altLang="zh-CN" i="1" smtClean="0"/>
              <a:t>X</a:t>
            </a:r>
            <a:r>
              <a:rPr lang="en-US" altLang="zh-CN" i="1" baseline="-30000" smtClean="0"/>
              <a:t>n</a:t>
            </a:r>
            <a:r>
              <a:rPr lang="zh-CN" altLang="en-US" smtClean="0"/>
              <a:t>相互独立，</a:t>
            </a:r>
            <a:endParaRPr lang="en-US" altLang="zh-CN" smtClean="0"/>
          </a:p>
          <a:p>
            <a:pPr algn="just" eaLnBrk="1" hangingPunct="1">
              <a:buFontTx/>
              <a:buNone/>
            </a:pPr>
            <a:r>
              <a:rPr lang="zh-CN" altLang="en-US" b="1" smtClean="0"/>
              <a:t>且</a:t>
            </a:r>
            <a:r>
              <a:rPr lang="en-US" altLang="zh-CN" b="1" i="1" smtClean="0"/>
              <a:t>X</a:t>
            </a:r>
            <a:r>
              <a:rPr lang="en-US" altLang="zh-CN" b="1" i="1" baseline="-30000" smtClean="0"/>
              <a:t>i </a:t>
            </a:r>
            <a:r>
              <a:rPr lang="en-US" altLang="zh-CN" b="1" i="1" smtClean="0"/>
              <a:t>~ N</a:t>
            </a:r>
            <a:r>
              <a:rPr lang="zh-CN" altLang="en-US" b="1" smtClean="0"/>
              <a:t>（</a:t>
            </a:r>
            <a:r>
              <a:rPr lang="en-US" altLang="zh-CN" b="1" smtClean="0"/>
              <a:t>0</a:t>
            </a:r>
            <a:r>
              <a:rPr lang="zh-CN" altLang="en-US" b="1" smtClean="0"/>
              <a:t>，</a:t>
            </a:r>
            <a:r>
              <a:rPr lang="en-US" altLang="zh-CN" b="1" smtClean="0"/>
              <a:t>1</a:t>
            </a:r>
            <a:r>
              <a:rPr lang="zh-CN" altLang="en-US" b="1" smtClean="0"/>
              <a:t>）</a:t>
            </a:r>
            <a:r>
              <a:rPr lang="zh-CN" altLang="en-US" smtClean="0"/>
              <a:t>，（</a:t>
            </a:r>
            <a:r>
              <a:rPr lang="en-US" altLang="zh-CN" i="1" smtClean="0"/>
              <a:t>i</a:t>
            </a:r>
            <a:r>
              <a:rPr lang="en-US" altLang="zh-CN" smtClean="0"/>
              <a:t>=1,2,…, </a:t>
            </a:r>
            <a:r>
              <a:rPr lang="en-US" altLang="zh-CN" i="1" smtClean="0"/>
              <a:t>n</a:t>
            </a:r>
            <a:r>
              <a:rPr lang="zh-CN" altLang="en-US" smtClean="0"/>
              <a:t>），则称</a:t>
            </a:r>
            <a:endParaRPr lang="en-US" altLang="zh-CN" smtClean="0"/>
          </a:p>
          <a:p>
            <a:pPr algn="just" eaLnBrk="1" hangingPunct="1">
              <a:buFontTx/>
              <a:buNone/>
            </a:pPr>
            <a:r>
              <a:rPr lang="zh-CN" altLang="en-US" smtClean="0"/>
              <a:t>随机变量</a:t>
            </a:r>
          </a:p>
          <a:p>
            <a:pPr algn="just" eaLnBrk="1" hangingPunct="1">
              <a:buFontTx/>
              <a:buNone/>
            </a:pPr>
            <a:endParaRPr lang="zh-CN" altLang="en-US" sz="2000" smtClean="0"/>
          </a:p>
          <a:p>
            <a:pPr algn="just" eaLnBrk="1" hangingPunct="1">
              <a:buFontTx/>
              <a:buNone/>
            </a:pPr>
            <a:endParaRPr lang="zh-CN" altLang="en-US" sz="2000" smtClean="0"/>
          </a:p>
          <a:p>
            <a:pPr algn="just" eaLnBrk="1" hangingPunct="1">
              <a:buFontTx/>
              <a:buNone/>
            </a:pPr>
            <a:endParaRPr lang="zh-CN" altLang="en-US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endParaRPr lang="en-US" altLang="zh-CN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r>
              <a:rPr lang="zh-CN" altLang="en-US" smtClean="0">
                <a:latin typeface="宋体" charset="-122"/>
              </a:rPr>
              <a:t>服从自由度为</a:t>
            </a:r>
            <a:r>
              <a:rPr lang="en-US" altLang="zh-CN" i="1" smtClean="0"/>
              <a:t>n</a:t>
            </a:r>
            <a:r>
              <a:rPr lang="zh-CN" altLang="en-US" smtClean="0">
                <a:latin typeface="宋体" charset="-122"/>
              </a:rPr>
              <a:t>的   分布，记为</a:t>
            </a:r>
            <a:r>
              <a:rPr lang="zh-CN" altLang="en-US" smtClean="0"/>
              <a:t> </a:t>
            </a:r>
          </a:p>
          <a:p>
            <a:pPr eaLnBrk="1" hangingPunct="1">
              <a:buFontTx/>
              <a:buNone/>
            </a:pPr>
            <a:endParaRPr lang="zh-CN" altLang="en-US" sz="2000" smtClean="0"/>
          </a:p>
          <a:p>
            <a:pPr eaLnBrk="1" hangingPunct="1">
              <a:buFontTx/>
              <a:buNone/>
            </a:pPr>
            <a:endParaRPr lang="en-US" altLang="zh-CN" sz="2000" smtClean="0"/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/>
        </p:nvGraphicFramePr>
        <p:xfrm>
          <a:off x="762000" y="685800"/>
          <a:ext cx="677863" cy="762000"/>
        </p:xfrm>
        <a:graphic>
          <a:graphicData uri="http://schemas.openxmlformats.org/presentationml/2006/ole">
            <p:oleObj spid="_x0000_s172034" name="Equation" r:id="rId4" imgW="203040" imgH="228600" progId="">
              <p:embed/>
            </p:oleObj>
          </a:graphicData>
        </a:graphic>
      </p:graphicFrame>
      <p:graphicFrame>
        <p:nvGraphicFramePr>
          <p:cNvPr id="33795" name="Object 5"/>
          <p:cNvGraphicFramePr>
            <a:graphicFrameLocks noChangeAspect="1"/>
          </p:cNvGraphicFramePr>
          <p:nvPr/>
        </p:nvGraphicFramePr>
        <p:xfrm>
          <a:off x="3779838" y="3500438"/>
          <a:ext cx="2279650" cy="1512887"/>
        </p:xfrm>
        <a:graphic>
          <a:graphicData uri="http://schemas.openxmlformats.org/presentationml/2006/ole">
            <p:oleObj spid="_x0000_s172035" name="Equation" r:id="rId5" imgW="736560" imgH="431640" progId="">
              <p:embed/>
            </p:oleObj>
          </a:graphicData>
        </a:graphic>
      </p:graphicFrame>
      <p:graphicFrame>
        <p:nvGraphicFramePr>
          <p:cNvPr id="33796" name="Object 8"/>
          <p:cNvGraphicFramePr>
            <a:graphicFrameLocks noChangeAspect="1"/>
          </p:cNvGraphicFramePr>
          <p:nvPr/>
        </p:nvGraphicFramePr>
        <p:xfrm>
          <a:off x="2700338" y="5856288"/>
          <a:ext cx="2735262" cy="865187"/>
        </p:xfrm>
        <a:graphic>
          <a:graphicData uri="http://schemas.openxmlformats.org/presentationml/2006/ole">
            <p:oleObj spid="_x0000_s172036" name="Equation" r:id="rId6" imgW="723600" imgH="228600" progId="">
              <p:embed/>
            </p:oleObj>
          </a:graphicData>
        </a:graphic>
      </p:graphicFrame>
      <p:graphicFrame>
        <p:nvGraphicFramePr>
          <p:cNvPr id="33797" name="Object 9"/>
          <p:cNvGraphicFramePr>
            <a:graphicFrameLocks noChangeAspect="1"/>
          </p:cNvGraphicFramePr>
          <p:nvPr/>
        </p:nvGraphicFramePr>
        <p:xfrm>
          <a:off x="3851275" y="5084763"/>
          <a:ext cx="720725" cy="811212"/>
        </p:xfrm>
        <a:graphic>
          <a:graphicData uri="http://schemas.openxmlformats.org/presentationml/2006/ole">
            <p:oleObj spid="_x0000_s172037" name="Equation" r:id="rId7" imgW="20304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38200" y="762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zh-CN" sz="4400" b="1" kern="0" dirty="0">
                <a:solidFill>
                  <a:schemeClr val="tx2"/>
                </a:solidFill>
                <a:latin typeface="宋体" pitchFamily="2" charset="-122"/>
                <a:ea typeface="+mj-ea"/>
                <a:cs typeface="+mj-cs"/>
              </a:rPr>
              <a:t>  (</a:t>
            </a:r>
            <a:r>
              <a:rPr lang="zh-CN" altLang="en-US" sz="4400" b="1" kern="0" dirty="0">
                <a:solidFill>
                  <a:schemeClr val="tx2"/>
                </a:solidFill>
                <a:latin typeface="宋体" pitchFamily="2" charset="-122"/>
                <a:ea typeface="+mj-ea"/>
                <a:cs typeface="+mj-cs"/>
              </a:rPr>
              <a:t>卡方</a:t>
            </a:r>
            <a:r>
              <a:rPr lang="en-US" altLang="zh-CN" sz="4400" b="1" kern="0" dirty="0">
                <a:solidFill>
                  <a:schemeClr val="tx2"/>
                </a:solidFill>
                <a:latin typeface="宋体" pitchFamily="2" charset="-122"/>
                <a:ea typeface="+mj-ea"/>
                <a:cs typeface="+mj-cs"/>
              </a:rPr>
              <a:t>)</a:t>
            </a:r>
            <a:r>
              <a:rPr lang="zh-CN" altLang="en-US" sz="4400" b="1" kern="0" dirty="0">
                <a:solidFill>
                  <a:schemeClr val="tx2"/>
                </a:solidFill>
                <a:latin typeface="宋体" pitchFamily="2" charset="-122"/>
                <a:ea typeface="+mj-ea"/>
                <a:cs typeface="+mj-cs"/>
              </a:rPr>
              <a:t>分布</a:t>
            </a:r>
            <a:r>
              <a:rPr lang="zh-CN" alt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755650" y="2451100"/>
          <a:ext cx="677863" cy="762000"/>
        </p:xfrm>
        <a:graphic>
          <a:graphicData uri="http://schemas.openxmlformats.org/presentationml/2006/ole">
            <p:oleObj spid="_x0000_s173058" name="Equation" r:id="rId4" imgW="203040" imgH="228600" progId="">
              <p:embed/>
            </p:oleObj>
          </a:graphicData>
        </a:graphic>
      </p:graphicFrame>
      <p:sp>
        <p:nvSpPr>
          <p:cNvPr id="34822" name="矩形 6"/>
          <p:cNvSpPr>
            <a:spLocks noChangeArrowheads="1"/>
          </p:cNvSpPr>
          <p:nvPr/>
        </p:nvSpPr>
        <p:spPr bwMode="auto">
          <a:xfrm>
            <a:off x="1547813" y="2492375"/>
            <a:ext cx="50038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en-US" sz="3600">
                <a:latin typeface="宋体" charset="-122"/>
              </a:rPr>
              <a:t>分布的概率密度函数为：</a:t>
            </a:r>
            <a:r>
              <a:rPr lang="zh-CN" altLang="en-US" sz="3600"/>
              <a:t> </a:t>
            </a:r>
          </a:p>
          <a:p>
            <a:endParaRPr lang="zh-CN" altLang="en-US"/>
          </a:p>
          <a:p>
            <a:endParaRPr lang="en-US" altLang="zh-CN"/>
          </a:p>
        </p:txBody>
      </p:sp>
      <p:graphicFrame>
        <p:nvGraphicFramePr>
          <p:cNvPr id="34819" name="Object 11"/>
          <p:cNvGraphicFramePr>
            <a:graphicFrameLocks noChangeAspect="1"/>
          </p:cNvGraphicFramePr>
          <p:nvPr/>
        </p:nvGraphicFramePr>
        <p:xfrm>
          <a:off x="323850" y="3357563"/>
          <a:ext cx="7921625" cy="3167062"/>
        </p:xfrm>
        <a:graphic>
          <a:graphicData uri="http://schemas.openxmlformats.org/presentationml/2006/ole">
            <p:oleObj spid="_x0000_s173059" name="Equation" r:id="rId5" imgW="2222280" imgH="888840" progId="">
              <p:embed/>
            </p:oleObj>
          </a:graphicData>
        </a:graphic>
      </p:graphicFrame>
      <p:graphicFrame>
        <p:nvGraphicFramePr>
          <p:cNvPr id="34820" name="Object 5"/>
          <p:cNvGraphicFramePr>
            <a:graphicFrameLocks noChangeAspect="1"/>
          </p:cNvGraphicFramePr>
          <p:nvPr/>
        </p:nvGraphicFramePr>
        <p:xfrm>
          <a:off x="971550" y="1123950"/>
          <a:ext cx="677863" cy="762000"/>
        </p:xfrm>
        <a:graphic>
          <a:graphicData uri="http://schemas.openxmlformats.org/presentationml/2006/ole">
            <p:oleObj spid="_x0000_s173060" name="Equation" r:id="rId6" imgW="20304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1059</Words>
  <Application>Microsoft Office PowerPoint</Application>
  <PresentationFormat>全屏显示(4:3)</PresentationFormat>
  <Paragraphs>139</Paragraphs>
  <Slides>24</Slides>
  <Notes>24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27" baseType="lpstr">
      <vt:lpstr>默认设计模板</vt:lpstr>
      <vt:lpstr>Equation</vt:lpstr>
      <vt:lpstr>公式</vt:lpstr>
      <vt:lpstr> 第2章    概率基础  (3)</vt:lpstr>
      <vt:lpstr>泊松分布（Poisson  Distribution） </vt:lpstr>
      <vt:lpstr>泊松分布（Poisson  Distribution） </vt:lpstr>
      <vt:lpstr>幻灯片 4</vt:lpstr>
      <vt:lpstr>幻灯片 5</vt:lpstr>
      <vt:lpstr>幻灯片 6</vt:lpstr>
      <vt:lpstr>幻灯片 7</vt:lpstr>
      <vt:lpstr>  (卡方)分布 </vt:lpstr>
      <vt:lpstr>幻灯片 9</vt:lpstr>
      <vt:lpstr>幻灯片 10</vt:lpstr>
      <vt:lpstr> t分布 </vt:lpstr>
      <vt:lpstr>幻灯片 12</vt:lpstr>
      <vt:lpstr>幻灯片 13</vt:lpstr>
      <vt:lpstr>F分布 </vt:lpstr>
      <vt:lpstr>幻灯片 15</vt:lpstr>
      <vt:lpstr>幻灯片 16</vt:lpstr>
      <vt:lpstr>样本平均数与方差及其有关统计量的分布 </vt:lpstr>
      <vt:lpstr>样本均值的分布</vt:lpstr>
      <vt:lpstr>幻灯片 19</vt:lpstr>
      <vt:lpstr>幻灯片 20</vt:lpstr>
      <vt:lpstr>幻灯片 21</vt:lpstr>
      <vt:lpstr>幻灯片 22</vt:lpstr>
      <vt:lpstr>幻灯片 23</vt:lpstr>
      <vt:lpstr>幻灯片 24</vt:lpstr>
    </vt:vector>
  </TitlesOfParts>
  <Company>上海水产大学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授课内容与学时分配</dc:title>
  <dc:creator>戴习林</dc:creator>
  <cp:lastModifiedBy>sihua</cp:lastModifiedBy>
  <cp:revision>31</cp:revision>
  <dcterms:created xsi:type="dcterms:W3CDTF">2005-11-20T15:15:18Z</dcterms:created>
  <dcterms:modified xsi:type="dcterms:W3CDTF">2020-02-13T04:34:10Z</dcterms:modified>
</cp:coreProperties>
</file>