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45" r:id="rId2"/>
    <p:sldId id="346" r:id="rId3"/>
    <p:sldId id="347" r:id="rId4"/>
    <p:sldId id="348" r:id="rId5"/>
    <p:sldId id="349" r:id="rId6"/>
    <p:sldId id="350" r:id="rId7"/>
    <p:sldId id="351" r:id="rId8"/>
    <p:sldId id="352" r:id="rId9"/>
    <p:sldId id="353" r:id="rId10"/>
    <p:sldId id="354" r:id="rId11"/>
    <p:sldId id="355" r:id="rId12"/>
    <p:sldId id="356" r:id="rId13"/>
    <p:sldId id="357" r:id="rId14"/>
    <p:sldId id="358" r:id="rId15"/>
    <p:sldId id="359" r:id="rId16"/>
    <p:sldId id="360" r:id="rId17"/>
    <p:sldId id="361" r:id="rId18"/>
    <p:sldId id="362" r:id="rId19"/>
    <p:sldId id="363" r:id="rId20"/>
    <p:sldId id="364" r:id="rId21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0C46"/>
    <a:srgbClr val="A70932"/>
    <a:srgbClr val="F77194"/>
    <a:srgbClr val="E91BF3"/>
    <a:srgbClr val="CC66FF"/>
    <a:srgbClr val="FF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90929"/>
  </p:normalViewPr>
  <p:slideViewPr>
    <p:cSldViewPr>
      <p:cViewPr varScale="1">
        <p:scale>
          <a:sx n="66" d="100"/>
          <a:sy n="66" d="100"/>
        </p:scale>
        <p:origin x="-144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fld id="{6D98191C-0B4B-42AF-A7A3-F51C336963B0}" type="datetimeFigureOut">
              <a:rPr lang="zh-CN" altLang="en-US"/>
              <a:pPr>
                <a:defRPr/>
              </a:pPr>
              <a:t>2020/2/13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fld id="{C101EAE3-EE46-492B-97F1-24B538AEC5F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6554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66955C8-E1B6-40BD-BF5A-B4124BD9BEE8}" type="slidenum">
              <a:rPr lang="zh-CN" altLang="en-US" smtClean="0">
                <a:ea typeface="宋体" charset="-122"/>
              </a:rPr>
              <a:pPr/>
              <a:t>1</a:t>
            </a:fld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9318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BA3EEE1-FE48-4034-BF45-20EDF3027DAA}" type="slidenum">
              <a:rPr lang="zh-CN" altLang="en-US" smtClean="0">
                <a:ea typeface="宋体" charset="-122"/>
              </a:rPr>
              <a:pPr/>
              <a:t>10</a:t>
            </a:fld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9421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EFADB10-B44E-459B-B669-EA618764A100}" type="slidenum">
              <a:rPr lang="zh-CN" altLang="en-US" smtClean="0">
                <a:ea typeface="宋体" charset="-122"/>
              </a:rPr>
              <a:pPr/>
              <a:t>11</a:t>
            </a:fld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952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B19A450-C32B-4595-B73F-592219AB2A2A}" type="slidenum">
              <a:rPr lang="zh-CN" altLang="en-US" smtClean="0">
                <a:ea typeface="宋体" charset="-122"/>
              </a:rPr>
              <a:pPr/>
              <a:t>12</a:t>
            </a:fld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9626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473B52F-99B5-456D-92BB-248AF25FE681}" type="slidenum">
              <a:rPr lang="zh-CN" altLang="en-US" smtClean="0">
                <a:ea typeface="宋体" charset="-122"/>
              </a:rPr>
              <a:pPr/>
              <a:t>13</a:t>
            </a:fld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9728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0A3D82D-5A8F-477A-9A74-E2DFA78B9F44}" type="slidenum">
              <a:rPr lang="zh-CN" altLang="en-US" smtClean="0">
                <a:ea typeface="宋体" charset="-122"/>
              </a:rPr>
              <a:pPr/>
              <a:t>14</a:t>
            </a:fld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9830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E141BE2-936D-4020-917B-29D38539CE97}" type="slidenum">
              <a:rPr lang="zh-CN" altLang="en-US" smtClean="0">
                <a:ea typeface="宋体" charset="-122"/>
              </a:rPr>
              <a:pPr/>
              <a:t>15</a:t>
            </a:fld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9933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D48F15F-5BFE-42CB-BBB6-26A48CD74044}" type="slidenum">
              <a:rPr lang="zh-CN" altLang="en-US" smtClean="0">
                <a:ea typeface="宋体" charset="-122"/>
              </a:rPr>
              <a:pPr/>
              <a:t>16</a:t>
            </a:fld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0035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9AFBC4-8BA7-4F04-BC5E-C5269E8BD372}" type="slidenum">
              <a:rPr lang="zh-CN" altLang="en-US" smtClean="0">
                <a:ea typeface="宋体" charset="-122"/>
              </a:rPr>
              <a:pPr/>
              <a:t>17</a:t>
            </a:fld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0138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FFBA3C2-30A9-4EB4-AE6C-FF4D5D6BC40D}" type="slidenum">
              <a:rPr lang="zh-CN" altLang="en-US" smtClean="0">
                <a:ea typeface="宋体" charset="-122"/>
              </a:rPr>
              <a:pPr/>
              <a:t>18</a:t>
            </a:fld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3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0240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302CEF1-518F-46E0-8572-7138FE82AFE1}" type="slidenum">
              <a:rPr lang="zh-CN" altLang="en-US" smtClean="0">
                <a:ea typeface="宋体" charset="-122"/>
              </a:rPr>
              <a:pPr/>
              <a:t>19</a:t>
            </a:fld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8499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5392A3D-0331-4C34-AF28-2F7F0B83C514}" type="slidenum">
              <a:rPr lang="zh-CN" altLang="en-US" smtClean="0">
                <a:ea typeface="宋体" charset="-122"/>
              </a:rPr>
              <a:pPr/>
              <a:t>2</a:t>
            </a:fld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0342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5BC44F0-D4B2-4694-98AC-90D7BFF99E96}" type="slidenum">
              <a:rPr lang="zh-CN" altLang="en-US" smtClean="0">
                <a:ea typeface="宋体" charset="-122"/>
              </a:rPr>
              <a:pPr/>
              <a:t>20</a:t>
            </a:fld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8602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BA6C1F6-A4FB-4BD5-861E-EE5F71402ECE}" type="slidenum">
              <a:rPr lang="zh-CN" altLang="en-US" smtClean="0">
                <a:ea typeface="宋体" charset="-122"/>
              </a:rPr>
              <a:pPr/>
              <a:t>3</a:t>
            </a:fld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8704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3D7167F-3295-4C86-B94B-B217F3BF2740}" type="slidenum">
              <a:rPr lang="zh-CN" altLang="en-US" smtClean="0">
                <a:ea typeface="宋体" charset="-122"/>
              </a:rPr>
              <a:pPr/>
              <a:t>4</a:t>
            </a:fld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8806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DE8DFE6-567B-4650-A2B3-BB48852C462F}" type="slidenum">
              <a:rPr lang="zh-CN" altLang="en-US" smtClean="0">
                <a:ea typeface="宋体" charset="-122"/>
              </a:rPr>
              <a:pPr/>
              <a:t>5</a:t>
            </a:fld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890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5A76052-0318-4FAA-B313-5D82018A0C34}" type="slidenum">
              <a:rPr lang="zh-CN" altLang="en-US" smtClean="0">
                <a:ea typeface="宋体" charset="-122"/>
              </a:rPr>
              <a:pPr/>
              <a:t>6</a:t>
            </a:fld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9011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88E9FBF-52AD-403C-AD23-07D9208FD2C2}" type="slidenum">
              <a:rPr lang="zh-CN" altLang="en-US" smtClean="0">
                <a:ea typeface="宋体" charset="-122"/>
              </a:rPr>
              <a:pPr/>
              <a:t>7</a:t>
            </a:fld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9114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FF3F330-912E-4BEE-9FB7-D37F861C6ECD}" type="slidenum">
              <a:rPr lang="zh-CN" altLang="en-US" smtClean="0">
                <a:ea typeface="宋体" charset="-122"/>
              </a:rPr>
              <a:pPr/>
              <a:t>8</a:t>
            </a:fld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9216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C1A12A5-52DE-41B7-9314-6F6953096A49}" type="slidenum">
              <a:rPr lang="zh-CN" altLang="en-US" smtClean="0">
                <a:ea typeface="宋体" charset="-122"/>
              </a:rPr>
              <a:pPr/>
              <a:t>9</a:t>
            </a:fld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2A75A-FF21-4624-93E5-D8BFF7BD6E1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CB4173-80F8-43E3-B7F1-7733470D2B1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654C90-813B-4D91-B8D1-6A8A7E48687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85FBB-A63B-48C4-971F-1DD4483AF50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BFAC8E-1D56-4A3C-A9C1-1EDF5E8446E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8439F6-F51F-4902-9981-EFC5F882835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10EE0-0C0A-4C57-9B18-700CBE73257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63EE8-6176-4E14-A1C5-BBF3E1E61FD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31DF1-E207-4A75-9BCA-7F76B4AAA44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B7C22A-B838-4252-983E-FD2A4223C0C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BAD81B-5E87-4723-84CD-F798B28D22E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宋体" pitchFamily="2" charset="-122"/>
              </a:defRPr>
            </a:lvl1pPr>
          </a:lstStyle>
          <a:p>
            <a:pPr>
              <a:defRPr/>
            </a:pPr>
            <a:fld id="{5F6E4FCB-9E72-4E97-A6B0-1E76FD31ED7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8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9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2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3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4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15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362200"/>
            <a:ext cx="7772400" cy="1143000"/>
          </a:xfrm>
        </p:spPr>
        <p:txBody>
          <a:bodyPr/>
          <a:lstStyle/>
          <a:p>
            <a:pPr eaLnBrk="1" hangingPunct="1"/>
            <a:r>
              <a:rPr lang="zh-CN" altLang="en-US" sz="4000" dirty="0" smtClean="0"/>
              <a:t> </a:t>
            </a:r>
            <a:r>
              <a:rPr lang="zh-CN" altLang="en-US" sz="4000" b="1" dirty="0" smtClean="0">
                <a:latin typeface="华文隶书" pitchFamily="2" charset="-122"/>
                <a:ea typeface="华文隶书" pitchFamily="2" charset="-122"/>
              </a:rPr>
              <a:t>第</a:t>
            </a:r>
            <a:r>
              <a:rPr lang="en-US" altLang="zh-CN" sz="4000" b="1" dirty="0" smtClean="0">
                <a:latin typeface="华文隶书" pitchFamily="2" charset="-122"/>
                <a:ea typeface="华文隶书" pitchFamily="2" charset="-122"/>
              </a:rPr>
              <a:t>2</a:t>
            </a:r>
            <a:r>
              <a:rPr lang="zh-CN" altLang="en-US" sz="4000" b="1" dirty="0" smtClean="0">
                <a:latin typeface="华文隶书" pitchFamily="2" charset="-122"/>
                <a:ea typeface="华文隶书" pitchFamily="2" charset="-122"/>
              </a:rPr>
              <a:t>章    概率基础</a:t>
            </a:r>
            <a:r>
              <a:rPr lang="en-US" altLang="zh-CN" sz="4000" b="1" dirty="0" smtClean="0">
                <a:latin typeface="华文隶书" pitchFamily="2" charset="-122"/>
                <a:ea typeface="华文隶书" pitchFamily="2" charset="-122"/>
              </a:rPr>
              <a:t/>
            </a:r>
            <a:br>
              <a:rPr lang="en-US" altLang="zh-CN" sz="4000" b="1" dirty="0" smtClean="0">
                <a:latin typeface="华文隶书" pitchFamily="2" charset="-122"/>
                <a:ea typeface="华文隶书" pitchFamily="2" charset="-122"/>
              </a:rPr>
            </a:br>
            <a:r>
              <a:rPr lang="en-US" altLang="zh-CN" sz="4000" dirty="0" smtClean="0">
                <a:ea typeface="华文隶书" pitchFamily="2" charset="-122"/>
              </a:rPr>
              <a:t>(2)</a:t>
            </a:r>
            <a:endParaRPr lang="zh-CN" altLang="en-US" sz="4000" dirty="0" smtClean="0">
              <a:ea typeface="华文隶书" pitchFamily="2" charset="-122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684213" y="40767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US" altLang="zh-CN" sz="32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en-US" altLang="zh-CN" sz="32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r>
              <a:rPr lang="zh-CN" altLang="en-US" sz="3200" kern="0" dirty="0">
                <a:solidFill>
                  <a:schemeClr val="tx2"/>
                </a:solidFill>
                <a:latin typeface="华文楷体" pitchFamily="2" charset="-122"/>
                <a:ea typeface="华文楷体" pitchFamily="2" charset="-122"/>
                <a:cs typeface="+mj-cs"/>
              </a:rPr>
              <a:t>彭司华</a:t>
            </a:r>
            <a:endParaRPr lang="en-US" altLang="zh-CN" sz="3200" kern="0" dirty="0">
              <a:solidFill>
                <a:schemeClr val="tx2"/>
              </a:solidFill>
              <a:latin typeface="华文楷体" pitchFamily="2" charset="-122"/>
              <a:ea typeface="华文楷体" pitchFamily="2" charset="-122"/>
              <a:cs typeface="+mj-cs"/>
            </a:endParaRPr>
          </a:p>
          <a:p>
            <a:pPr algn="ctr">
              <a:defRPr/>
            </a:pPr>
            <a:r>
              <a:rPr lang="en-US" altLang="zh-CN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20</a:t>
            </a:r>
            <a:r>
              <a:rPr lang="en-US" altLang="zh-CN" sz="3200" kern="0" dirty="0" smtClean="0">
                <a:solidFill>
                  <a:schemeClr val="tx2"/>
                </a:solidFill>
              </a:rPr>
              <a:t>20</a:t>
            </a:r>
            <a:r>
              <a:rPr lang="zh-CN" altLang="en-US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年</a:t>
            </a:r>
            <a:r>
              <a:rPr lang="en-US" altLang="zh-CN" sz="3200" kern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</a:t>
            </a:r>
            <a:r>
              <a:rPr lang="zh-CN" altLang="en-US" sz="3200" kern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月</a:t>
            </a:r>
            <a:endParaRPr lang="en-US" altLang="zh-CN" sz="32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r>
              <a:rPr lang="zh-CN" altLang="en-US" sz="32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84213" y="8366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zh-CN" altLang="en-US" sz="6000" kern="0" dirty="0">
                <a:solidFill>
                  <a:schemeClr val="tx2"/>
                </a:solidFill>
                <a:latin typeface="华文琥珀" pitchFamily="2" charset="-122"/>
                <a:ea typeface="华文琥珀" pitchFamily="2" charset="-122"/>
                <a:cs typeface="+mj-cs"/>
              </a:rPr>
              <a:t>生 物 统 计 学</a:t>
            </a:r>
            <a:endParaRPr lang="zh-CN" altLang="en-US" sz="4000" kern="0" dirty="0">
              <a:solidFill>
                <a:schemeClr val="tx2"/>
              </a:solidFill>
              <a:latin typeface="华文琥珀" pitchFamily="2" charset="-122"/>
              <a:ea typeface="华文琥珀" pitchFamily="2" charset="-122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23850" y="547688"/>
            <a:ext cx="8424863" cy="4267200"/>
            <a:chOff x="246" y="1700"/>
            <a:chExt cx="5232" cy="1965"/>
          </a:xfrm>
        </p:grpSpPr>
        <p:sp>
          <p:nvSpPr>
            <p:cNvPr id="19460" name="Text Box 6"/>
            <p:cNvSpPr txBox="1">
              <a:spLocks noChangeArrowheads="1"/>
            </p:cNvSpPr>
            <p:nvPr/>
          </p:nvSpPr>
          <p:spPr bwMode="auto">
            <a:xfrm>
              <a:off x="246" y="1700"/>
              <a:ext cx="5232" cy="8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altLang="zh-CN"/>
                <a:t>②</a:t>
              </a:r>
              <a:r>
                <a:rPr lang="en-US" altLang="zh-CN">
                  <a:latin typeface="宋体" charset="-122"/>
                </a:rPr>
                <a:t> </a:t>
              </a:r>
              <a:r>
                <a:rPr lang="zh-CN" altLang="en-US"/>
                <a:t>由于合格与不合格为对立事件，故任一扇贝不合格的概率</a:t>
              </a:r>
              <a:endParaRPr lang="zh-CN" altLang="en-US">
                <a:latin typeface="宋体" charset="-122"/>
              </a:endParaRPr>
            </a:p>
            <a:p>
              <a:pPr algn="just">
                <a:lnSpc>
                  <a:spcPct val="50000"/>
                </a:lnSpc>
                <a:spcBef>
                  <a:spcPct val="50000"/>
                </a:spcBef>
              </a:pPr>
              <a:r>
                <a:rPr lang="zh-CN" altLang="en-US" i="1">
                  <a:latin typeface="宋体" charset="-122"/>
                </a:rPr>
                <a:t>                </a:t>
              </a:r>
              <a:r>
                <a:rPr lang="en-US" altLang="zh-CN" i="1">
                  <a:latin typeface="宋体" charset="-122"/>
                </a:rPr>
                <a:t>p</a:t>
              </a:r>
              <a:r>
                <a:rPr lang="en-US" altLang="zh-CN">
                  <a:latin typeface="宋体" charset="-122"/>
                </a:rPr>
                <a:t>=1</a:t>
              </a:r>
              <a:r>
                <a:rPr lang="zh-CN" altLang="en-US"/>
                <a:t>－</a:t>
              </a:r>
              <a:r>
                <a:rPr lang="en-US" altLang="zh-CN">
                  <a:latin typeface="宋体" charset="-122"/>
                </a:rPr>
                <a:t>0.3829=0.6171</a:t>
              </a:r>
            </a:p>
            <a:p>
              <a:pPr>
                <a:spcBef>
                  <a:spcPct val="50000"/>
                </a:spcBef>
              </a:pPr>
              <a:r>
                <a:rPr lang="en-US" altLang="zh-CN">
                  <a:latin typeface="宋体" charset="-122"/>
                </a:rPr>
                <a:t>    </a:t>
              </a:r>
              <a:r>
                <a:rPr lang="zh-CN" altLang="en-US">
                  <a:latin typeface="宋体" charset="-122"/>
                </a:rPr>
                <a:t>设随机变量</a:t>
              </a:r>
              <a:r>
                <a:rPr lang="en-US" altLang="zh-CN">
                  <a:latin typeface="宋体" charset="-122"/>
                </a:rPr>
                <a:t>Y</a:t>
              </a:r>
              <a:r>
                <a:rPr lang="zh-CN" altLang="en-US">
                  <a:latin typeface="宋体" charset="-122"/>
                </a:rPr>
                <a:t>表示</a:t>
              </a:r>
              <a:r>
                <a:rPr lang="en-US" altLang="zh-CN">
                  <a:latin typeface="宋体" charset="-122"/>
                </a:rPr>
                <a:t>3</a:t>
              </a:r>
              <a:r>
                <a:rPr lang="zh-CN" altLang="en-US">
                  <a:latin typeface="宋体" charset="-122"/>
                </a:rPr>
                <a:t>只扇贝中不合格的只数，则</a:t>
              </a:r>
              <a:r>
                <a:rPr lang="en-US" altLang="zh-CN">
                  <a:latin typeface="宋体" charset="-122"/>
                </a:rPr>
                <a:t>Y </a:t>
              </a:r>
              <a:r>
                <a:rPr lang="zh-CN" altLang="en-US">
                  <a:latin typeface="宋体" charset="-122"/>
                </a:rPr>
                <a:t>～</a:t>
              </a:r>
              <a:r>
                <a:rPr lang="en-US" altLang="zh-CN">
                  <a:latin typeface="宋体" charset="-122"/>
                </a:rPr>
                <a:t>B</a:t>
              </a:r>
              <a:r>
                <a:rPr lang="zh-CN" altLang="en-US">
                  <a:latin typeface="宋体" charset="-122"/>
                </a:rPr>
                <a:t>（</a:t>
              </a:r>
              <a:r>
                <a:rPr lang="en-US" altLang="zh-CN">
                  <a:latin typeface="宋体" charset="-122"/>
                </a:rPr>
                <a:t>3</a:t>
              </a:r>
              <a:r>
                <a:rPr lang="zh-CN" altLang="en-US">
                  <a:latin typeface="宋体" charset="-122"/>
                </a:rPr>
                <a:t>，</a:t>
              </a:r>
              <a:r>
                <a:rPr lang="en-US" altLang="zh-CN">
                  <a:latin typeface="宋体" charset="-122"/>
                </a:rPr>
                <a:t>0.6171</a:t>
              </a:r>
              <a:r>
                <a:rPr lang="zh-CN" altLang="en-US">
                  <a:latin typeface="宋体" charset="-122"/>
                </a:rPr>
                <a:t>）。故任取</a:t>
              </a:r>
              <a:r>
                <a:rPr lang="en-US" altLang="zh-CN">
                  <a:latin typeface="宋体" charset="-122"/>
                </a:rPr>
                <a:t>3</a:t>
              </a:r>
              <a:r>
                <a:rPr lang="zh-CN" altLang="en-US">
                  <a:latin typeface="宋体" charset="-122"/>
                </a:rPr>
                <a:t>只扇贝中至少</a:t>
              </a:r>
              <a:r>
                <a:rPr lang="en-US" altLang="zh-CN">
                  <a:latin typeface="宋体" charset="-122"/>
                </a:rPr>
                <a:t>1</a:t>
              </a:r>
              <a:r>
                <a:rPr lang="zh-CN" altLang="en-US">
                  <a:latin typeface="宋体" charset="-122"/>
                </a:rPr>
                <a:t>只不合格的概率为： </a:t>
              </a:r>
            </a:p>
          </p:txBody>
        </p:sp>
        <p:graphicFrame>
          <p:nvGraphicFramePr>
            <p:cNvPr id="19458" name="Object 2"/>
            <p:cNvGraphicFramePr>
              <a:graphicFrameLocks noChangeAspect="1"/>
            </p:cNvGraphicFramePr>
            <p:nvPr/>
          </p:nvGraphicFramePr>
          <p:xfrm>
            <a:off x="1632" y="2728"/>
            <a:ext cx="1967" cy="937"/>
          </p:xfrm>
          <a:graphic>
            <a:graphicData uri="http://schemas.openxmlformats.org/presentationml/2006/ole">
              <p:oleObj spid="_x0000_s156674" name="Equation" r:id="rId4" imgW="1866600" imgH="888840" progId="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381000"/>
          </a:xfrm>
        </p:spPr>
        <p:txBody>
          <a:bodyPr/>
          <a:lstStyle/>
          <a:p>
            <a:pPr algn="l" eaLnBrk="1" hangingPunct="1"/>
            <a:r>
              <a:rPr lang="en-US" altLang="zh-CN" sz="3200" b="1" smtClean="0"/>
              <a:t>0—1</a:t>
            </a:r>
            <a:r>
              <a:rPr lang="zh-CN" altLang="en-US" sz="3200" b="1" smtClean="0"/>
              <a:t>分布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153400" cy="5391150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en-US" altLang="zh-CN" sz="4000" smtClean="0">
                <a:latin typeface="宋体" charset="-122"/>
              </a:rPr>
              <a:t>     </a:t>
            </a:r>
            <a:r>
              <a:rPr lang="zh-CN" altLang="en-US" sz="3600" smtClean="0">
                <a:latin typeface="宋体" charset="-122"/>
              </a:rPr>
              <a:t>若随机变量</a:t>
            </a:r>
            <a:r>
              <a:rPr lang="en-US" altLang="zh-CN" sz="3600" i="1" smtClean="0"/>
              <a:t>X</a:t>
            </a:r>
            <a:r>
              <a:rPr lang="zh-CN" altLang="en-US" sz="3600" smtClean="0">
                <a:latin typeface="宋体" charset="-122"/>
              </a:rPr>
              <a:t>只能取</a:t>
            </a:r>
            <a:r>
              <a:rPr lang="en-US" altLang="zh-CN" sz="3600" smtClean="0"/>
              <a:t>0</a:t>
            </a:r>
            <a:r>
              <a:rPr lang="zh-CN" altLang="en-US" sz="3600" smtClean="0">
                <a:latin typeface="宋体" charset="-122"/>
              </a:rPr>
              <a:t>，</a:t>
            </a:r>
            <a:r>
              <a:rPr lang="en-US" altLang="zh-CN" sz="3600" smtClean="0"/>
              <a:t>1</a:t>
            </a:r>
            <a:r>
              <a:rPr lang="zh-CN" altLang="en-US" sz="3600" smtClean="0">
                <a:latin typeface="宋体" charset="-122"/>
              </a:rPr>
              <a:t>两个值，且</a:t>
            </a:r>
            <a:r>
              <a:rPr lang="en-US" altLang="zh-CN" sz="3600" i="1" smtClean="0"/>
              <a:t>P</a:t>
            </a:r>
            <a:r>
              <a:rPr lang="zh-CN" altLang="en-US" sz="3600" i="1" smtClean="0">
                <a:latin typeface="宋体" charset="-122"/>
              </a:rPr>
              <a:t>（</a:t>
            </a:r>
            <a:r>
              <a:rPr lang="en-US" altLang="zh-CN" sz="3600" i="1" smtClean="0"/>
              <a:t>X=1</a:t>
            </a:r>
            <a:r>
              <a:rPr lang="zh-CN" altLang="en-US" sz="3600" i="1" smtClean="0">
                <a:latin typeface="宋体" charset="-122"/>
              </a:rPr>
              <a:t>）</a:t>
            </a:r>
            <a:r>
              <a:rPr lang="en-US" altLang="zh-CN" sz="3600" smtClean="0"/>
              <a:t>=</a:t>
            </a:r>
            <a:r>
              <a:rPr lang="en-US" altLang="zh-CN" sz="3600" i="1" smtClean="0"/>
              <a:t>p</a:t>
            </a:r>
            <a:r>
              <a:rPr lang="zh-CN" altLang="en-US" sz="3600" smtClean="0">
                <a:latin typeface="宋体" charset="-122"/>
              </a:rPr>
              <a:t>，</a:t>
            </a:r>
            <a:r>
              <a:rPr lang="en-US" altLang="zh-CN" sz="3600" i="1" smtClean="0"/>
              <a:t>P</a:t>
            </a:r>
            <a:r>
              <a:rPr lang="zh-CN" altLang="en-US" sz="3600" i="1" smtClean="0">
                <a:latin typeface="宋体" charset="-122"/>
              </a:rPr>
              <a:t>（</a:t>
            </a:r>
            <a:r>
              <a:rPr lang="en-US" altLang="zh-CN" sz="3600" i="1" smtClean="0"/>
              <a:t>X=0</a:t>
            </a:r>
            <a:r>
              <a:rPr lang="zh-CN" altLang="en-US" sz="3600" i="1" smtClean="0">
                <a:latin typeface="宋体" charset="-122"/>
              </a:rPr>
              <a:t>）</a:t>
            </a:r>
            <a:r>
              <a:rPr lang="en-US" altLang="zh-CN" sz="3600" smtClean="0"/>
              <a:t>=1</a:t>
            </a:r>
            <a:r>
              <a:rPr lang="zh-CN" altLang="en-US" sz="3600" smtClean="0">
                <a:latin typeface="宋体" charset="-122"/>
              </a:rPr>
              <a:t>－</a:t>
            </a:r>
            <a:r>
              <a:rPr lang="en-US" altLang="zh-CN" sz="3600" i="1" smtClean="0"/>
              <a:t>p</a:t>
            </a:r>
            <a:r>
              <a:rPr lang="en-US" altLang="zh-CN" sz="3600" smtClean="0"/>
              <a:t>=</a:t>
            </a:r>
            <a:r>
              <a:rPr lang="en-US" altLang="zh-CN" sz="3600" i="1" smtClean="0"/>
              <a:t>q</a:t>
            </a:r>
            <a:r>
              <a:rPr lang="zh-CN" altLang="en-US" sz="3600" smtClean="0">
                <a:latin typeface="宋体" charset="-122"/>
              </a:rPr>
              <a:t>（</a:t>
            </a:r>
            <a:r>
              <a:rPr lang="en-US" altLang="zh-CN" sz="3600" smtClean="0"/>
              <a:t>0</a:t>
            </a:r>
            <a:r>
              <a:rPr lang="zh-CN" altLang="en-US" sz="3600" smtClean="0">
                <a:latin typeface="宋体" charset="-122"/>
              </a:rPr>
              <a:t>＜</a:t>
            </a:r>
            <a:r>
              <a:rPr lang="en-US" altLang="zh-CN" sz="3600" i="1" smtClean="0"/>
              <a:t>p</a:t>
            </a:r>
            <a:r>
              <a:rPr lang="zh-CN" altLang="en-US" sz="3600" smtClean="0">
                <a:latin typeface="宋体" charset="-122"/>
              </a:rPr>
              <a:t>＜</a:t>
            </a:r>
            <a:r>
              <a:rPr lang="en-US" altLang="zh-CN" sz="3600" smtClean="0"/>
              <a:t>1</a:t>
            </a:r>
            <a:r>
              <a:rPr lang="zh-CN" altLang="en-US" sz="3600" smtClean="0">
                <a:latin typeface="宋体" charset="-122"/>
              </a:rPr>
              <a:t>），则称</a:t>
            </a:r>
            <a:r>
              <a:rPr lang="en-US" altLang="zh-CN" sz="3600" i="1" smtClean="0"/>
              <a:t>X</a:t>
            </a:r>
            <a:r>
              <a:rPr lang="zh-CN" altLang="en-US" sz="3600" smtClean="0">
                <a:latin typeface="宋体" charset="-122"/>
              </a:rPr>
              <a:t>服从参数为</a:t>
            </a:r>
            <a:r>
              <a:rPr lang="en-US" altLang="zh-CN" sz="3600" i="1" smtClean="0"/>
              <a:t>p</a:t>
            </a:r>
            <a:r>
              <a:rPr lang="zh-CN" altLang="en-US" sz="3600" smtClean="0">
                <a:latin typeface="宋体" charset="-122"/>
              </a:rPr>
              <a:t>的</a:t>
            </a:r>
            <a:r>
              <a:rPr lang="en-US" altLang="zh-CN" sz="3600" smtClean="0"/>
              <a:t>0—1</a:t>
            </a:r>
            <a:r>
              <a:rPr lang="zh-CN" altLang="en-US" sz="3600" smtClean="0">
                <a:latin typeface="宋体" charset="-122"/>
              </a:rPr>
              <a:t>分布</a:t>
            </a:r>
            <a:r>
              <a:rPr lang="en-US" altLang="zh-CN" sz="3600" smtClean="0">
                <a:latin typeface="宋体" charset="-122"/>
              </a:rPr>
              <a:t>;</a:t>
            </a:r>
          </a:p>
          <a:p>
            <a:pPr algn="just" eaLnBrk="1" hangingPunct="1">
              <a:buFontTx/>
              <a:buNone/>
            </a:pPr>
            <a:r>
              <a:rPr lang="en-US" altLang="zh-CN" sz="3600" smtClean="0">
                <a:latin typeface="宋体" charset="-122"/>
              </a:rPr>
              <a:t>     </a:t>
            </a:r>
            <a:r>
              <a:rPr lang="zh-CN" altLang="en-US" sz="3600" smtClean="0">
                <a:latin typeface="宋体" charset="-122"/>
              </a:rPr>
              <a:t>若一随机试验只有两种可能结果，则称该试验为伯努利（</a:t>
            </a:r>
            <a:r>
              <a:rPr lang="en-US" altLang="zh-CN" sz="3600" smtClean="0">
                <a:latin typeface="宋体" charset="-122"/>
              </a:rPr>
              <a:t>Bernoulli</a:t>
            </a:r>
            <a:r>
              <a:rPr lang="zh-CN" altLang="en-US" sz="3600" smtClean="0">
                <a:latin typeface="宋体" charset="-122"/>
              </a:rPr>
              <a:t>）试验</a:t>
            </a:r>
            <a:r>
              <a:rPr lang="en-US" altLang="zh-CN" sz="3600" smtClean="0">
                <a:latin typeface="宋体" charset="-122"/>
              </a:rPr>
              <a:t>.</a:t>
            </a:r>
            <a:r>
              <a:rPr lang="zh-CN" altLang="en-US" sz="3600" smtClean="0">
                <a:latin typeface="宋体" charset="-122"/>
              </a:rPr>
              <a:t> </a:t>
            </a:r>
            <a:r>
              <a:rPr lang="zh-CN" altLang="en-US" sz="36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Object 4"/>
          <p:cNvGraphicFramePr>
            <a:graphicFrameLocks noChangeAspect="1"/>
          </p:cNvGraphicFramePr>
          <p:nvPr/>
        </p:nvGraphicFramePr>
        <p:xfrm>
          <a:off x="1547813" y="1700213"/>
          <a:ext cx="6161087" cy="4824412"/>
        </p:xfrm>
        <a:graphic>
          <a:graphicData uri="http://schemas.openxmlformats.org/presentationml/2006/ole">
            <p:oleObj spid="_x0000_s157698" name="Equation" r:id="rId4" imgW="2108160" imgH="1650960" progId="">
              <p:embed/>
            </p:oleObj>
          </a:graphicData>
        </a:graphic>
      </p:graphicFrame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zh-CN" sz="3200" b="1" smtClean="0"/>
              <a:t>0—1</a:t>
            </a:r>
            <a:r>
              <a:rPr lang="zh-CN" altLang="en-US" sz="3200" b="1" smtClean="0"/>
              <a:t>分布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7772400" cy="533400"/>
          </a:xfrm>
        </p:spPr>
        <p:txBody>
          <a:bodyPr/>
          <a:lstStyle/>
          <a:p>
            <a:pPr algn="l" eaLnBrk="1" hangingPunct="1"/>
            <a:r>
              <a:rPr lang="zh-CN" altLang="en-US" sz="3200" b="1" smtClean="0">
                <a:latin typeface="宋体" charset="-122"/>
              </a:rPr>
              <a:t>二项分布（</a:t>
            </a:r>
            <a:r>
              <a:rPr lang="en-US" altLang="zh-CN" sz="3200" b="1" smtClean="0"/>
              <a:t>Binominal  Distribution</a:t>
            </a:r>
            <a:r>
              <a:rPr lang="zh-CN" altLang="en-US" sz="3200" b="1" smtClean="0">
                <a:latin typeface="宋体" charset="-122"/>
              </a:rPr>
              <a:t>）</a:t>
            </a:r>
            <a:r>
              <a:rPr lang="zh-CN" altLang="en-US" sz="3200" b="1" smtClean="0"/>
              <a:t> 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45989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CN" sz="2400" smtClean="0">
                <a:latin typeface="宋体" charset="-122"/>
              </a:rPr>
              <a:t>        </a:t>
            </a:r>
            <a:r>
              <a:rPr lang="zh-CN" altLang="en-US" sz="2400" smtClean="0">
                <a:latin typeface="宋体" charset="-122"/>
              </a:rPr>
              <a:t>独立重复进行</a:t>
            </a:r>
            <a:r>
              <a:rPr lang="en-US" altLang="zh-CN" sz="2400" i="1" smtClean="0"/>
              <a:t>n</a:t>
            </a:r>
            <a:r>
              <a:rPr lang="zh-CN" altLang="en-US" sz="2400" smtClean="0">
                <a:latin typeface="宋体" charset="-122"/>
              </a:rPr>
              <a:t>次伯努利试验称为</a:t>
            </a:r>
            <a:r>
              <a:rPr lang="en-US" altLang="zh-CN" sz="2400" i="1" smtClean="0"/>
              <a:t>n</a:t>
            </a:r>
            <a:r>
              <a:rPr lang="zh-CN" altLang="en-US" sz="2400" smtClean="0">
                <a:latin typeface="宋体" charset="-122"/>
              </a:rPr>
              <a:t>重伯努利试验</a:t>
            </a:r>
            <a:r>
              <a:rPr lang="zh-CN" altLang="en-US" sz="2400" smtClean="0"/>
              <a:t> </a:t>
            </a:r>
            <a:r>
              <a:rPr lang="en-US" altLang="zh-CN" sz="2400" smtClean="0"/>
              <a:t>,</a:t>
            </a:r>
            <a:r>
              <a:rPr lang="zh-CN" altLang="en-US" sz="2400" smtClean="0">
                <a:latin typeface="宋体" charset="-122"/>
              </a:rPr>
              <a:t>在</a:t>
            </a:r>
            <a:r>
              <a:rPr lang="en-US" altLang="zh-CN" sz="2400" i="1" smtClean="0"/>
              <a:t>n</a:t>
            </a:r>
            <a:r>
              <a:rPr lang="zh-CN" altLang="en-US" sz="2400" smtClean="0">
                <a:latin typeface="宋体" charset="-122"/>
              </a:rPr>
              <a:t>重伯努利试验中，</a:t>
            </a:r>
            <a:r>
              <a:rPr lang="en-US" altLang="zh-CN" sz="2400" i="1" smtClean="0"/>
              <a:t>A</a:t>
            </a:r>
            <a:r>
              <a:rPr lang="zh-CN" altLang="en-US" sz="2400" smtClean="0">
                <a:latin typeface="宋体" charset="-122"/>
              </a:rPr>
              <a:t>出现的次数设为</a:t>
            </a:r>
            <a:r>
              <a:rPr lang="en-US" altLang="zh-CN" sz="2400" i="1" smtClean="0"/>
              <a:t>X</a:t>
            </a:r>
            <a:r>
              <a:rPr lang="zh-CN" altLang="en-US" sz="2400" smtClean="0">
                <a:latin typeface="宋体" charset="-122"/>
              </a:rPr>
              <a:t>，则随机变量</a:t>
            </a:r>
            <a:r>
              <a:rPr lang="en-US" altLang="zh-CN" sz="2400" i="1" smtClean="0"/>
              <a:t>X</a:t>
            </a:r>
            <a:r>
              <a:rPr lang="zh-CN" altLang="en-US" sz="2400" smtClean="0">
                <a:latin typeface="宋体" charset="-122"/>
              </a:rPr>
              <a:t>的分布律为</a:t>
            </a:r>
            <a:r>
              <a:rPr lang="zh-CN" altLang="en-US" sz="2400" smtClean="0"/>
              <a:t> </a:t>
            </a:r>
            <a:endParaRPr lang="en-US" altLang="zh-CN" sz="2400" smtClean="0"/>
          </a:p>
          <a:p>
            <a:pPr eaLnBrk="1" hangingPunct="1">
              <a:buFontTx/>
              <a:buNone/>
            </a:pPr>
            <a:endParaRPr lang="zh-CN" altLang="en-US" sz="2000" smtClean="0"/>
          </a:p>
          <a:p>
            <a:pPr eaLnBrk="1" hangingPunct="1">
              <a:buFontTx/>
              <a:buNone/>
            </a:pPr>
            <a:endParaRPr lang="zh-CN" altLang="en-US" sz="2000" smtClean="0"/>
          </a:p>
          <a:p>
            <a:pPr eaLnBrk="1" hangingPunct="1">
              <a:buFontTx/>
              <a:buNone/>
            </a:pPr>
            <a:r>
              <a:rPr lang="zh-CN" altLang="en-US" sz="2000" smtClean="0">
                <a:latin typeface="宋体" charset="-122"/>
              </a:rPr>
              <a:t>      </a:t>
            </a:r>
          </a:p>
          <a:p>
            <a:pPr eaLnBrk="1" hangingPunct="1">
              <a:buFontTx/>
              <a:buNone/>
            </a:pPr>
            <a:r>
              <a:rPr lang="zh-CN" altLang="en-US" sz="2000" smtClean="0">
                <a:latin typeface="宋体" charset="-122"/>
              </a:rPr>
              <a:t>         </a:t>
            </a:r>
            <a:endParaRPr lang="en-US" altLang="zh-CN" sz="2000" smtClean="0">
              <a:latin typeface="宋体" charset="-122"/>
            </a:endParaRPr>
          </a:p>
          <a:p>
            <a:pPr eaLnBrk="1" hangingPunct="1">
              <a:buFontTx/>
              <a:buNone/>
            </a:pPr>
            <a:r>
              <a:rPr lang="zh-CN" altLang="en-US" sz="2400" smtClean="0">
                <a:latin typeface="宋体" charset="-122"/>
              </a:rPr>
              <a:t>其中</a:t>
            </a:r>
            <a:r>
              <a:rPr lang="en-US" altLang="zh-CN" sz="2400" smtClean="0"/>
              <a:t>0</a:t>
            </a:r>
            <a:r>
              <a:rPr lang="zh-CN" altLang="en-US" sz="2400" smtClean="0">
                <a:latin typeface="宋体" charset="-122"/>
              </a:rPr>
              <a:t>＜</a:t>
            </a:r>
            <a:r>
              <a:rPr lang="en-US" altLang="zh-CN" sz="2400" smtClean="0"/>
              <a:t>p</a:t>
            </a:r>
            <a:r>
              <a:rPr lang="zh-CN" altLang="en-US" sz="2400" smtClean="0">
                <a:latin typeface="宋体" charset="-122"/>
              </a:rPr>
              <a:t>＜</a:t>
            </a:r>
            <a:r>
              <a:rPr lang="en-US" altLang="zh-CN" sz="2400" smtClean="0"/>
              <a:t>1</a:t>
            </a:r>
            <a:r>
              <a:rPr lang="zh-CN" altLang="en-US" sz="2400" smtClean="0">
                <a:latin typeface="宋体" charset="-122"/>
              </a:rPr>
              <a:t>，称</a:t>
            </a:r>
            <a:r>
              <a:rPr lang="en-US" altLang="zh-CN" sz="2400" smtClean="0"/>
              <a:t>X</a:t>
            </a:r>
            <a:r>
              <a:rPr lang="zh-CN" altLang="en-US" sz="2400" smtClean="0">
                <a:latin typeface="宋体" charset="-122"/>
              </a:rPr>
              <a:t>服从参数为</a:t>
            </a:r>
            <a:r>
              <a:rPr lang="en-US" altLang="zh-CN" sz="2400" smtClean="0"/>
              <a:t>n</a:t>
            </a:r>
            <a:r>
              <a:rPr lang="zh-CN" altLang="en-US" sz="2400" smtClean="0">
                <a:latin typeface="宋体" charset="-122"/>
              </a:rPr>
              <a:t>，</a:t>
            </a:r>
            <a:r>
              <a:rPr lang="en-US" altLang="zh-CN" sz="2400" smtClean="0"/>
              <a:t>p</a:t>
            </a:r>
            <a:r>
              <a:rPr lang="zh-CN" altLang="en-US" sz="2400" smtClean="0">
                <a:latin typeface="宋体" charset="-122"/>
              </a:rPr>
              <a:t>的二项分布或伯努利分布，记为</a:t>
            </a:r>
            <a:r>
              <a:rPr lang="en-US" altLang="zh-CN" sz="2400" smtClean="0"/>
              <a:t>X~B</a:t>
            </a:r>
            <a:r>
              <a:rPr lang="zh-CN" altLang="en-US" sz="2400" smtClean="0">
                <a:latin typeface="宋体" charset="-122"/>
              </a:rPr>
              <a:t>（</a:t>
            </a:r>
            <a:r>
              <a:rPr lang="en-US" altLang="zh-CN" sz="2400" smtClean="0"/>
              <a:t>n</a:t>
            </a:r>
            <a:r>
              <a:rPr lang="zh-CN" altLang="en-US" sz="2400" smtClean="0">
                <a:latin typeface="宋体" charset="-122"/>
              </a:rPr>
              <a:t>，</a:t>
            </a:r>
            <a:r>
              <a:rPr lang="en-US" altLang="zh-CN" sz="2400" smtClean="0"/>
              <a:t>p</a:t>
            </a:r>
            <a:r>
              <a:rPr lang="zh-CN" altLang="en-US" sz="2400" smtClean="0">
                <a:latin typeface="宋体" charset="-122"/>
              </a:rPr>
              <a:t>）</a:t>
            </a:r>
            <a:endParaRPr lang="en-US" altLang="zh-CN" sz="2400" smtClean="0">
              <a:latin typeface="宋体" charset="-122"/>
            </a:endParaRPr>
          </a:p>
          <a:p>
            <a:pPr eaLnBrk="1" hangingPunct="1">
              <a:buFontTx/>
              <a:buNone/>
            </a:pPr>
            <a:r>
              <a:rPr lang="zh-CN" altLang="en-US" sz="2000" smtClean="0">
                <a:latin typeface="宋体" charset="-122"/>
              </a:rPr>
              <a:t>        </a:t>
            </a:r>
            <a:endParaRPr lang="en-US" altLang="zh-CN" sz="2000" smtClean="0">
              <a:latin typeface="宋体" charset="-122"/>
            </a:endParaRPr>
          </a:p>
          <a:p>
            <a:pPr eaLnBrk="1" hangingPunct="1">
              <a:buFontTx/>
              <a:buNone/>
            </a:pPr>
            <a:r>
              <a:rPr lang="zh-CN" altLang="en-US" smtClean="0">
                <a:latin typeface="宋体" charset="-122"/>
              </a:rPr>
              <a:t>当</a:t>
            </a:r>
            <a:r>
              <a:rPr lang="en-US" altLang="zh-CN" i="1" smtClean="0"/>
              <a:t>n</a:t>
            </a:r>
            <a:r>
              <a:rPr lang="en-US" altLang="zh-CN" smtClean="0"/>
              <a:t>=1</a:t>
            </a:r>
            <a:r>
              <a:rPr lang="zh-CN" altLang="en-US" smtClean="0">
                <a:latin typeface="宋体" charset="-122"/>
              </a:rPr>
              <a:t>时，二项分布即为</a:t>
            </a:r>
            <a:r>
              <a:rPr lang="en-US" altLang="zh-CN" smtClean="0"/>
              <a:t>0—1</a:t>
            </a:r>
            <a:r>
              <a:rPr lang="zh-CN" altLang="en-US" smtClean="0">
                <a:latin typeface="宋体" charset="-122"/>
              </a:rPr>
              <a:t>分布</a:t>
            </a:r>
            <a:endParaRPr lang="zh-CN" altLang="en-US" smtClean="0"/>
          </a:p>
        </p:txBody>
      </p:sp>
      <p:graphicFrame>
        <p:nvGraphicFramePr>
          <p:cNvPr id="21506" name="Object 6"/>
          <p:cNvGraphicFramePr>
            <a:graphicFrameLocks noChangeAspect="1"/>
          </p:cNvGraphicFramePr>
          <p:nvPr/>
        </p:nvGraphicFramePr>
        <p:xfrm>
          <a:off x="900113" y="2420938"/>
          <a:ext cx="7978775" cy="792162"/>
        </p:xfrm>
        <a:graphic>
          <a:graphicData uri="http://schemas.openxmlformats.org/presentationml/2006/ole">
            <p:oleObj spid="_x0000_s158722" name="Equation" r:id="rId4" imgW="2438280" imgH="241200" progId="">
              <p:embed/>
            </p:oleObj>
          </a:graphicData>
        </a:graphic>
      </p:graphicFrame>
      <p:graphicFrame>
        <p:nvGraphicFramePr>
          <p:cNvPr id="21507" name="Object 7"/>
          <p:cNvGraphicFramePr>
            <a:graphicFrameLocks noChangeAspect="1"/>
          </p:cNvGraphicFramePr>
          <p:nvPr/>
        </p:nvGraphicFramePr>
        <p:xfrm>
          <a:off x="827088" y="5373688"/>
          <a:ext cx="6604000" cy="858837"/>
        </p:xfrm>
        <a:graphic>
          <a:graphicData uri="http://schemas.openxmlformats.org/presentationml/2006/ole">
            <p:oleObj spid="_x0000_s158723" name="Equation" r:id="rId5" imgW="1752480" imgH="2286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smtClean="0">
                <a:latin typeface="宋体" charset="-122"/>
              </a:rPr>
              <a:t>二项分布（</a:t>
            </a:r>
            <a:r>
              <a:rPr lang="en-US" altLang="zh-CN" sz="3600" b="1" smtClean="0"/>
              <a:t>Binominal  Distribution</a:t>
            </a:r>
            <a:r>
              <a:rPr lang="zh-CN" altLang="en-US" sz="3600" b="1" smtClean="0">
                <a:latin typeface="宋体" charset="-122"/>
              </a:rPr>
              <a:t>）</a:t>
            </a:r>
            <a:r>
              <a:rPr lang="zh-CN" altLang="en-US" sz="3600" b="1" smtClean="0"/>
              <a:t> </a:t>
            </a:r>
            <a:endParaRPr lang="zh-CN" altLang="en-US" sz="3600" smtClean="0"/>
          </a:p>
        </p:txBody>
      </p:sp>
      <p:graphicFrame>
        <p:nvGraphicFramePr>
          <p:cNvPr id="22530" name="Object 9"/>
          <p:cNvGraphicFramePr>
            <a:graphicFrameLocks noChangeAspect="1"/>
          </p:cNvGraphicFramePr>
          <p:nvPr/>
        </p:nvGraphicFramePr>
        <p:xfrm>
          <a:off x="1116013" y="1844675"/>
          <a:ext cx="6619875" cy="4321175"/>
        </p:xfrm>
        <a:graphic>
          <a:graphicData uri="http://schemas.openxmlformats.org/presentationml/2006/ole">
            <p:oleObj spid="_x0000_s159746" name="Equation" r:id="rId4" imgW="1828800" imgH="119376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smtClean="0">
                <a:latin typeface="宋体" charset="-122"/>
              </a:rPr>
              <a:t>二项分布（</a:t>
            </a:r>
            <a:r>
              <a:rPr lang="en-US" altLang="zh-CN" sz="3600" b="1" smtClean="0"/>
              <a:t>Binominal  Distribution</a:t>
            </a:r>
            <a:r>
              <a:rPr lang="zh-CN" altLang="en-US" sz="3600" b="1" smtClean="0">
                <a:latin typeface="宋体" charset="-122"/>
              </a:rPr>
              <a:t>）</a:t>
            </a:r>
            <a:r>
              <a:rPr lang="zh-CN" altLang="en-US" sz="3600" b="1" smtClean="0"/>
              <a:t> </a:t>
            </a:r>
            <a:endParaRPr lang="zh-CN" altLang="en-US" sz="3600" smtClean="0"/>
          </a:p>
        </p:txBody>
      </p:sp>
      <p:graphicFrame>
        <p:nvGraphicFramePr>
          <p:cNvPr id="23554" name="Object 8"/>
          <p:cNvGraphicFramePr>
            <a:graphicFrameLocks noChangeAspect="1"/>
          </p:cNvGraphicFramePr>
          <p:nvPr/>
        </p:nvGraphicFramePr>
        <p:xfrm>
          <a:off x="827088" y="1484313"/>
          <a:ext cx="7096125" cy="5113337"/>
        </p:xfrm>
        <a:graphic>
          <a:graphicData uri="http://schemas.openxmlformats.org/presentationml/2006/ole">
            <p:oleObj spid="_x0000_s160770" name="Equation" r:id="rId4" imgW="2501640" imgH="18032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3"/>
          <p:cNvSpPr txBox="1">
            <a:spLocks noChangeArrowheads="1"/>
          </p:cNvSpPr>
          <p:nvPr/>
        </p:nvSpPr>
        <p:spPr bwMode="auto">
          <a:xfrm>
            <a:off x="609600" y="3962400"/>
            <a:ext cx="80772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(1)</a:t>
            </a:r>
            <a:r>
              <a:rPr lang="zh-CN" altLang="en-US"/>
              <a:t>当</a:t>
            </a:r>
            <a:r>
              <a:rPr lang="en-US" altLang="zh-CN"/>
              <a:t>p</a:t>
            </a:r>
            <a:r>
              <a:rPr lang="zh-CN" altLang="en-US"/>
              <a:t>值较小且</a:t>
            </a:r>
            <a:r>
              <a:rPr lang="en-US" altLang="zh-CN"/>
              <a:t>n</a:t>
            </a:r>
            <a:r>
              <a:rPr lang="zh-CN" altLang="en-US"/>
              <a:t>值不大时图形是偏倚的。随着</a:t>
            </a:r>
            <a:r>
              <a:rPr lang="en-US" altLang="zh-CN"/>
              <a:t>n</a:t>
            </a:r>
            <a:r>
              <a:rPr lang="zh-CN" altLang="en-US"/>
              <a:t>值的增大，分布逐渐趋于对称</a:t>
            </a:r>
          </a:p>
          <a:p>
            <a:pPr>
              <a:spcBef>
                <a:spcPct val="50000"/>
              </a:spcBef>
            </a:pPr>
            <a:r>
              <a:rPr lang="en-US" altLang="zh-CN"/>
              <a:t>(2)</a:t>
            </a:r>
            <a:r>
              <a:rPr lang="zh-CN" altLang="en-US">
                <a:latin typeface="宋体" charset="-122"/>
              </a:rPr>
              <a:t>当</a:t>
            </a:r>
            <a:r>
              <a:rPr lang="en-US" altLang="zh-CN" i="1"/>
              <a:t>p</a:t>
            </a:r>
            <a:r>
              <a:rPr lang="en-US" altLang="zh-CN">
                <a:latin typeface="宋体" charset="-122"/>
              </a:rPr>
              <a:t>≠</a:t>
            </a:r>
            <a:r>
              <a:rPr lang="en-US" altLang="zh-CN" i="1"/>
              <a:t>q</a:t>
            </a:r>
            <a:r>
              <a:rPr lang="zh-CN" altLang="en-US">
                <a:latin typeface="宋体" charset="-122"/>
              </a:rPr>
              <a:t>时，分布图为偏态</a:t>
            </a:r>
            <a:r>
              <a:rPr lang="en-US" altLang="zh-CN">
                <a:latin typeface="宋体" charset="-122"/>
              </a:rPr>
              <a:t>;</a:t>
            </a:r>
            <a:r>
              <a:rPr lang="en-US" altLang="zh-CN"/>
              <a:t> p</a:t>
            </a:r>
            <a:r>
              <a:rPr lang="zh-CN" altLang="en-US"/>
              <a:t>值趋于</a:t>
            </a:r>
            <a:r>
              <a:rPr lang="en-US" altLang="zh-CN"/>
              <a:t>0.5,</a:t>
            </a:r>
            <a:r>
              <a:rPr lang="zh-CN" altLang="en-US"/>
              <a:t>分布趋于对称</a:t>
            </a:r>
            <a:r>
              <a:rPr lang="en-US" altLang="zh-CN"/>
              <a:t>,</a:t>
            </a:r>
            <a:r>
              <a:rPr lang="en-US" altLang="zh-CN" i="1"/>
              <a:t>p</a:t>
            </a:r>
            <a:r>
              <a:rPr lang="zh-CN" altLang="en-US">
                <a:latin typeface="宋体" charset="-122"/>
              </a:rPr>
              <a:t>、</a:t>
            </a:r>
            <a:r>
              <a:rPr lang="en-US" altLang="zh-CN" i="1"/>
              <a:t>q</a:t>
            </a:r>
            <a:r>
              <a:rPr lang="zh-CN" altLang="en-US">
                <a:latin typeface="宋体" charset="-122"/>
              </a:rPr>
              <a:t>相差越小，</a:t>
            </a:r>
            <a:r>
              <a:rPr lang="en-US" altLang="zh-CN" i="1"/>
              <a:t>n</a:t>
            </a:r>
            <a:r>
              <a:rPr lang="zh-CN" altLang="en-US">
                <a:latin typeface="宋体" charset="-122"/>
              </a:rPr>
              <a:t>越大，图形的对称性越强</a:t>
            </a:r>
            <a:r>
              <a:rPr lang="en-US" altLang="zh-CN"/>
              <a:t>;</a:t>
            </a:r>
            <a:r>
              <a:rPr lang="zh-CN" altLang="en-US">
                <a:latin typeface="宋体" charset="-122"/>
              </a:rPr>
              <a:t>当</a:t>
            </a:r>
            <a:r>
              <a:rPr lang="en-US" altLang="zh-CN" i="1"/>
              <a:t>p</a:t>
            </a:r>
            <a:r>
              <a:rPr lang="en-US" altLang="zh-CN"/>
              <a:t>=</a:t>
            </a:r>
            <a:r>
              <a:rPr lang="en-US" altLang="zh-CN" i="1"/>
              <a:t>q</a:t>
            </a:r>
            <a:r>
              <a:rPr lang="zh-CN" altLang="en-US">
                <a:latin typeface="宋体" charset="-122"/>
              </a:rPr>
              <a:t>时即</a:t>
            </a:r>
            <a:r>
              <a:rPr lang="en-US" altLang="zh-CN">
                <a:latin typeface="宋体" charset="-122"/>
              </a:rPr>
              <a:t>,p=0.5,</a:t>
            </a:r>
            <a:r>
              <a:rPr lang="zh-CN" altLang="en-US">
                <a:latin typeface="宋体" charset="-122"/>
              </a:rPr>
              <a:t>分布图对称</a:t>
            </a:r>
            <a:r>
              <a:rPr lang="en-US" altLang="zh-CN">
                <a:latin typeface="宋体" charset="-122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altLang="zh-CN">
                <a:latin typeface="宋体" charset="-122"/>
              </a:rPr>
              <a:t>(3)</a:t>
            </a:r>
            <a:r>
              <a:rPr lang="zh-CN" altLang="en-US">
                <a:latin typeface="宋体" charset="-122"/>
              </a:rPr>
              <a:t>当</a:t>
            </a:r>
            <a:r>
              <a:rPr lang="en-US" altLang="zh-CN" i="1"/>
              <a:t>n</a:t>
            </a:r>
            <a:r>
              <a:rPr lang="zh-CN" altLang="en-US">
                <a:latin typeface="宋体" charset="-122"/>
              </a:rPr>
              <a:t>适当大，如大于</a:t>
            </a:r>
            <a:r>
              <a:rPr lang="en-US" altLang="zh-CN"/>
              <a:t>30</a:t>
            </a:r>
            <a:r>
              <a:rPr lang="zh-CN" altLang="en-US">
                <a:latin typeface="宋体" charset="-122"/>
              </a:rPr>
              <a:t>，</a:t>
            </a:r>
            <a:r>
              <a:rPr lang="en-US" altLang="zh-CN" i="1"/>
              <a:t>p</a:t>
            </a:r>
            <a:r>
              <a:rPr lang="zh-CN" altLang="en-US">
                <a:latin typeface="宋体" charset="-122"/>
              </a:rPr>
              <a:t>值又不过于小，并且</a:t>
            </a:r>
            <a:r>
              <a:rPr lang="en-US" altLang="zh-CN" i="1"/>
              <a:t>np</a:t>
            </a:r>
            <a:r>
              <a:rPr lang="zh-CN" altLang="en-US">
                <a:latin typeface="宋体" charset="-122"/>
              </a:rPr>
              <a:t>与</a:t>
            </a:r>
            <a:r>
              <a:rPr lang="en-US" altLang="zh-CN" i="1"/>
              <a:t>nq</a:t>
            </a:r>
            <a:r>
              <a:rPr lang="zh-CN" altLang="en-US">
                <a:latin typeface="宋体" charset="-122"/>
              </a:rPr>
              <a:t>均不小于</a:t>
            </a:r>
            <a:r>
              <a:rPr lang="en-US" altLang="zh-CN"/>
              <a:t>5</a:t>
            </a:r>
            <a:r>
              <a:rPr lang="zh-CN" altLang="en-US">
                <a:latin typeface="宋体" charset="-122"/>
              </a:rPr>
              <a:t>时，二项分布将趋近于正态分布。但当</a:t>
            </a:r>
            <a:r>
              <a:rPr lang="en-US" altLang="zh-CN" i="1"/>
              <a:t>n</a:t>
            </a:r>
            <a:r>
              <a:rPr lang="zh-CN" altLang="en-US">
                <a:latin typeface="宋体" charset="-122"/>
              </a:rPr>
              <a:t>很大，</a:t>
            </a:r>
            <a:r>
              <a:rPr lang="en-US" altLang="zh-CN" i="1"/>
              <a:t>p</a:t>
            </a:r>
            <a:r>
              <a:rPr lang="zh-CN" altLang="en-US">
                <a:latin typeface="宋体" charset="-122"/>
              </a:rPr>
              <a:t>很小时，二项分布则趋近于泊松分布</a:t>
            </a:r>
          </a:p>
        </p:txBody>
      </p:sp>
      <p:pic>
        <p:nvPicPr>
          <p:cNvPr id="5939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0"/>
            <a:ext cx="4572000" cy="376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39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228600"/>
            <a:ext cx="4267200" cy="359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304800"/>
            <a:ext cx="8534400" cy="1066800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zh-CN" altLang="en-US" sz="2800" b="1" smtClean="0"/>
              <a:t>例</a:t>
            </a:r>
            <a:r>
              <a:rPr lang="en-US" altLang="zh-CN" sz="2800" b="1" smtClean="0"/>
              <a:t>2.9</a:t>
            </a:r>
            <a:r>
              <a:rPr lang="en-US" altLang="zh-CN" sz="2800" smtClean="0"/>
              <a:t>  </a:t>
            </a:r>
            <a:r>
              <a:rPr lang="zh-CN" altLang="en-US" sz="2800" smtClean="0"/>
              <a:t>某养殖场鱼烂腮病的发生率为</a:t>
            </a:r>
            <a:r>
              <a:rPr lang="en-US" altLang="zh-CN" sz="2800" smtClean="0"/>
              <a:t>0.8</a:t>
            </a:r>
            <a:r>
              <a:rPr lang="zh-CN" altLang="en-US" sz="2800" smtClean="0"/>
              <a:t>，求在随机抽取的</a:t>
            </a:r>
            <a:r>
              <a:rPr lang="en-US" altLang="zh-CN" sz="2800" smtClean="0"/>
              <a:t>10</a:t>
            </a:r>
            <a:r>
              <a:rPr lang="zh-CN" altLang="en-US" sz="2800" smtClean="0"/>
              <a:t>尾鱼中，① 恰有</a:t>
            </a:r>
            <a:r>
              <a:rPr lang="en-US" altLang="zh-CN" sz="2800" smtClean="0"/>
              <a:t>4</a:t>
            </a:r>
            <a:r>
              <a:rPr lang="zh-CN" altLang="en-US" sz="2800" smtClean="0"/>
              <a:t>尾发病的概率；② 最多有</a:t>
            </a:r>
            <a:r>
              <a:rPr lang="en-US" altLang="zh-CN" sz="2800" smtClean="0"/>
              <a:t>8</a:t>
            </a:r>
            <a:r>
              <a:rPr lang="zh-CN" altLang="en-US" sz="2800" smtClean="0"/>
              <a:t>尾发病的概率；③ 发病的平均尾数与方差。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50825" y="2133600"/>
            <a:ext cx="8455025" cy="3040063"/>
            <a:chOff x="158" y="1344"/>
            <a:chExt cx="5326" cy="1915"/>
          </a:xfrm>
        </p:grpSpPr>
        <p:graphicFrame>
          <p:nvGraphicFramePr>
            <p:cNvPr id="24578" name="Object 4"/>
            <p:cNvGraphicFramePr>
              <a:graphicFrameLocks noChangeAspect="1"/>
            </p:cNvGraphicFramePr>
            <p:nvPr/>
          </p:nvGraphicFramePr>
          <p:xfrm>
            <a:off x="158" y="2478"/>
            <a:ext cx="5180" cy="635"/>
          </p:xfrm>
          <a:graphic>
            <a:graphicData uri="http://schemas.openxmlformats.org/presentationml/2006/ole">
              <p:oleObj spid="_x0000_s161794" name="Equation" r:id="rId4" imgW="3416040" imgH="419040" progId="">
                <p:embed/>
              </p:oleObj>
            </a:graphicData>
          </a:graphic>
        </p:graphicFrame>
        <p:sp>
          <p:nvSpPr>
            <p:cNvPr id="24581" name="Text Box 6"/>
            <p:cNvSpPr txBox="1">
              <a:spLocks noChangeArrowheads="1"/>
            </p:cNvSpPr>
            <p:nvPr/>
          </p:nvSpPr>
          <p:spPr bwMode="auto">
            <a:xfrm>
              <a:off x="204" y="1344"/>
              <a:ext cx="5280" cy="19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spcBef>
                  <a:spcPct val="20000"/>
                </a:spcBef>
              </a:pPr>
              <a:r>
                <a:rPr lang="zh-CN" altLang="en-US" sz="2800"/>
                <a:t>解</a:t>
              </a:r>
              <a:r>
                <a:rPr lang="en-US" altLang="zh-CN" sz="2800"/>
                <a:t>:</a:t>
              </a:r>
              <a:r>
                <a:rPr lang="zh-CN" altLang="en-US" sz="2800"/>
                <a:t>设</a:t>
              </a:r>
              <a:r>
                <a:rPr lang="en-US" altLang="zh-CN" sz="2800"/>
                <a:t>10</a:t>
              </a:r>
              <a:r>
                <a:rPr lang="zh-CN" altLang="en-US" sz="2800"/>
                <a:t>尾中发病的尾数为随机变量</a:t>
              </a:r>
              <a:r>
                <a:rPr lang="en-US" altLang="zh-CN" sz="2800"/>
                <a:t>X</a:t>
              </a:r>
              <a:r>
                <a:rPr lang="zh-CN" altLang="en-US" sz="2800"/>
                <a:t>，则</a:t>
              </a:r>
              <a:r>
                <a:rPr lang="en-US" altLang="zh-CN" sz="2800"/>
                <a:t>X~B</a:t>
              </a:r>
              <a:r>
                <a:rPr lang="zh-CN" altLang="en-US" sz="2800"/>
                <a:t>（</a:t>
              </a:r>
              <a:r>
                <a:rPr lang="en-US" altLang="zh-CN" sz="2800"/>
                <a:t>10</a:t>
              </a:r>
              <a:r>
                <a:rPr lang="zh-CN" altLang="en-US" sz="2800"/>
                <a:t>，</a:t>
              </a:r>
              <a:r>
                <a:rPr lang="en-US" altLang="zh-CN" sz="2800"/>
                <a:t>0.8</a:t>
              </a:r>
              <a:r>
                <a:rPr lang="zh-CN" altLang="en-US" sz="2800"/>
                <a:t>）。</a:t>
              </a:r>
            </a:p>
            <a:p>
              <a:pPr algn="just">
                <a:spcBef>
                  <a:spcPct val="20000"/>
                </a:spcBef>
              </a:pPr>
              <a:r>
                <a:rPr lang="zh-CN" altLang="en-US" sz="2800"/>
                <a:t>① 恰有</a:t>
              </a:r>
              <a:r>
                <a:rPr lang="en-US" altLang="zh-CN" sz="2800"/>
                <a:t>4</a:t>
              </a:r>
              <a:r>
                <a:rPr lang="zh-CN" altLang="en-US" sz="2800"/>
                <a:t>尾发病的概率</a:t>
              </a:r>
            </a:p>
            <a:p>
              <a:pPr algn="just">
                <a:spcBef>
                  <a:spcPct val="20000"/>
                </a:spcBef>
              </a:pPr>
              <a:endParaRPr lang="zh-CN" altLang="en-US"/>
            </a:p>
            <a:p>
              <a:pPr algn="just">
                <a:spcBef>
                  <a:spcPct val="20000"/>
                </a:spcBef>
              </a:pPr>
              <a:endParaRPr lang="zh-CN" altLang="en-US"/>
            </a:p>
            <a:p>
              <a:pPr algn="just">
                <a:spcBef>
                  <a:spcPct val="20000"/>
                </a:spcBef>
              </a:pPr>
              <a:endParaRPr lang="zh-CN" altLang="en-US"/>
            </a:p>
            <a:p>
              <a:pPr>
                <a:spcBef>
                  <a:spcPct val="50000"/>
                </a:spcBef>
              </a:pPr>
              <a:endParaRPr lang="en-US" altLang="zh-CN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矩形 3"/>
          <p:cNvSpPr>
            <a:spLocks noChangeArrowheads="1"/>
          </p:cNvSpPr>
          <p:nvPr/>
        </p:nvSpPr>
        <p:spPr bwMode="auto">
          <a:xfrm>
            <a:off x="755650" y="765175"/>
            <a:ext cx="7632700" cy="590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zh-CN" altLang="en-US" sz="3200"/>
              <a:t>② 最多有</a:t>
            </a:r>
            <a:r>
              <a:rPr lang="en-US" altLang="zh-CN" sz="3200"/>
              <a:t>8</a:t>
            </a:r>
            <a:r>
              <a:rPr lang="zh-CN" altLang="en-US" sz="3200"/>
              <a:t>尾发病的概率</a:t>
            </a:r>
          </a:p>
          <a:p>
            <a:pPr algn="just">
              <a:spcBef>
                <a:spcPct val="20000"/>
              </a:spcBef>
            </a:pPr>
            <a:r>
              <a:rPr lang="en-US" altLang="zh-CN" sz="3200"/>
              <a:t>P</a:t>
            </a:r>
            <a:r>
              <a:rPr lang="zh-CN" altLang="en-US" sz="3200"/>
              <a:t>（</a:t>
            </a:r>
            <a:r>
              <a:rPr lang="en-US" altLang="zh-CN" sz="3200"/>
              <a:t>X≤8</a:t>
            </a:r>
            <a:r>
              <a:rPr lang="zh-CN" altLang="en-US" sz="3200"/>
              <a:t>）</a:t>
            </a:r>
            <a:r>
              <a:rPr lang="en-US" altLang="zh-CN" sz="3200"/>
              <a:t>=1</a:t>
            </a:r>
            <a:r>
              <a:rPr lang="zh-CN" altLang="en-US" sz="3200"/>
              <a:t>－</a:t>
            </a:r>
            <a:r>
              <a:rPr lang="en-US" altLang="zh-CN" sz="3200"/>
              <a:t>P</a:t>
            </a:r>
            <a:r>
              <a:rPr lang="zh-CN" altLang="en-US" sz="3200"/>
              <a:t>（</a:t>
            </a:r>
            <a:r>
              <a:rPr lang="en-US" altLang="zh-CN" sz="3200"/>
              <a:t>X</a:t>
            </a:r>
            <a:r>
              <a:rPr lang="zh-CN" altLang="en-US" sz="3200"/>
              <a:t>＞</a:t>
            </a:r>
            <a:r>
              <a:rPr lang="en-US" altLang="zh-CN" sz="3200"/>
              <a:t>8</a:t>
            </a:r>
            <a:r>
              <a:rPr lang="zh-CN" altLang="en-US" sz="3200"/>
              <a:t>）</a:t>
            </a:r>
          </a:p>
          <a:p>
            <a:pPr algn="just">
              <a:spcBef>
                <a:spcPct val="20000"/>
              </a:spcBef>
            </a:pPr>
            <a:endParaRPr lang="en-US" altLang="zh-CN" sz="3200"/>
          </a:p>
          <a:p>
            <a:pPr algn="just">
              <a:spcBef>
                <a:spcPct val="20000"/>
              </a:spcBef>
            </a:pPr>
            <a:endParaRPr lang="en-US" altLang="zh-CN" sz="3200"/>
          </a:p>
          <a:p>
            <a:pPr algn="just">
              <a:spcBef>
                <a:spcPct val="20000"/>
              </a:spcBef>
            </a:pPr>
            <a:endParaRPr lang="zh-CN" altLang="en-US" sz="3200"/>
          </a:p>
          <a:p>
            <a:pPr algn="just">
              <a:spcBef>
                <a:spcPct val="20000"/>
              </a:spcBef>
            </a:pPr>
            <a:endParaRPr lang="zh-CN" altLang="en-US" sz="3200"/>
          </a:p>
          <a:p>
            <a:pPr algn="just">
              <a:spcBef>
                <a:spcPct val="20000"/>
              </a:spcBef>
            </a:pPr>
            <a:endParaRPr lang="zh-CN" altLang="en-US" sz="3200"/>
          </a:p>
          <a:p>
            <a:pPr algn="just">
              <a:spcBef>
                <a:spcPct val="20000"/>
              </a:spcBef>
            </a:pPr>
            <a:r>
              <a:rPr lang="zh-CN" altLang="en-US" sz="3200"/>
              <a:t>③ 发病的平均尾数与方差分别为</a:t>
            </a:r>
          </a:p>
          <a:p>
            <a:pPr algn="just">
              <a:spcBef>
                <a:spcPct val="20000"/>
              </a:spcBef>
            </a:pPr>
            <a:r>
              <a:rPr lang="zh-CN" altLang="en-US" sz="3200"/>
              <a:t> </a:t>
            </a:r>
            <a:r>
              <a:rPr lang="en-US" altLang="zh-CN" sz="3200"/>
              <a:t>μ=np=10×0.8=8</a:t>
            </a:r>
            <a:r>
              <a:rPr lang="zh-CN" altLang="en-US" sz="3200"/>
              <a:t>（尾）</a:t>
            </a:r>
          </a:p>
          <a:p>
            <a:pPr>
              <a:spcBef>
                <a:spcPct val="20000"/>
              </a:spcBef>
            </a:pPr>
            <a:r>
              <a:rPr lang="zh-CN" altLang="en-US" sz="3200">
                <a:latin typeface="宋体" charset="-122"/>
              </a:rPr>
              <a:t>     </a:t>
            </a:r>
            <a:r>
              <a:rPr lang="en-US" altLang="zh-CN" sz="3200">
                <a:latin typeface="宋体" charset="-122"/>
              </a:rPr>
              <a:t>σ</a:t>
            </a:r>
            <a:r>
              <a:rPr lang="en-US" altLang="zh-CN" sz="3200" baseline="30000"/>
              <a:t>2</a:t>
            </a:r>
            <a:r>
              <a:rPr lang="en-US" altLang="zh-CN" sz="3200"/>
              <a:t>=npq=10</a:t>
            </a:r>
            <a:r>
              <a:rPr lang="en-US" altLang="zh-CN" sz="3200">
                <a:latin typeface="宋体" charset="-122"/>
              </a:rPr>
              <a:t>×</a:t>
            </a:r>
            <a:r>
              <a:rPr lang="en-US" altLang="zh-CN" sz="3200"/>
              <a:t>0.8</a:t>
            </a:r>
            <a:r>
              <a:rPr lang="en-US" altLang="zh-CN" sz="3200">
                <a:latin typeface="宋体" charset="-122"/>
              </a:rPr>
              <a:t>×</a:t>
            </a:r>
            <a:r>
              <a:rPr lang="en-US" altLang="zh-CN" sz="3200"/>
              <a:t>0.2=1.6(</a:t>
            </a:r>
            <a:r>
              <a:rPr lang="zh-CN" altLang="en-US" sz="3200">
                <a:latin typeface="宋体" charset="-122"/>
              </a:rPr>
              <a:t>尾</a:t>
            </a:r>
            <a:r>
              <a:rPr lang="en-US" altLang="zh-CN" sz="3200" baseline="30000"/>
              <a:t>2</a:t>
            </a:r>
            <a:r>
              <a:rPr lang="en-US" altLang="zh-CN" sz="3200"/>
              <a:t>) </a:t>
            </a:r>
          </a:p>
        </p:txBody>
      </p:sp>
      <p:graphicFrame>
        <p:nvGraphicFramePr>
          <p:cNvPr id="25602" name="Object 5"/>
          <p:cNvGraphicFramePr>
            <a:graphicFrameLocks noChangeAspect="1"/>
          </p:cNvGraphicFramePr>
          <p:nvPr/>
        </p:nvGraphicFramePr>
        <p:xfrm>
          <a:off x="900113" y="2133600"/>
          <a:ext cx="6210300" cy="2374900"/>
        </p:xfrm>
        <a:graphic>
          <a:graphicData uri="http://schemas.openxmlformats.org/presentationml/2006/ole">
            <p:oleObj spid="_x0000_s162818" name="Equation" r:id="rId4" imgW="2323800" imgH="8888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Text Box 2"/>
          <p:cNvSpPr txBox="1">
            <a:spLocks noChangeArrowheads="1"/>
          </p:cNvSpPr>
          <p:nvPr/>
        </p:nvSpPr>
        <p:spPr bwMode="auto">
          <a:xfrm>
            <a:off x="381000" y="304800"/>
            <a:ext cx="8305800" cy="550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/>
              <a:t>二项分布的正态近似</a:t>
            </a:r>
          </a:p>
          <a:p>
            <a:pPr>
              <a:spcBef>
                <a:spcPct val="50000"/>
              </a:spcBef>
            </a:pPr>
            <a:r>
              <a:rPr lang="zh-CN" altLang="en-US">
                <a:latin typeface="宋体" charset="-122"/>
              </a:rPr>
              <a:t>    概率论证明</a:t>
            </a:r>
            <a:r>
              <a:rPr lang="en-US" altLang="zh-CN">
                <a:latin typeface="宋体" charset="-122"/>
              </a:rPr>
              <a:t>:</a:t>
            </a:r>
            <a:r>
              <a:rPr lang="zh-CN" altLang="en-US">
                <a:latin typeface="宋体" charset="-122"/>
              </a:rPr>
              <a:t>当</a:t>
            </a:r>
            <a:r>
              <a:rPr lang="en-US" altLang="zh-CN">
                <a:latin typeface="宋体" charset="-122"/>
              </a:rPr>
              <a:t>n→∞</a:t>
            </a:r>
            <a:r>
              <a:rPr lang="zh-CN" altLang="en-US">
                <a:latin typeface="宋体" charset="-122"/>
              </a:rPr>
              <a:t>时</a:t>
            </a:r>
            <a:r>
              <a:rPr lang="en-US" altLang="zh-CN">
                <a:latin typeface="宋体" charset="-122"/>
              </a:rPr>
              <a:t>,</a:t>
            </a:r>
            <a:r>
              <a:rPr lang="zh-CN" altLang="en-US">
                <a:latin typeface="宋体" charset="-122"/>
              </a:rPr>
              <a:t>二项分布</a:t>
            </a:r>
            <a:r>
              <a:rPr lang="en-US" altLang="zh-CN">
                <a:latin typeface="宋体" charset="-122"/>
              </a:rPr>
              <a:t>B(n,p)</a:t>
            </a:r>
            <a:r>
              <a:rPr lang="zh-CN" altLang="en-US">
                <a:latin typeface="宋体" charset="-122"/>
              </a:rPr>
              <a:t>趋于正态分布</a:t>
            </a:r>
            <a:r>
              <a:rPr lang="en-US" altLang="zh-CN">
                <a:latin typeface="宋体" charset="-122"/>
              </a:rPr>
              <a:t>N(np,npq).</a:t>
            </a:r>
          </a:p>
          <a:p>
            <a:pPr>
              <a:spcBef>
                <a:spcPct val="50000"/>
              </a:spcBef>
            </a:pPr>
            <a:r>
              <a:rPr lang="en-US" altLang="zh-CN">
                <a:latin typeface="宋体" charset="-122"/>
              </a:rPr>
              <a:t>   </a:t>
            </a:r>
            <a:r>
              <a:rPr lang="zh-CN" altLang="en-US">
                <a:latin typeface="宋体" charset="-122"/>
              </a:rPr>
              <a:t>一般当</a:t>
            </a:r>
            <a:r>
              <a:rPr lang="en-US" altLang="zh-CN" i="1"/>
              <a:t>n≥</a:t>
            </a:r>
            <a:r>
              <a:rPr lang="en-US" altLang="zh-CN"/>
              <a:t>30</a:t>
            </a:r>
            <a:r>
              <a:rPr lang="zh-CN" altLang="en-US">
                <a:latin typeface="宋体" charset="-122"/>
              </a:rPr>
              <a:t>，</a:t>
            </a:r>
            <a:r>
              <a:rPr lang="en-US" altLang="zh-CN" i="1"/>
              <a:t>p</a:t>
            </a:r>
            <a:r>
              <a:rPr lang="zh-CN" altLang="en-US">
                <a:latin typeface="宋体" charset="-122"/>
              </a:rPr>
              <a:t>值又不过于小</a:t>
            </a:r>
            <a:r>
              <a:rPr lang="en-US" altLang="zh-CN">
                <a:latin typeface="宋体" charset="-122"/>
              </a:rPr>
              <a:t>,</a:t>
            </a:r>
            <a:r>
              <a:rPr lang="zh-CN" altLang="en-US">
                <a:latin typeface="宋体" charset="-122"/>
              </a:rPr>
              <a:t>通常</a:t>
            </a:r>
            <a:r>
              <a:rPr lang="en-US" altLang="zh-CN">
                <a:latin typeface="宋体" charset="-122"/>
              </a:rPr>
              <a:t>p</a:t>
            </a:r>
            <a:r>
              <a:rPr lang="zh-CN" altLang="en-US">
                <a:latin typeface="宋体" charset="-122"/>
              </a:rPr>
              <a:t>＞</a:t>
            </a:r>
            <a:r>
              <a:rPr lang="en-US" altLang="zh-CN">
                <a:latin typeface="宋体" charset="-122"/>
              </a:rPr>
              <a:t>0.1</a:t>
            </a:r>
            <a:r>
              <a:rPr lang="zh-CN" altLang="en-US">
                <a:latin typeface="宋体" charset="-122"/>
              </a:rPr>
              <a:t>，并且</a:t>
            </a:r>
            <a:r>
              <a:rPr lang="en-US" altLang="zh-CN" i="1"/>
              <a:t>np</a:t>
            </a:r>
            <a:r>
              <a:rPr lang="zh-CN" altLang="en-US">
                <a:latin typeface="宋体" charset="-122"/>
              </a:rPr>
              <a:t>与</a:t>
            </a:r>
            <a:r>
              <a:rPr lang="en-US" altLang="zh-CN" i="1"/>
              <a:t>nq</a:t>
            </a:r>
            <a:r>
              <a:rPr lang="zh-CN" altLang="en-US">
                <a:latin typeface="宋体" charset="-122"/>
              </a:rPr>
              <a:t>均不小于</a:t>
            </a:r>
            <a:r>
              <a:rPr lang="en-US" altLang="zh-CN"/>
              <a:t>5</a:t>
            </a:r>
            <a:r>
              <a:rPr lang="zh-CN" altLang="en-US">
                <a:latin typeface="宋体" charset="-122"/>
              </a:rPr>
              <a:t>时，此结论可近似应用</a:t>
            </a:r>
            <a:r>
              <a:rPr lang="en-US" altLang="zh-CN">
                <a:latin typeface="宋体" charset="-122"/>
              </a:rPr>
              <a:t>.</a:t>
            </a:r>
          </a:p>
          <a:p>
            <a:pPr>
              <a:spcBef>
                <a:spcPct val="50000"/>
              </a:spcBef>
            </a:pPr>
            <a:endParaRPr lang="en-US" altLang="zh-CN">
              <a:latin typeface="宋体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3200">
                <a:latin typeface="宋体" charset="-122"/>
              </a:rPr>
              <a:t>          </a:t>
            </a:r>
          </a:p>
          <a:p>
            <a:pPr>
              <a:spcBef>
                <a:spcPct val="50000"/>
              </a:spcBef>
            </a:pPr>
            <a:endParaRPr lang="en-US" altLang="zh-CN" sz="3200">
              <a:latin typeface="宋体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>
                <a:latin typeface="宋体" charset="-122"/>
              </a:rPr>
              <a:t>或</a:t>
            </a:r>
            <a:r>
              <a:rPr lang="en-US" altLang="zh-CN" sz="3200">
                <a:latin typeface="宋体" charset="-122"/>
              </a:rPr>
              <a:t>:</a:t>
            </a:r>
          </a:p>
          <a:p>
            <a:pPr>
              <a:spcBef>
                <a:spcPct val="50000"/>
              </a:spcBef>
            </a:pPr>
            <a:endParaRPr lang="en-US" altLang="zh-CN"/>
          </a:p>
        </p:txBody>
      </p:sp>
      <p:graphicFrame>
        <p:nvGraphicFramePr>
          <p:cNvPr id="26626" name="Object 5"/>
          <p:cNvGraphicFramePr>
            <a:graphicFrameLocks noChangeAspect="1"/>
          </p:cNvGraphicFramePr>
          <p:nvPr/>
        </p:nvGraphicFramePr>
        <p:xfrm>
          <a:off x="4114800" y="3328988"/>
          <a:ext cx="914400" cy="198437"/>
        </p:xfrm>
        <a:graphic>
          <a:graphicData uri="http://schemas.openxmlformats.org/presentationml/2006/ole">
            <p:oleObj spid="_x0000_s163842" name="Equation" r:id="rId4" imgW="914400" imgH="198720" progId="">
              <p:embed/>
            </p:oleObj>
          </a:graphicData>
        </a:graphic>
      </p:graphicFrame>
      <p:graphicFrame>
        <p:nvGraphicFramePr>
          <p:cNvPr id="26627" name="Object 8"/>
          <p:cNvGraphicFramePr>
            <a:graphicFrameLocks noChangeAspect="1"/>
          </p:cNvGraphicFramePr>
          <p:nvPr/>
        </p:nvGraphicFramePr>
        <p:xfrm>
          <a:off x="1476375" y="5157788"/>
          <a:ext cx="6554788" cy="1295400"/>
        </p:xfrm>
        <a:graphic>
          <a:graphicData uri="http://schemas.openxmlformats.org/presentationml/2006/ole">
            <p:oleObj spid="_x0000_s163843" name="Equation" r:id="rId5" imgW="2311200" imgH="457200" progId="">
              <p:embed/>
            </p:oleObj>
          </a:graphicData>
        </a:graphic>
      </p:graphicFrame>
      <p:graphicFrame>
        <p:nvGraphicFramePr>
          <p:cNvPr id="26628" name="Object 6"/>
          <p:cNvGraphicFramePr>
            <a:graphicFrameLocks noChangeAspect="1"/>
          </p:cNvGraphicFramePr>
          <p:nvPr/>
        </p:nvGraphicFramePr>
        <p:xfrm>
          <a:off x="1093788" y="2997200"/>
          <a:ext cx="6581775" cy="1655763"/>
        </p:xfrm>
        <a:graphic>
          <a:graphicData uri="http://schemas.openxmlformats.org/presentationml/2006/ole">
            <p:oleObj spid="_x0000_s163844" name="公式" r:id="rId6" imgW="176508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457200"/>
          </a:xfrm>
        </p:spPr>
        <p:txBody>
          <a:bodyPr/>
          <a:lstStyle/>
          <a:p>
            <a:pPr algn="l" eaLnBrk="1" hangingPunct="1"/>
            <a:r>
              <a:rPr lang="en-US" altLang="zh-CN" sz="3200" b="1" dirty="0" smtClean="0"/>
              <a:t>2.3  </a:t>
            </a:r>
            <a:r>
              <a:rPr lang="zh-CN" altLang="en-US" sz="3200" b="1" dirty="0" smtClean="0">
                <a:latin typeface="宋体" charset="-122"/>
              </a:rPr>
              <a:t>抽样分布</a:t>
            </a:r>
            <a:r>
              <a:rPr lang="zh-CN" altLang="en-US" sz="3200" dirty="0" smtClean="0"/>
              <a:t> 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181600"/>
          </a:xfrm>
        </p:spPr>
        <p:txBody>
          <a:bodyPr/>
          <a:lstStyle/>
          <a:p>
            <a:pPr eaLnBrk="1" hangingPunct="1">
              <a:buClr>
                <a:schemeClr val="hlink"/>
              </a:buClr>
              <a:buNone/>
            </a:pPr>
            <a:r>
              <a:rPr lang="en-US" altLang="zh-CN" b="1" dirty="0" smtClean="0">
                <a:latin typeface="宋体" charset="-122"/>
              </a:rPr>
              <a:t>2.3.1 </a:t>
            </a:r>
            <a:r>
              <a:rPr lang="zh-CN" altLang="en-US" b="1" dirty="0" smtClean="0">
                <a:latin typeface="宋体" charset="-122"/>
              </a:rPr>
              <a:t>统计量的概念</a:t>
            </a:r>
            <a:r>
              <a:rPr lang="zh-CN" altLang="en-US" dirty="0" smtClean="0"/>
              <a:t> </a:t>
            </a:r>
          </a:p>
          <a:p>
            <a:pPr eaLnBrk="1" hangingPunct="1">
              <a:buFontTx/>
              <a:buNone/>
            </a:pPr>
            <a:r>
              <a:rPr lang="zh-CN" altLang="en-US" sz="2000" dirty="0" smtClean="0">
                <a:latin typeface="宋体" charset="-122"/>
              </a:rPr>
              <a:t>       </a:t>
            </a:r>
            <a:r>
              <a:rPr lang="zh-CN" altLang="en-US" sz="2400" dirty="0" smtClean="0">
                <a:latin typeface="宋体" charset="-122"/>
              </a:rPr>
              <a:t>统计推断中，建立的样本各种函数，包含有关总体信息，这种样本函数称为统计量</a:t>
            </a:r>
            <a:r>
              <a:rPr lang="zh-CN" altLang="en-US" sz="2400" dirty="0" smtClean="0"/>
              <a:t> </a:t>
            </a:r>
          </a:p>
          <a:p>
            <a:pPr eaLnBrk="1" hangingPunct="1">
              <a:buFontTx/>
              <a:buNone/>
            </a:pPr>
            <a:endParaRPr lang="zh-CN" altLang="en-US" sz="2400" dirty="0" smtClean="0"/>
          </a:p>
          <a:p>
            <a:pPr eaLnBrk="1" hangingPunct="1">
              <a:buFontTx/>
              <a:buNone/>
            </a:pPr>
            <a:r>
              <a:rPr lang="zh-CN" altLang="en-US" sz="2400" dirty="0" smtClean="0">
                <a:latin typeface="宋体" charset="-122"/>
              </a:rPr>
              <a:t>      设（</a:t>
            </a:r>
            <a:r>
              <a:rPr lang="en-US" altLang="zh-CN" sz="2400" i="1" dirty="0" smtClean="0"/>
              <a:t>X</a:t>
            </a:r>
            <a:r>
              <a:rPr lang="en-US" altLang="zh-CN" sz="2400" i="1" baseline="-30000" dirty="0" smtClean="0"/>
              <a:t>1</a:t>
            </a:r>
            <a:r>
              <a:rPr lang="zh-CN" altLang="en-US" sz="2400" i="1" dirty="0" smtClean="0">
                <a:latin typeface="宋体" charset="-122"/>
              </a:rPr>
              <a:t>，</a:t>
            </a:r>
            <a:r>
              <a:rPr lang="en-US" altLang="zh-CN" sz="2400" i="1" dirty="0" smtClean="0"/>
              <a:t>X</a:t>
            </a:r>
            <a:r>
              <a:rPr lang="en-US" altLang="zh-CN" sz="2400" i="1" baseline="-30000" dirty="0" smtClean="0"/>
              <a:t>2</a:t>
            </a:r>
            <a:r>
              <a:rPr lang="zh-CN" altLang="en-US" sz="2400" i="1" dirty="0" smtClean="0">
                <a:latin typeface="宋体" charset="-122"/>
              </a:rPr>
              <a:t>，</a:t>
            </a:r>
            <a:r>
              <a:rPr lang="en-US" altLang="zh-CN" sz="2400" i="1" dirty="0" smtClean="0"/>
              <a:t>…</a:t>
            </a:r>
            <a:r>
              <a:rPr lang="zh-CN" altLang="en-US" sz="2400" i="1" dirty="0" smtClean="0">
                <a:latin typeface="宋体" charset="-122"/>
              </a:rPr>
              <a:t>，</a:t>
            </a:r>
            <a:r>
              <a:rPr lang="en-US" altLang="zh-CN" sz="2400" i="1" dirty="0" err="1" smtClean="0"/>
              <a:t>X</a:t>
            </a:r>
            <a:r>
              <a:rPr lang="en-US" altLang="zh-CN" sz="2400" i="1" baseline="-30000" dirty="0" err="1" smtClean="0"/>
              <a:t>n</a:t>
            </a:r>
            <a:r>
              <a:rPr lang="zh-CN" altLang="en-US" sz="2400" dirty="0" smtClean="0">
                <a:latin typeface="宋体" charset="-122"/>
              </a:rPr>
              <a:t>）是来自总体</a:t>
            </a:r>
            <a:r>
              <a:rPr lang="en-US" altLang="zh-CN" sz="2400" i="1" dirty="0" smtClean="0"/>
              <a:t>X</a:t>
            </a:r>
            <a:r>
              <a:rPr lang="zh-CN" altLang="en-US" sz="2400" dirty="0" smtClean="0">
                <a:latin typeface="宋体" charset="-122"/>
              </a:rPr>
              <a:t>的一个样本，</a:t>
            </a:r>
            <a:r>
              <a:rPr lang="en-US" altLang="zh-CN" sz="2400" dirty="0" smtClean="0"/>
              <a:t>g</a:t>
            </a:r>
            <a:r>
              <a:rPr lang="zh-CN" altLang="en-US" sz="2400" dirty="0" smtClean="0">
                <a:latin typeface="宋体" charset="-122"/>
              </a:rPr>
              <a:t>（</a:t>
            </a:r>
            <a:r>
              <a:rPr lang="en-US" altLang="zh-CN" sz="2400" i="1" dirty="0" smtClean="0"/>
              <a:t>X</a:t>
            </a:r>
            <a:r>
              <a:rPr lang="en-US" altLang="zh-CN" sz="2400" i="1" baseline="-30000" dirty="0" smtClean="0"/>
              <a:t>1</a:t>
            </a:r>
            <a:r>
              <a:rPr lang="zh-CN" altLang="en-US" sz="2400" i="1" dirty="0" smtClean="0">
                <a:latin typeface="宋体" charset="-122"/>
              </a:rPr>
              <a:t>，</a:t>
            </a:r>
            <a:r>
              <a:rPr lang="en-US" altLang="zh-CN" sz="2400" i="1" dirty="0" smtClean="0"/>
              <a:t>X</a:t>
            </a:r>
            <a:r>
              <a:rPr lang="en-US" altLang="zh-CN" sz="2400" i="1" baseline="-30000" dirty="0" smtClean="0"/>
              <a:t>2</a:t>
            </a:r>
            <a:r>
              <a:rPr lang="zh-CN" altLang="en-US" sz="2400" i="1" dirty="0" smtClean="0">
                <a:latin typeface="宋体" charset="-122"/>
              </a:rPr>
              <a:t>，</a:t>
            </a:r>
            <a:r>
              <a:rPr lang="en-US" altLang="zh-CN" sz="2400" i="1" dirty="0" smtClean="0"/>
              <a:t>…</a:t>
            </a:r>
            <a:r>
              <a:rPr lang="zh-CN" altLang="en-US" sz="2400" i="1" dirty="0" smtClean="0">
                <a:latin typeface="宋体" charset="-122"/>
              </a:rPr>
              <a:t>，</a:t>
            </a:r>
            <a:r>
              <a:rPr lang="en-US" altLang="zh-CN" sz="2400" i="1" dirty="0" err="1" smtClean="0"/>
              <a:t>X</a:t>
            </a:r>
            <a:r>
              <a:rPr lang="en-US" altLang="zh-CN" sz="2400" i="1" baseline="-30000" dirty="0" err="1" smtClean="0"/>
              <a:t>n</a:t>
            </a:r>
            <a:r>
              <a:rPr lang="zh-CN" altLang="en-US" sz="2400" dirty="0" smtClean="0">
                <a:latin typeface="宋体" charset="-122"/>
              </a:rPr>
              <a:t>）是不包含任何未知参数的样本函数，则称</a:t>
            </a:r>
            <a:r>
              <a:rPr lang="en-US" altLang="zh-CN" sz="2400" dirty="0" smtClean="0"/>
              <a:t>g</a:t>
            </a:r>
            <a:r>
              <a:rPr lang="zh-CN" altLang="en-US" sz="2400" dirty="0" smtClean="0">
                <a:latin typeface="宋体" charset="-122"/>
              </a:rPr>
              <a:t>（</a:t>
            </a:r>
            <a:r>
              <a:rPr lang="en-US" altLang="zh-CN" sz="2400" i="1" dirty="0" smtClean="0"/>
              <a:t>X</a:t>
            </a:r>
            <a:r>
              <a:rPr lang="en-US" altLang="zh-CN" sz="2400" i="1" baseline="-30000" dirty="0" smtClean="0"/>
              <a:t>1</a:t>
            </a:r>
            <a:r>
              <a:rPr lang="zh-CN" altLang="en-US" sz="2400" i="1" dirty="0" smtClean="0">
                <a:latin typeface="宋体" charset="-122"/>
              </a:rPr>
              <a:t>，</a:t>
            </a:r>
            <a:r>
              <a:rPr lang="en-US" altLang="zh-CN" sz="2400" i="1" dirty="0" smtClean="0"/>
              <a:t>X</a:t>
            </a:r>
            <a:r>
              <a:rPr lang="en-US" altLang="zh-CN" sz="2400" i="1" baseline="-30000" dirty="0" smtClean="0"/>
              <a:t>2</a:t>
            </a:r>
            <a:r>
              <a:rPr lang="zh-CN" altLang="en-US" sz="2400" i="1" dirty="0" smtClean="0">
                <a:latin typeface="宋体" charset="-122"/>
              </a:rPr>
              <a:t>，</a:t>
            </a:r>
            <a:r>
              <a:rPr lang="en-US" altLang="zh-CN" sz="2400" i="1" dirty="0" smtClean="0"/>
              <a:t>…</a:t>
            </a:r>
            <a:r>
              <a:rPr lang="zh-CN" altLang="en-US" sz="2400" i="1" dirty="0" smtClean="0">
                <a:latin typeface="宋体" charset="-122"/>
              </a:rPr>
              <a:t>，</a:t>
            </a:r>
            <a:r>
              <a:rPr lang="en-US" altLang="zh-CN" sz="2400" i="1" dirty="0" err="1" smtClean="0"/>
              <a:t>X</a:t>
            </a:r>
            <a:r>
              <a:rPr lang="en-US" altLang="zh-CN" sz="2400" i="1" baseline="-30000" dirty="0" err="1" smtClean="0"/>
              <a:t>n</a:t>
            </a:r>
            <a:r>
              <a:rPr lang="zh-CN" altLang="en-US" sz="2400" dirty="0" smtClean="0">
                <a:latin typeface="宋体" charset="-122"/>
              </a:rPr>
              <a:t>）为统计量</a:t>
            </a:r>
            <a:r>
              <a:rPr lang="zh-CN" altLang="en-US" dirty="0" smtClean="0"/>
              <a:t> </a:t>
            </a:r>
          </a:p>
          <a:p>
            <a:pPr eaLnBrk="1" hangingPunct="1">
              <a:buFontTx/>
              <a:buNone/>
            </a:pPr>
            <a:endParaRPr lang="zh-CN" altLang="en-US" dirty="0" smtClean="0"/>
          </a:p>
          <a:p>
            <a:pPr eaLnBrk="1" hangingPunct="1">
              <a:buFontTx/>
              <a:buNone/>
            </a:pPr>
            <a:r>
              <a:rPr lang="zh-CN" altLang="en-US" sz="2400" dirty="0" smtClean="0">
                <a:latin typeface="宋体" charset="-122"/>
              </a:rPr>
              <a:t>      统计量</a:t>
            </a:r>
            <a:r>
              <a:rPr lang="en-US" altLang="zh-CN" sz="2400" dirty="0" smtClean="0"/>
              <a:t>g</a:t>
            </a:r>
            <a:r>
              <a:rPr lang="zh-CN" altLang="en-US" sz="2400" dirty="0" smtClean="0">
                <a:latin typeface="宋体" charset="-122"/>
              </a:rPr>
              <a:t>（</a:t>
            </a:r>
            <a:r>
              <a:rPr lang="en-US" altLang="zh-CN" sz="2400" i="1" dirty="0" smtClean="0"/>
              <a:t>X</a:t>
            </a:r>
            <a:r>
              <a:rPr lang="en-US" altLang="zh-CN" sz="2400" i="1" baseline="-30000" dirty="0" smtClean="0"/>
              <a:t>1</a:t>
            </a:r>
            <a:r>
              <a:rPr lang="zh-CN" altLang="en-US" sz="2400" i="1" dirty="0" smtClean="0">
                <a:latin typeface="宋体" charset="-122"/>
              </a:rPr>
              <a:t>，</a:t>
            </a:r>
            <a:r>
              <a:rPr lang="en-US" altLang="zh-CN" sz="2400" i="1" dirty="0" smtClean="0"/>
              <a:t>X</a:t>
            </a:r>
            <a:r>
              <a:rPr lang="en-US" altLang="zh-CN" sz="2400" i="1" baseline="-30000" dirty="0" smtClean="0"/>
              <a:t>2</a:t>
            </a:r>
            <a:r>
              <a:rPr lang="zh-CN" altLang="en-US" sz="2400" i="1" dirty="0" smtClean="0">
                <a:latin typeface="宋体" charset="-122"/>
              </a:rPr>
              <a:t>，</a:t>
            </a:r>
            <a:r>
              <a:rPr lang="en-US" altLang="zh-CN" sz="2400" i="1" dirty="0" smtClean="0"/>
              <a:t>…</a:t>
            </a:r>
            <a:r>
              <a:rPr lang="zh-CN" altLang="en-US" sz="2400" i="1" dirty="0" smtClean="0">
                <a:latin typeface="宋体" charset="-122"/>
              </a:rPr>
              <a:t>，</a:t>
            </a:r>
            <a:r>
              <a:rPr lang="en-US" altLang="zh-CN" sz="2400" i="1" dirty="0" err="1" smtClean="0"/>
              <a:t>X</a:t>
            </a:r>
            <a:r>
              <a:rPr lang="en-US" altLang="zh-CN" sz="2400" i="1" baseline="-30000" dirty="0" err="1" smtClean="0"/>
              <a:t>n</a:t>
            </a:r>
            <a:r>
              <a:rPr lang="zh-CN" altLang="en-US" sz="2400" dirty="0" smtClean="0">
                <a:latin typeface="宋体" charset="-122"/>
              </a:rPr>
              <a:t>）作为随机变量，也有自己的概率分布，我们常将统计量的概率分布称为抽样分布。当总体的分布已知时，抽样分布是确定的</a:t>
            </a:r>
            <a:r>
              <a:rPr lang="zh-CN" alt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矩形 1"/>
          <p:cNvSpPr>
            <a:spLocks noChangeArrowheads="1"/>
          </p:cNvSpPr>
          <p:nvPr/>
        </p:nvSpPr>
        <p:spPr bwMode="auto">
          <a:xfrm>
            <a:off x="179388" y="333375"/>
            <a:ext cx="8569325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/>
              <a:t>例</a:t>
            </a:r>
            <a:r>
              <a:rPr lang="en-US" altLang="zh-CN" sz="3200"/>
              <a:t>2.10 </a:t>
            </a:r>
            <a:r>
              <a:rPr lang="zh-CN" altLang="en-US" sz="3200"/>
              <a:t>某渔业公司共有渔轮</a:t>
            </a:r>
            <a:r>
              <a:rPr lang="en-US" altLang="zh-CN" sz="3200"/>
              <a:t>100</a:t>
            </a:r>
            <a:r>
              <a:rPr lang="zh-CN" altLang="en-US" sz="3200"/>
              <a:t>艘</a:t>
            </a:r>
            <a:r>
              <a:rPr lang="en-US" altLang="zh-CN" sz="3200"/>
              <a:t>,</a:t>
            </a:r>
            <a:r>
              <a:rPr lang="zh-CN" altLang="en-US" sz="3200"/>
              <a:t>各船都有</a:t>
            </a:r>
            <a:r>
              <a:rPr lang="en-US" altLang="zh-CN" sz="3200"/>
              <a:t>90%</a:t>
            </a:r>
            <a:r>
              <a:rPr lang="zh-CN" altLang="en-US" sz="3200"/>
              <a:t>的把握完成全年的生产任务</a:t>
            </a:r>
            <a:r>
              <a:rPr lang="en-US" altLang="zh-CN" sz="3200"/>
              <a:t>,</a:t>
            </a:r>
            <a:r>
              <a:rPr lang="zh-CN" altLang="en-US" sz="3200"/>
              <a:t>问该公司有</a:t>
            </a:r>
            <a:r>
              <a:rPr lang="en-US" altLang="zh-CN" sz="3200"/>
              <a:t>90%</a:t>
            </a:r>
            <a:r>
              <a:rPr lang="zh-CN" altLang="en-US" sz="3200"/>
              <a:t>以上船完成全年生产任务的概率为多少</a:t>
            </a:r>
            <a:r>
              <a:rPr lang="en-US" altLang="zh-CN" sz="3200"/>
              <a:t>?</a:t>
            </a:r>
          </a:p>
        </p:txBody>
      </p:sp>
      <p:sp>
        <p:nvSpPr>
          <p:cNvPr id="27653" name="Text Box 4"/>
          <p:cNvSpPr txBox="1">
            <a:spLocks noChangeArrowheads="1"/>
          </p:cNvSpPr>
          <p:nvPr/>
        </p:nvSpPr>
        <p:spPr bwMode="auto">
          <a:xfrm>
            <a:off x="395288" y="1989138"/>
            <a:ext cx="8424862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/>
              <a:t>解</a:t>
            </a:r>
            <a:r>
              <a:rPr lang="en-US" altLang="zh-CN" sz="3200"/>
              <a:t>:</a:t>
            </a:r>
            <a:r>
              <a:rPr lang="zh-CN" altLang="en-US" sz="3200"/>
              <a:t>设完成全年生产任务的船数为</a:t>
            </a:r>
            <a:r>
              <a:rPr lang="en-US" altLang="zh-CN" sz="3200"/>
              <a:t>X,</a:t>
            </a:r>
            <a:r>
              <a:rPr lang="zh-CN" altLang="en-US" sz="3200"/>
              <a:t>则</a:t>
            </a:r>
            <a:r>
              <a:rPr lang="en-US" altLang="zh-CN" sz="3200"/>
              <a:t>X</a:t>
            </a:r>
            <a:r>
              <a:rPr lang="zh-CN" altLang="en-US" sz="3200"/>
              <a:t>～</a:t>
            </a:r>
            <a:r>
              <a:rPr lang="en-US" altLang="zh-CN" sz="3200"/>
              <a:t>B(100,0.9),</a:t>
            </a:r>
            <a:r>
              <a:rPr lang="zh-CN" altLang="en-US" sz="3200"/>
              <a:t>则</a:t>
            </a:r>
          </a:p>
          <a:p>
            <a:pPr>
              <a:spcBef>
                <a:spcPct val="50000"/>
              </a:spcBef>
            </a:pPr>
            <a:endParaRPr lang="zh-CN" altLang="en-US" sz="3200"/>
          </a:p>
          <a:p>
            <a:pPr>
              <a:spcBef>
                <a:spcPct val="50000"/>
              </a:spcBef>
            </a:pPr>
            <a:endParaRPr lang="en-US" altLang="zh-CN" sz="3200"/>
          </a:p>
          <a:p>
            <a:pPr>
              <a:spcBef>
                <a:spcPct val="50000"/>
              </a:spcBef>
            </a:pPr>
            <a:r>
              <a:rPr lang="zh-CN" altLang="en-US" sz="3200"/>
              <a:t>正态近似</a:t>
            </a:r>
            <a:r>
              <a:rPr lang="en-US" altLang="zh-CN" sz="3200"/>
              <a:t>:    np=100·0.9=90,npq=100·0.9·0.1=9</a:t>
            </a:r>
          </a:p>
        </p:txBody>
      </p:sp>
      <p:graphicFrame>
        <p:nvGraphicFramePr>
          <p:cNvPr id="27650" name="Object 3"/>
          <p:cNvGraphicFramePr>
            <a:graphicFrameLocks noChangeAspect="1"/>
          </p:cNvGraphicFramePr>
          <p:nvPr/>
        </p:nvGraphicFramePr>
        <p:xfrm>
          <a:off x="468313" y="3068638"/>
          <a:ext cx="6026150" cy="1152525"/>
        </p:xfrm>
        <a:graphic>
          <a:graphicData uri="http://schemas.openxmlformats.org/presentationml/2006/ole">
            <p:oleObj spid="_x0000_s164866" name="Equation" r:id="rId4" imgW="2260440" imgH="431640" progId="">
              <p:embed/>
            </p:oleObj>
          </a:graphicData>
        </a:graphic>
      </p:graphicFrame>
      <p:graphicFrame>
        <p:nvGraphicFramePr>
          <p:cNvPr id="27651" name="Object 9"/>
          <p:cNvGraphicFramePr>
            <a:graphicFrameLocks noChangeAspect="1"/>
          </p:cNvGraphicFramePr>
          <p:nvPr/>
        </p:nvGraphicFramePr>
        <p:xfrm>
          <a:off x="179388" y="5373688"/>
          <a:ext cx="8785225" cy="833437"/>
        </p:xfrm>
        <a:graphic>
          <a:graphicData uri="http://schemas.openxmlformats.org/presentationml/2006/ole">
            <p:oleObj spid="_x0000_s164867" name="Equation" r:id="rId5" imgW="4546440" imgH="4316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7772400" cy="457200"/>
          </a:xfrm>
        </p:spPr>
        <p:txBody>
          <a:bodyPr/>
          <a:lstStyle/>
          <a:p>
            <a:pPr algn="l" eaLnBrk="1" hangingPunct="1">
              <a:buClr>
                <a:schemeClr val="hlink"/>
              </a:buClr>
              <a:buFont typeface="Wingdings" pitchFamily="2" charset="2"/>
              <a:buChar char="q"/>
            </a:pPr>
            <a:r>
              <a:rPr lang="zh-CN" altLang="en-US" sz="3200" b="1" smtClean="0"/>
              <a:t>正态分布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38200"/>
            <a:ext cx="7772400" cy="2133600"/>
          </a:xfrm>
        </p:spPr>
        <p:txBody>
          <a:bodyPr/>
          <a:lstStyle/>
          <a:p>
            <a:pPr algn="just" eaLnBrk="1" hangingPunct="1"/>
            <a:r>
              <a:rPr lang="zh-CN" altLang="en-US" sz="2800" b="1" smtClean="0">
                <a:latin typeface="宋体" charset="-122"/>
              </a:rPr>
              <a:t>概率密度函数</a:t>
            </a:r>
            <a:r>
              <a:rPr lang="zh-CN" altLang="en-US" sz="3600" smtClean="0"/>
              <a:t> </a:t>
            </a:r>
          </a:p>
          <a:p>
            <a:pPr algn="just" eaLnBrk="1" hangingPunct="1">
              <a:buFontTx/>
              <a:buNone/>
            </a:pPr>
            <a:endParaRPr lang="zh-CN" altLang="en-US" sz="2400" smtClean="0">
              <a:latin typeface="宋体" charset="-122"/>
            </a:endParaRPr>
          </a:p>
          <a:p>
            <a:pPr algn="just" eaLnBrk="1" hangingPunct="1">
              <a:buFontTx/>
              <a:buNone/>
            </a:pPr>
            <a:r>
              <a:rPr lang="zh-CN" altLang="en-US" sz="2000" smtClean="0">
                <a:latin typeface="宋体" charset="-122"/>
              </a:rPr>
              <a:t>    其中</a:t>
            </a:r>
            <a:r>
              <a:rPr lang="en-US" altLang="zh-CN" sz="2000" i="1" smtClean="0"/>
              <a:t>μ</a:t>
            </a:r>
            <a:r>
              <a:rPr lang="zh-CN" altLang="en-US" sz="2000" smtClean="0">
                <a:latin typeface="宋体" charset="-122"/>
              </a:rPr>
              <a:t>，</a:t>
            </a:r>
            <a:r>
              <a:rPr lang="en-US" altLang="zh-CN" sz="2000" i="1" smtClean="0">
                <a:latin typeface="宋体" charset="-122"/>
              </a:rPr>
              <a:t>σ</a:t>
            </a:r>
            <a:r>
              <a:rPr lang="zh-CN" altLang="en-US" sz="2000" smtClean="0">
                <a:latin typeface="宋体" charset="-122"/>
              </a:rPr>
              <a:t>为常数，且</a:t>
            </a:r>
            <a:r>
              <a:rPr lang="en-US" altLang="zh-CN" sz="2000" i="1" smtClean="0">
                <a:latin typeface="宋体" charset="-122"/>
              </a:rPr>
              <a:t>σ</a:t>
            </a:r>
            <a:r>
              <a:rPr lang="zh-CN" altLang="en-US" sz="2000" smtClean="0">
                <a:latin typeface="宋体" charset="-122"/>
              </a:rPr>
              <a:t>＞</a:t>
            </a:r>
            <a:r>
              <a:rPr lang="en-US" altLang="zh-CN" sz="2000" smtClean="0"/>
              <a:t>0</a:t>
            </a:r>
            <a:r>
              <a:rPr lang="zh-CN" altLang="en-US" sz="2000" smtClean="0">
                <a:latin typeface="宋体" charset="-122"/>
              </a:rPr>
              <a:t>，则称</a:t>
            </a:r>
            <a:r>
              <a:rPr lang="en-US" altLang="zh-CN" sz="2000" i="1" smtClean="0"/>
              <a:t>X</a:t>
            </a:r>
            <a:r>
              <a:rPr lang="zh-CN" altLang="en-US" sz="2000" smtClean="0">
                <a:latin typeface="宋体" charset="-122"/>
              </a:rPr>
              <a:t>服从参数为</a:t>
            </a:r>
            <a:r>
              <a:rPr lang="en-US" altLang="zh-CN" sz="2000" i="1" smtClean="0"/>
              <a:t>μ,</a:t>
            </a:r>
            <a:r>
              <a:rPr lang="en-US" altLang="zh-CN" sz="2000" i="1" smtClean="0">
                <a:latin typeface="宋体" charset="-122"/>
              </a:rPr>
              <a:t>σ</a:t>
            </a:r>
            <a:r>
              <a:rPr lang="en-US" altLang="zh-CN" sz="2000" baseline="30000" smtClean="0"/>
              <a:t>2</a:t>
            </a:r>
            <a:r>
              <a:rPr lang="zh-CN" altLang="en-US" sz="2000" smtClean="0">
                <a:latin typeface="宋体" charset="-122"/>
              </a:rPr>
              <a:t>的正态分布，记为</a:t>
            </a:r>
            <a:r>
              <a:rPr lang="en-US" altLang="zh-CN" sz="2000" b="1" smtClean="0">
                <a:solidFill>
                  <a:schemeClr val="tx2"/>
                </a:solidFill>
              </a:rPr>
              <a:t>X~N</a:t>
            </a:r>
            <a:r>
              <a:rPr lang="zh-CN" altLang="en-US" sz="2000" b="1" smtClean="0">
                <a:solidFill>
                  <a:schemeClr val="tx2"/>
                </a:solidFill>
                <a:latin typeface="宋体" charset="-122"/>
              </a:rPr>
              <a:t>（</a:t>
            </a:r>
            <a:r>
              <a:rPr lang="en-US" altLang="zh-CN" sz="2000" b="1" smtClean="0">
                <a:solidFill>
                  <a:schemeClr val="tx2"/>
                </a:solidFill>
              </a:rPr>
              <a:t>μ,</a:t>
            </a:r>
            <a:r>
              <a:rPr lang="en-US" altLang="zh-CN" sz="2000" b="1" smtClean="0">
                <a:solidFill>
                  <a:schemeClr val="tx2"/>
                </a:solidFill>
                <a:latin typeface="宋体" charset="-122"/>
              </a:rPr>
              <a:t>σ</a:t>
            </a:r>
            <a:r>
              <a:rPr lang="en-US" altLang="zh-CN" sz="2000" b="1" baseline="30000" smtClean="0">
                <a:solidFill>
                  <a:schemeClr val="tx2"/>
                </a:solidFill>
              </a:rPr>
              <a:t>2</a:t>
            </a:r>
            <a:r>
              <a:rPr lang="zh-CN" altLang="en-US" sz="2000" b="1" smtClean="0">
                <a:solidFill>
                  <a:schemeClr val="tx2"/>
                </a:solidFill>
                <a:latin typeface="宋体" charset="-122"/>
              </a:rPr>
              <a:t>）</a:t>
            </a:r>
          </a:p>
        </p:txBody>
      </p:sp>
      <p:graphicFrame>
        <p:nvGraphicFramePr>
          <p:cNvPr id="15362" name="Object 4"/>
          <p:cNvGraphicFramePr>
            <a:graphicFrameLocks noChangeAspect="1"/>
          </p:cNvGraphicFramePr>
          <p:nvPr/>
        </p:nvGraphicFramePr>
        <p:xfrm>
          <a:off x="3657600" y="838200"/>
          <a:ext cx="4648200" cy="960438"/>
        </p:xfrm>
        <a:graphic>
          <a:graphicData uri="http://schemas.openxmlformats.org/presentationml/2006/ole">
            <p:oleObj spid="_x0000_s152578" name="Equation" r:id="rId4" imgW="2336760" imgH="482400" progId="">
              <p:embed/>
            </p:oleObj>
          </a:graphicData>
        </a:graphic>
      </p:graphicFrame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0" y="2590800"/>
            <a:ext cx="8763000" cy="193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zh-CN" altLang="en-US" sz="2800" b="1">
                <a:latin typeface="宋体" charset="-122"/>
              </a:rPr>
              <a:t>特征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zh-CN" altLang="en-US" sz="1800"/>
              <a:t>①</a:t>
            </a:r>
            <a:r>
              <a:rPr lang="zh-CN" altLang="en-US" sz="1800">
                <a:latin typeface="宋体" charset="-122"/>
              </a:rPr>
              <a:t> </a:t>
            </a:r>
            <a:r>
              <a:rPr lang="zh-CN" altLang="en-US" sz="1800"/>
              <a:t>曲线为一个单峰钟形曲线，关于</a:t>
            </a:r>
            <a:r>
              <a:rPr lang="en-US" altLang="zh-CN" sz="1800">
                <a:latin typeface="宋体" charset="-122"/>
              </a:rPr>
              <a:t>x=μ</a:t>
            </a:r>
            <a:r>
              <a:rPr lang="zh-CN" altLang="en-US" sz="1800"/>
              <a:t>对称。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zh-CN" altLang="en-US" sz="1800"/>
              <a:t>②</a:t>
            </a:r>
            <a:r>
              <a:rPr lang="zh-CN" altLang="en-US" sz="1800">
                <a:latin typeface="宋体" charset="-122"/>
              </a:rPr>
              <a:t> </a:t>
            </a:r>
            <a:r>
              <a:rPr lang="zh-CN" altLang="en-US" sz="1800"/>
              <a:t>曲线在</a:t>
            </a:r>
            <a:r>
              <a:rPr lang="en-US" altLang="zh-CN" sz="1800">
                <a:latin typeface="宋体" charset="-122"/>
              </a:rPr>
              <a:t>x=μ</a:t>
            </a:r>
            <a:r>
              <a:rPr lang="zh-CN" altLang="en-US" sz="1800"/>
              <a:t>处，达到最高点，然后往左右两个方向下降，无限逼近</a:t>
            </a:r>
            <a:r>
              <a:rPr lang="en-US" altLang="zh-CN" sz="1800">
                <a:latin typeface="宋体" charset="-122"/>
              </a:rPr>
              <a:t>x</a:t>
            </a:r>
            <a:r>
              <a:rPr lang="zh-CN" altLang="en-US" sz="1800"/>
              <a:t>轴。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zh-CN" altLang="en-US" sz="1800"/>
              <a:t>③</a:t>
            </a:r>
            <a:r>
              <a:rPr lang="zh-CN" altLang="en-US" sz="1800">
                <a:latin typeface="宋体" charset="-122"/>
              </a:rPr>
              <a:t> </a:t>
            </a:r>
            <a:r>
              <a:rPr lang="zh-CN" altLang="en-US" sz="1800"/>
              <a:t>曲线在</a:t>
            </a:r>
            <a:r>
              <a:rPr lang="en-US" altLang="zh-CN" sz="1800">
                <a:latin typeface="宋体" charset="-122"/>
              </a:rPr>
              <a:t>x=μ</a:t>
            </a:r>
            <a:r>
              <a:rPr lang="en-US" altLang="zh-CN" sz="1800"/>
              <a:t>±</a:t>
            </a:r>
            <a:r>
              <a:rPr lang="en-US" altLang="zh-CN" sz="1800">
                <a:latin typeface="宋体" charset="-122"/>
              </a:rPr>
              <a:t>1</a:t>
            </a:r>
            <a:r>
              <a:rPr lang="en-US" altLang="zh-CN" sz="1800"/>
              <a:t>σ</a:t>
            </a:r>
            <a:r>
              <a:rPr lang="zh-CN" altLang="en-US" sz="1800"/>
              <a:t>处各有一个拐点。</a:t>
            </a:r>
            <a:endParaRPr lang="zh-CN" altLang="en-US" sz="1800">
              <a:latin typeface="宋体" charset="-122"/>
            </a:endParaRPr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zh-CN" altLang="en-US" sz="1800">
                <a:latin typeface="宋体" charset="-122"/>
              </a:rPr>
              <a:t>④ 曲线以参数</a:t>
            </a:r>
            <a:r>
              <a:rPr lang="en-US" altLang="zh-CN" sz="1800">
                <a:latin typeface="宋体" charset="-122"/>
              </a:rPr>
              <a:t>μ</a:t>
            </a:r>
            <a:r>
              <a:rPr lang="zh-CN" altLang="en-US" sz="1800">
                <a:latin typeface="宋体" charset="-122"/>
              </a:rPr>
              <a:t>，</a:t>
            </a:r>
            <a:r>
              <a:rPr lang="en-US" altLang="zh-CN" sz="1800">
                <a:latin typeface="宋体" charset="-122"/>
              </a:rPr>
              <a:t>σ</a:t>
            </a:r>
            <a:r>
              <a:rPr lang="en-US" altLang="zh-CN" sz="1800" baseline="30000">
                <a:latin typeface="宋体" charset="-122"/>
              </a:rPr>
              <a:t>2</a:t>
            </a:r>
            <a:r>
              <a:rPr lang="zh-CN" altLang="en-US" sz="1800">
                <a:latin typeface="宋体" charset="-122"/>
              </a:rPr>
              <a:t>的不同而表现为一系列曲线。其中</a:t>
            </a:r>
            <a:r>
              <a:rPr lang="en-US" altLang="zh-CN" sz="1800">
                <a:latin typeface="宋体" charset="-122"/>
              </a:rPr>
              <a:t>μ</a:t>
            </a:r>
            <a:r>
              <a:rPr lang="zh-CN" altLang="en-US" sz="1800">
                <a:latin typeface="宋体" charset="-122"/>
              </a:rPr>
              <a:t>决定曲线在</a:t>
            </a:r>
            <a:r>
              <a:rPr lang="en-US" altLang="zh-CN" sz="1800">
                <a:latin typeface="宋体" charset="-122"/>
              </a:rPr>
              <a:t>x</a:t>
            </a:r>
            <a:r>
              <a:rPr lang="zh-CN" altLang="en-US" sz="1800">
                <a:latin typeface="宋体" charset="-122"/>
              </a:rPr>
              <a:t>轴上的位置； </a:t>
            </a:r>
            <a:r>
              <a:rPr lang="en-US" altLang="zh-CN" sz="1800">
                <a:latin typeface="宋体" charset="-122"/>
              </a:rPr>
              <a:t>σ</a:t>
            </a:r>
            <a:r>
              <a:rPr lang="en-US" altLang="zh-CN" sz="1800" baseline="30000">
                <a:latin typeface="宋体" charset="-122"/>
              </a:rPr>
              <a:t>2</a:t>
            </a:r>
            <a:r>
              <a:rPr lang="zh-CN" altLang="en-US" sz="1800">
                <a:latin typeface="宋体" charset="-122"/>
              </a:rPr>
              <a:t>决定曲线的形状，</a:t>
            </a:r>
            <a:r>
              <a:rPr lang="en-US" altLang="zh-CN" sz="1800">
                <a:latin typeface="宋体" charset="-122"/>
              </a:rPr>
              <a:t>σ</a:t>
            </a:r>
            <a:r>
              <a:rPr lang="en-US" altLang="zh-CN" sz="1800" baseline="30000">
                <a:latin typeface="宋体" charset="-122"/>
              </a:rPr>
              <a:t>2</a:t>
            </a:r>
            <a:r>
              <a:rPr lang="zh-CN" altLang="en-US" sz="1800">
                <a:latin typeface="宋体" charset="-122"/>
              </a:rPr>
              <a:t>越小，曲线越陡峭，</a:t>
            </a:r>
            <a:r>
              <a:rPr lang="en-US" altLang="zh-CN" sz="1800">
                <a:latin typeface="宋体" charset="-122"/>
              </a:rPr>
              <a:t>σ</a:t>
            </a:r>
            <a:r>
              <a:rPr lang="en-US" altLang="zh-CN" sz="1800" baseline="30000">
                <a:latin typeface="宋体" charset="-122"/>
              </a:rPr>
              <a:t>2</a:t>
            </a:r>
            <a:r>
              <a:rPr lang="zh-CN" altLang="en-US" sz="1800">
                <a:latin typeface="宋体" charset="-122"/>
              </a:rPr>
              <a:t>越大，曲线越平坦。</a:t>
            </a:r>
          </a:p>
        </p:txBody>
      </p:sp>
      <p:pic>
        <p:nvPicPr>
          <p:cNvPr id="15366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525963"/>
            <a:ext cx="4419600" cy="233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19600" y="4610100"/>
            <a:ext cx="472440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"/>
            <a:ext cx="7772400" cy="5867400"/>
          </a:xfrm>
        </p:spPr>
        <p:txBody>
          <a:bodyPr/>
          <a:lstStyle/>
          <a:p>
            <a:pPr algn="just" eaLnBrk="1" hangingPunct="1"/>
            <a:r>
              <a:rPr lang="zh-CN" altLang="en-US" b="1" smtClean="0"/>
              <a:t>标准正态分布及其概率计算</a:t>
            </a:r>
          </a:p>
          <a:p>
            <a:pPr algn="just" eaLnBrk="1" hangingPunct="1">
              <a:buFontTx/>
              <a:buNone/>
            </a:pPr>
            <a:r>
              <a:rPr lang="zh-CN" altLang="en-US" sz="2000" smtClean="0"/>
              <a:t>           平均数</a:t>
            </a:r>
            <a:r>
              <a:rPr lang="en-US" altLang="zh-CN" sz="2000" i="1" smtClean="0"/>
              <a:t>μ</a:t>
            </a:r>
            <a:r>
              <a:rPr lang="en-US" altLang="zh-CN" sz="2000" smtClean="0"/>
              <a:t>=0</a:t>
            </a:r>
            <a:r>
              <a:rPr lang="zh-CN" altLang="en-US" sz="2000" smtClean="0"/>
              <a:t>，方差</a:t>
            </a:r>
            <a:r>
              <a:rPr lang="en-US" altLang="zh-CN" sz="2000" i="1" smtClean="0"/>
              <a:t>σ</a:t>
            </a:r>
            <a:r>
              <a:rPr lang="en-US" altLang="zh-CN" sz="2000" baseline="30000" smtClean="0"/>
              <a:t>2 </a:t>
            </a:r>
            <a:r>
              <a:rPr lang="en-US" altLang="zh-CN" sz="2000" smtClean="0"/>
              <a:t>=1</a:t>
            </a:r>
            <a:r>
              <a:rPr lang="zh-CN" altLang="en-US" sz="2000" smtClean="0"/>
              <a:t>的正态分布，其概率密度用       表示，即</a:t>
            </a:r>
          </a:p>
          <a:p>
            <a:pPr algn="just" eaLnBrk="1" hangingPunct="1">
              <a:buFontTx/>
              <a:buNone/>
            </a:pPr>
            <a:endParaRPr lang="zh-CN" altLang="en-US" sz="2000" smtClean="0"/>
          </a:p>
          <a:p>
            <a:pPr algn="just" eaLnBrk="1" hangingPunct="1">
              <a:buFontTx/>
              <a:buNone/>
            </a:pPr>
            <a:endParaRPr lang="zh-CN" altLang="en-US" sz="2000" smtClean="0"/>
          </a:p>
          <a:p>
            <a:pPr algn="just" eaLnBrk="1" hangingPunct="1">
              <a:buFontTx/>
              <a:buNone/>
            </a:pPr>
            <a:r>
              <a:rPr lang="zh-CN" altLang="en-US" sz="2000" smtClean="0">
                <a:latin typeface="宋体" charset="-122"/>
              </a:rPr>
              <a:t>分布函数用</a:t>
            </a:r>
            <a:r>
              <a:rPr lang="en-US" altLang="zh-CN" sz="2000" i="1" smtClean="0"/>
              <a:t>F</a:t>
            </a:r>
            <a:r>
              <a:rPr lang="zh-CN" altLang="en-US" sz="2000" i="1" smtClean="0">
                <a:latin typeface="宋体" charset="-122"/>
              </a:rPr>
              <a:t>（</a:t>
            </a:r>
            <a:r>
              <a:rPr lang="en-US" altLang="zh-CN" sz="2000" i="1" smtClean="0"/>
              <a:t>u</a:t>
            </a:r>
            <a:r>
              <a:rPr lang="zh-CN" altLang="en-US" sz="2000" i="1" smtClean="0">
                <a:latin typeface="宋体" charset="-122"/>
              </a:rPr>
              <a:t>）</a:t>
            </a:r>
            <a:r>
              <a:rPr lang="zh-CN" altLang="en-US" sz="2000" smtClean="0">
                <a:latin typeface="宋体" charset="-122"/>
              </a:rPr>
              <a:t>表示</a:t>
            </a:r>
            <a:r>
              <a:rPr lang="zh-CN" altLang="en-US" sz="2000" smtClean="0"/>
              <a:t> </a:t>
            </a:r>
          </a:p>
          <a:p>
            <a:pPr algn="just" eaLnBrk="1" hangingPunct="1">
              <a:buFontTx/>
              <a:buNone/>
            </a:pPr>
            <a:endParaRPr lang="zh-CN" altLang="en-US" sz="2000" smtClean="0"/>
          </a:p>
          <a:p>
            <a:pPr algn="just" eaLnBrk="1" hangingPunct="1">
              <a:buFontTx/>
              <a:buNone/>
            </a:pPr>
            <a:endParaRPr lang="zh-CN" altLang="en-US" sz="2000" smtClean="0"/>
          </a:p>
          <a:p>
            <a:pPr algn="just" eaLnBrk="1" hangingPunct="1">
              <a:buFontTx/>
              <a:buNone/>
            </a:pPr>
            <a:endParaRPr lang="zh-CN" altLang="en-US" sz="2000" smtClean="0"/>
          </a:p>
          <a:p>
            <a:pPr algn="just" eaLnBrk="1" hangingPunct="1"/>
            <a:r>
              <a:rPr lang="zh-CN" altLang="en-US" b="1" smtClean="0"/>
              <a:t>一般正态分布 的标准化处理</a:t>
            </a:r>
          </a:p>
          <a:p>
            <a:pPr algn="just" eaLnBrk="1" hangingPunct="1">
              <a:buFontTx/>
              <a:buNone/>
            </a:pPr>
            <a:r>
              <a:rPr lang="zh-CN" altLang="en-US" sz="2000" smtClean="0">
                <a:latin typeface="宋体" charset="-122"/>
              </a:rPr>
              <a:t>若随机变量</a:t>
            </a:r>
            <a:r>
              <a:rPr lang="en-US" altLang="zh-CN" sz="2000" i="1" smtClean="0"/>
              <a:t>X~N</a:t>
            </a:r>
            <a:r>
              <a:rPr lang="zh-CN" altLang="en-US" sz="2000" smtClean="0">
                <a:latin typeface="宋体" charset="-122"/>
              </a:rPr>
              <a:t>（</a:t>
            </a:r>
            <a:r>
              <a:rPr lang="en-US" altLang="zh-CN" sz="2000" i="1" smtClean="0"/>
              <a:t>μ</a:t>
            </a:r>
            <a:r>
              <a:rPr lang="zh-CN" altLang="en-US" sz="2000" smtClean="0">
                <a:latin typeface="宋体" charset="-122"/>
              </a:rPr>
              <a:t>，</a:t>
            </a:r>
            <a:r>
              <a:rPr lang="en-US" altLang="zh-CN" sz="2000" i="1" smtClean="0">
                <a:latin typeface="宋体" charset="-122"/>
              </a:rPr>
              <a:t>σ</a:t>
            </a:r>
            <a:r>
              <a:rPr lang="en-US" altLang="zh-CN" sz="2000" baseline="30000" smtClean="0"/>
              <a:t>2</a:t>
            </a:r>
            <a:r>
              <a:rPr lang="zh-CN" altLang="en-US" sz="2000" smtClean="0">
                <a:latin typeface="宋体" charset="-122"/>
              </a:rPr>
              <a:t>），则随机变量</a:t>
            </a:r>
          </a:p>
          <a:p>
            <a:pPr algn="just" eaLnBrk="1" hangingPunct="1">
              <a:buFontTx/>
              <a:buNone/>
            </a:pPr>
            <a:endParaRPr lang="zh-CN" altLang="en-US" sz="2000" smtClean="0">
              <a:latin typeface="宋体" charset="-122"/>
            </a:endParaRPr>
          </a:p>
          <a:p>
            <a:pPr algn="just" eaLnBrk="1" hangingPunct="1">
              <a:buFontTx/>
              <a:buNone/>
            </a:pPr>
            <a:endParaRPr lang="zh-CN" altLang="en-US" sz="2000" smtClean="0">
              <a:latin typeface="宋体" charset="-122"/>
            </a:endParaRPr>
          </a:p>
          <a:p>
            <a:pPr algn="just" eaLnBrk="1" hangingPunct="1">
              <a:buFontTx/>
              <a:buNone/>
            </a:pPr>
            <a:endParaRPr lang="zh-CN" altLang="en-US" sz="2000" smtClean="0">
              <a:latin typeface="宋体" charset="-122"/>
            </a:endParaRPr>
          </a:p>
          <a:p>
            <a:pPr algn="just" eaLnBrk="1" hangingPunct="1">
              <a:buFontTx/>
              <a:buNone/>
            </a:pPr>
            <a:r>
              <a:rPr lang="zh-CN" altLang="en-US" sz="2000" smtClean="0">
                <a:latin typeface="宋体" charset="-122"/>
              </a:rPr>
              <a:t>将一般正态变量转换成标准正态变量</a:t>
            </a:r>
            <a:r>
              <a:rPr lang="zh-CN" altLang="en-US" sz="2000" smtClean="0"/>
              <a:t> </a:t>
            </a:r>
          </a:p>
        </p:txBody>
      </p:sp>
      <p:graphicFrame>
        <p:nvGraphicFramePr>
          <p:cNvPr id="16386" name="Object 8"/>
          <p:cNvGraphicFramePr>
            <a:graphicFrameLocks noChangeAspect="1"/>
          </p:cNvGraphicFramePr>
          <p:nvPr/>
        </p:nvGraphicFramePr>
        <p:xfrm>
          <a:off x="2971800" y="1219200"/>
          <a:ext cx="2286000" cy="1031875"/>
        </p:xfrm>
        <a:graphic>
          <a:graphicData uri="http://schemas.openxmlformats.org/presentationml/2006/ole">
            <p:oleObj spid="_x0000_s153602" name="Equation" r:id="rId4" imgW="1041120" imgH="469800" progId="">
              <p:embed/>
            </p:oleObj>
          </a:graphicData>
        </a:graphic>
      </p:graphicFrame>
      <p:graphicFrame>
        <p:nvGraphicFramePr>
          <p:cNvPr id="16387" name="Object 9"/>
          <p:cNvGraphicFramePr>
            <a:graphicFrameLocks noChangeAspect="1"/>
          </p:cNvGraphicFramePr>
          <p:nvPr/>
        </p:nvGraphicFramePr>
        <p:xfrm>
          <a:off x="7239000" y="762000"/>
          <a:ext cx="609600" cy="374650"/>
        </p:xfrm>
        <a:graphic>
          <a:graphicData uri="http://schemas.openxmlformats.org/presentationml/2006/ole">
            <p:oleObj spid="_x0000_s153603" name="Equation" r:id="rId5" imgW="330120" imgH="203040" progId="">
              <p:embed/>
            </p:oleObj>
          </a:graphicData>
        </a:graphic>
      </p:graphicFrame>
      <p:graphicFrame>
        <p:nvGraphicFramePr>
          <p:cNvPr id="16388" name="Object 11"/>
          <p:cNvGraphicFramePr>
            <a:graphicFrameLocks noChangeAspect="1"/>
          </p:cNvGraphicFramePr>
          <p:nvPr/>
        </p:nvGraphicFramePr>
        <p:xfrm>
          <a:off x="3048000" y="2667000"/>
          <a:ext cx="2819400" cy="957263"/>
        </p:xfrm>
        <a:graphic>
          <a:graphicData uri="http://schemas.openxmlformats.org/presentationml/2006/ole">
            <p:oleObj spid="_x0000_s153604" name="Equation" r:id="rId6" imgW="1384200" imgH="469800" progId="">
              <p:embed/>
            </p:oleObj>
          </a:graphicData>
        </a:graphic>
      </p:graphicFrame>
      <p:graphicFrame>
        <p:nvGraphicFramePr>
          <p:cNvPr id="16389" name="Object 12"/>
          <p:cNvGraphicFramePr>
            <a:graphicFrameLocks noChangeAspect="1"/>
          </p:cNvGraphicFramePr>
          <p:nvPr/>
        </p:nvGraphicFramePr>
        <p:xfrm>
          <a:off x="3124200" y="4800600"/>
          <a:ext cx="2362200" cy="747713"/>
        </p:xfrm>
        <a:graphic>
          <a:graphicData uri="http://schemas.openxmlformats.org/presentationml/2006/ole">
            <p:oleObj spid="_x0000_s153605" name="Equation" r:id="rId7" imgW="1244520" imgH="3934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3175"/>
            <a:ext cx="7358063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762000"/>
            <a:ext cx="8839200" cy="514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381000"/>
            <a:ext cx="8610600" cy="6143625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zh-CN" altLang="en-US" sz="2400" b="1" smtClean="0"/>
              <a:t>例</a:t>
            </a:r>
            <a:r>
              <a:rPr lang="en-US" altLang="zh-CN" sz="2400" b="1" smtClean="0"/>
              <a:t>2.7</a:t>
            </a:r>
            <a:r>
              <a:rPr lang="en-US" altLang="zh-CN" sz="2400" smtClean="0"/>
              <a:t>  </a:t>
            </a:r>
            <a:r>
              <a:rPr lang="zh-CN" altLang="en-US" sz="2400" smtClean="0"/>
              <a:t>（</a:t>
            </a:r>
            <a:r>
              <a:rPr lang="en-US" altLang="zh-CN" sz="2400" smtClean="0"/>
              <a:t>1</a:t>
            </a:r>
            <a:r>
              <a:rPr lang="zh-CN" altLang="en-US" sz="2400" smtClean="0"/>
              <a:t>）设</a:t>
            </a:r>
            <a:r>
              <a:rPr lang="en-US" altLang="zh-CN" sz="2400" i="1" smtClean="0"/>
              <a:t>U ~N</a:t>
            </a:r>
            <a:r>
              <a:rPr lang="zh-CN" altLang="en-US" sz="2400" smtClean="0"/>
              <a:t>（</a:t>
            </a:r>
            <a:r>
              <a:rPr lang="en-US" altLang="zh-CN" sz="2400" smtClean="0"/>
              <a:t>0</a:t>
            </a:r>
            <a:r>
              <a:rPr lang="zh-CN" altLang="en-US" sz="2400" smtClean="0"/>
              <a:t>，</a:t>
            </a:r>
            <a:r>
              <a:rPr lang="en-US" altLang="zh-CN" sz="2400" smtClean="0"/>
              <a:t>1</a:t>
            </a:r>
            <a:r>
              <a:rPr lang="zh-CN" altLang="en-US" sz="2400" smtClean="0"/>
              <a:t>），求</a:t>
            </a:r>
            <a:r>
              <a:rPr lang="en-US" altLang="zh-CN" sz="2400" i="1" smtClean="0"/>
              <a:t>P</a:t>
            </a:r>
            <a:r>
              <a:rPr lang="zh-CN" altLang="en-US" sz="2400" smtClean="0"/>
              <a:t>（</a:t>
            </a:r>
            <a:r>
              <a:rPr lang="en-US" altLang="zh-CN" sz="2400" i="1" smtClean="0"/>
              <a:t>U</a:t>
            </a:r>
            <a:r>
              <a:rPr lang="en-US" altLang="zh-CN" sz="2400" smtClean="0"/>
              <a:t>≤</a:t>
            </a:r>
            <a:r>
              <a:rPr lang="zh-CN" altLang="en-US" sz="2400" smtClean="0"/>
              <a:t>－</a:t>
            </a:r>
            <a:r>
              <a:rPr lang="en-US" altLang="zh-CN" sz="2400" smtClean="0"/>
              <a:t>1.64</a:t>
            </a:r>
            <a:r>
              <a:rPr lang="zh-CN" altLang="en-US" sz="2400" smtClean="0"/>
              <a:t>），</a:t>
            </a:r>
            <a:r>
              <a:rPr lang="en-US" altLang="zh-CN" sz="2400" i="1" smtClean="0"/>
              <a:t>P</a:t>
            </a:r>
            <a:r>
              <a:rPr lang="zh-CN" altLang="en-US" sz="2400" smtClean="0"/>
              <a:t>（</a:t>
            </a:r>
            <a:r>
              <a:rPr lang="en-US" altLang="zh-CN" sz="2400" i="1" smtClean="0"/>
              <a:t>U</a:t>
            </a:r>
            <a:r>
              <a:rPr lang="en-US" altLang="zh-CN" sz="2400" smtClean="0"/>
              <a:t>≥2.32</a:t>
            </a:r>
            <a:r>
              <a:rPr lang="zh-CN" altLang="en-US" sz="2400" smtClean="0"/>
              <a:t>），</a:t>
            </a:r>
            <a:r>
              <a:rPr lang="en-US" altLang="zh-CN" sz="2400" i="1" smtClean="0"/>
              <a:t>P</a:t>
            </a:r>
            <a:r>
              <a:rPr lang="zh-CN" altLang="en-US" sz="2400" smtClean="0"/>
              <a:t>（</a:t>
            </a:r>
            <a:r>
              <a:rPr lang="en-US" altLang="zh-CN" sz="2400" smtClean="0"/>
              <a:t>|</a:t>
            </a:r>
            <a:r>
              <a:rPr lang="en-US" altLang="zh-CN" sz="2400" i="1" smtClean="0"/>
              <a:t>U</a:t>
            </a:r>
            <a:r>
              <a:rPr lang="en-US" altLang="zh-CN" sz="2400" smtClean="0"/>
              <a:t>|≥1.96</a:t>
            </a:r>
            <a:r>
              <a:rPr lang="zh-CN" altLang="en-US" sz="2400" smtClean="0"/>
              <a:t>）与</a:t>
            </a:r>
            <a:r>
              <a:rPr lang="en-US" altLang="zh-CN" sz="2400" i="1" smtClean="0"/>
              <a:t>P</a:t>
            </a:r>
            <a:r>
              <a:rPr lang="zh-CN" altLang="en-US" sz="2400" smtClean="0"/>
              <a:t>（</a:t>
            </a:r>
            <a:r>
              <a:rPr lang="en-US" altLang="zh-CN" sz="2400" smtClean="0"/>
              <a:t>|</a:t>
            </a:r>
            <a:r>
              <a:rPr lang="en-US" altLang="zh-CN" sz="2400" i="1" smtClean="0"/>
              <a:t>U</a:t>
            </a:r>
            <a:r>
              <a:rPr lang="en-US" altLang="zh-CN" sz="2400" smtClean="0"/>
              <a:t>|≤2.58</a:t>
            </a:r>
            <a:r>
              <a:rPr lang="zh-CN" altLang="en-US" sz="2400" smtClean="0"/>
              <a:t>）；</a:t>
            </a:r>
          </a:p>
          <a:p>
            <a:pPr algn="just" eaLnBrk="1" hangingPunct="1">
              <a:buFontTx/>
              <a:buNone/>
            </a:pPr>
            <a:r>
              <a:rPr lang="zh-CN" altLang="en-US" sz="2400" smtClean="0"/>
              <a:t>             （</a:t>
            </a:r>
            <a:r>
              <a:rPr lang="en-US" altLang="zh-CN" sz="2400" smtClean="0"/>
              <a:t>2</a:t>
            </a:r>
            <a:r>
              <a:rPr lang="zh-CN" altLang="en-US" sz="2400" smtClean="0"/>
              <a:t>）</a:t>
            </a:r>
            <a:r>
              <a:rPr lang="zh-CN" altLang="en-US" sz="2400" smtClean="0">
                <a:latin typeface="宋体" charset="-122"/>
              </a:rPr>
              <a:t>设</a:t>
            </a:r>
            <a:r>
              <a:rPr lang="en-US" altLang="zh-CN" sz="2400" i="1" smtClean="0"/>
              <a:t>X ~ N(μ,</a:t>
            </a:r>
            <a:r>
              <a:rPr lang="en-US" altLang="zh-CN" sz="2400" i="1" smtClean="0">
                <a:latin typeface="宋体" charset="-122"/>
              </a:rPr>
              <a:t>σ</a:t>
            </a:r>
            <a:r>
              <a:rPr lang="en-US" altLang="zh-CN" sz="2400" i="1" baseline="30000" smtClean="0"/>
              <a:t>2</a:t>
            </a:r>
            <a:r>
              <a:rPr lang="en-US" altLang="zh-CN" sz="2400" i="1" smtClean="0"/>
              <a:t>)</a:t>
            </a:r>
            <a:r>
              <a:rPr lang="zh-CN" altLang="en-US" sz="2400" smtClean="0">
                <a:latin typeface="宋体" charset="-122"/>
              </a:rPr>
              <a:t>，求</a:t>
            </a:r>
            <a:r>
              <a:rPr lang="en-US" altLang="zh-CN" sz="2400" i="1" smtClean="0"/>
              <a:t>P(| X</a:t>
            </a:r>
            <a:r>
              <a:rPr lang="zh-CN" altLang="en-US" sz="2400" i="1" smtClean="0">
                <a:latin typeface="宋体" charset="-122"/>
              </a:rPr>
              <a:t>－</a:t>
            </a:r>
            <a:r>
              <a:rPr lang="en-US" altLang="zh-CN" sz="2400" i="1" smtClean="0"/>
              <a:t>μ|</a:t>
            </a:r>
            <a:r>
              <a:rPr lang="en-US" altLang="zh-CN" sz="2400" i="1" smtClean="0">
                <a:latin typeface="宋体" charset="-122"/>
              </a:rPr>
              <a:t>≤</a:t>
            </a:r>
            <a:r>
              <a:rPr lang="en-US" altLang="zh-CN" sz="2400" i="1" smtClean="0"/>
              <a:t>1</a:t>
            </a:r>
            <a:r>
              <a:rPr lang="en-US" altLang="zh-CN" sz="2400" i="1" smtClean="0">
                <a:latin typeface="宋体" charset="-122"/>
              </a:rPr>
              <a:t>σ</a:t>
            </a:r>
            <a:r>
              <a:rPr lang="en-US" altLang="zh-CN" sz="2400" i="1" smtClean="0"/>
              <a:t>)</a:t>
            </a:r>
            <a:r>
              <a:rPr lang="zh-CN" altLang="en-US" sz="2400" i="1" smtClean="0">
                <a:latin typeface="宋体" charset="-122"/>
              </a:rPr>
              <a:t>，</a:t>
            </a:r>
            <a:r>
              <a:rPr lang="en-US" altLang="zh-CN" sz="2400" i="1" smtClean="0"/>
              <a:t>P(| X</a:t>
            </a:r>
            <a:r>
              <a:rPr lang="zh-CN" altLang="en-US" sz="2400" i="1" smtClean="0">
                <a:latin typeface="宋体" charset="-122"/>
              </a:rPr>
              <a:t>－</a:t>
            </a:r>
            <a:r>
              <a:rPr lang="en-US" altLang="zh-CN" sz="2400" i="1" smtClean="0"/>
              <a:t>μ|</a:t>
            </a:r>
            <a:r>
              <a:rPr lang="en-US" altLang="zh-CN" sz="2400" i="1" smtClean="0">
                <a:latin typeface="宋体" charset="-122"/>
              </a:rPr>
              <a:t>≤</a:t>
            </a:r>
            <a:r>
              <a:rPr lang="en-US" altLang="zh-CN" sz="2400" i="1" smtClean="0"/>
              <a:t>2</a:t>
            </a:r>
            <a:r>
              <a:rPr lang="en-US" altLang="zh-CN" sz="2400" i="1" smtClean="0">
                <a:latin typeface="宋体" charset="-122"/>
              </a:rPr>
              <a:t>σ</a:t>
            </a:r>
            <a:r>
              <a:rPr lang="en-US" altLang="zh-CN" sz="2400" i="1" smtClean="0"/>
              <a:t>)</a:t>
            </a:r>
            <a:r>
              <a:rPr lang="zh-CN" altLang="en-US" sz="2400" smtClean="0">
                <a:latin typeface="宋体" charset="-122"/>
              </a:rPr>
              <a:t>与</a:t>
            </a:r>
            <a:r>
              <a:rPr lang="en-US" altLang="zh-CN" sz="2400" i="1" smtClean="0"/>
              <a:t>P(| X</a:t>
            </a:r>
            <a:r>
              <a:rPr lang="zh-CN" altLang="en-US" sz="2400" i="1" smtClean="0">
                <a:latin typeface="宋体" charset="-122"/>
              </a:rPr>
              <a:t>－</a:t>
            </a:r>
            <a:r>
              <a:rPr lang="en-US" altLang="zh-CN" sz="2400" i="1" smtClean="0"/>
              <a:t>μ|</a:t>
            </a:r>
            <a:r>
              <a:rPr lang="en-US" altLang="zh-CN" sz="2400" i="1" smtClean="0">
                <a:latin typeface="宋体" charset="-122"/>
              </a:rPr>
              <a:t>≤</a:t>
            </a:r>
            <a:r>
              <a:rPr lang="en-US" altLang="zh-CN" sz="2400" i="1" smtClean="0"/>
              <a:t>3</a:t>
            </a:r>
            <a:r>
              <a:rPr lang="en-US" altLang="zh-CN" sz="2400" i="1" smtClean="0">
                <a:latin typeface="宋体" charset="-122"/>
              </a:rPr>
              <a:t>σ</a:t>
            </a:r>
            <a:r>
              <a:rPr lang="zh-CN" altLang="en-US" sz="2400" i="1" smtClean="0">
                <a:latin typeface="宋体" charset="-122"/>
              </a:rPr>
              <a:t>）</a:t>
            </a:r>
            <a:r>
              <a:rPr lang="zh-CN" altLang="en-US" sz="2400" smtClean="0"/>
              <a:t> 。</a:t>
            </a:r>
          </a:p>
          <a:p>
            <a:pPr algn="just" eaLnBrk="1" hangingPunct="1">
              <a:buFontTx/>
              <a:buNone/>
            </a:pPr>
            <a:r>
              <a:rPr lang="zh-CN" altLang="en-US" sz="2400" smtClean="0"/>
              <a:t>解</a:t>
            </a:r>
            <a:r>
              <a:rPr lang="en-US" altLang="zh-CN" sz="2400" smtClean="0">
                <a:sym typeface="Wingdings" pitchFamily="2" charset="2"/>
              </a:rPr>
              <a:t>: (1)   </a:t>
            </a:r>
            <a:r>
              <a:rPr lang="en-US" altLang="zh-CN" sz="2400" i="1" smtClean="0"/>
              <a:t>P</a:t>
            </a:r>
            <a:r>
              <a:rPr lang="zh-CN" altLang="en-US" sz="2400" smtClean="0"/>
              <a:t>（</a:t>
            </a:r>
            <a:r>
              <a:rPr lang="en-US" altLang="zh-CN" sz="2400" i="1" smtClean="0"/>
              <a:t>U</a:t>
            </a:r>
            <a:r>
              <a:rPr lang="en-US" altLang="zh-CN" sz="2400" smtClean="0"/>
              <a:t>≤</a:t>
            </a:r>
            <a:r>
              <a:rPr lang="zh-CN" altLang="en-US" sz="2400" smtClean="0"/>
              <a:t>－</a:t>
            </a:r>
            <a:r>
              <a:rPr lang="en-US" altLang="zh-CN" sz="2400" smtClean="0"/>
              <a:t>1.64</a:t>
            </a:r>
            <a:r>
              <a:rPr lang="zh-CN" altLang="en-US" sz="2400" smtClean="0"/>
              <a:t>）</a:t>
            </a:r>
            <a:r>
              <a:rPr lang="en-US" altLang="zh-CN" sz="2400" smtClean="0"/>
              <a:t>=</a:t>
            </a:r>
            <a:r>
              <a:rPr lang="en-US" altLang="zh-CN" sz="2400" i="1" smtClean="0"/>
              <a:t>F</a:t>
            </a:r>
            <a:r>
              <a:rPr lang="zh-CN" altLang="en-US" sz="2400" smtClean="0"/>
              <a:t>（－</a:t>
            </a:r>
            <a:r>
              <a:rPr lang="en-US" altLang="zh-CN" sz="2400" smtClean="0"/>
              <a:t>1.64</a:t>
            </a:r>
            <a:r>
              <a:rPr lang="zh-CN" altLang="en-US" sz="2400" smtClean="0"/>
              <a:t>）</a:t>
            </a:r>
            <a:r>
              <a:rPr lang="en-US" altLang="zh-CN" sz="2400" smtClean="0"/>
              <a:t>=0.05</a:t>
            </a:r>
          </a:p>
          <a:p>
            <a:pPr algn="just" eaLnBrk="1" hangingPunct="1">
              <a:buFontTx/>
              <a:buNone/>
            </a:pPr>
            <a:r>
              <a:rPr lang="en-US" altLang="zh-CN" sz="2400" i="1" smtClean="0"/>
              <a:t>             P</a:t>
            </a:r>
            <a:r>
              <a:rPr lang="zh-CN" altLang="en-US" sz="2400" smtClean="0"/>
              <a:t>（</a:t>
            </a:r>
            <a:r>
              <a:rPr lang="en-US" altLang="zh-CN" sz="2400" i="1" smtClean="0"/>
              <a:t>U</a:t>
            </a:r>
            <a:r>
              <a:rPr lang="en-US" altLang="zh-CN" sz="2400" smtClean="0"/>
              <a:t>≥2.32</a:t>
            </a:r>
            <a:r>
              <a:rPr lang="zh-CN" altLang="en-US" sz="2400" smtClean="0"/>
              <a:t>）</a:t>
            </a:r>
            <a:r>
              <a:rPr lang="en-US" altLang="zh-CN" sz="2400" smtClean="0"/>
              <a:t>=1</a:t>
            </a:r>
            <a:r>
              <a:rPr lang="zh-CN" altLang="en-US" sz="2400" smtClean="0"/>
              <a:t>－</a:t>
            </a:r>
            <a:r>
              <a:rPr lang="en-US" altLang="zh-CN" sz="2400" i="1" smtClean="0"/>
              <a:t>P</a:t>
            </a:r>
            <a:r>
              <a:rPr lang="zh-CN" altLang="en-US" sz="2400" smtClean="0"/>
              <a:t>（</a:t>
            </a:r>
            <a:r>
              <a:rPr lang="en-US" altLang="zh-CN" sz="2400" i="1" smtClean="0"/>
              <a:t>U</a:t>
            </a:r>
            <a:r>
              <a:rPr lang="en-US" altLang="zh-CN" sz="2400" smtClean="0"/>
              <a:t>≤2.32</a:t>
            </a:r>
            <a:r>
              <a:rPr lang="zh-CN" altLang="en-US" sz="2400" smtClean="0"/>
              <a:t>）</a:t>
            </a:r>
            <a:r>
              <a:rPr lang="en-US" altLang="zh-CN" sz="2400" smtClean="0"/>
              <a:t>=1</a:t>
            </a:r>
            <a:r>
              <a:rPr lang="zh-CN" altLang="en-US" sz="2400" smtClean="0"/>
              <a:t>－</a:t>
            </a:r>
            <a:r>
              <a:rPr lang="en-US" altLang="zh-CN" sz="2400" i="1" smtClean="0"/>
              <a:t>F</a:t>
            </a:r>
            <a:r>
              <a:rPr lang="zh-CN" altLang="en-US" sz="2400" smtClean="0"/>
              <a:t>（</a:t>
            </a:r>
            <a:r>
              <a:rPr lang="en-US" altLang="zh-CN" sz="2400" smtClean="0"/>
              <a:t>2.32</a:t>
            </a:r>
            <a:r>
              <a:rPr lang="zh-CN" altLang="en-US" sz="2400" smtClean="0"/>
              <a:t>）</a:t>
            </a:r>
            <a:r>
              <a:rPr lang="en-US" altLang="zh-CN" sz="2400" smtClean="0"/>
              <a:t>=1</a:t>
            </a:r>
            <a:r>
              <a:rPr lang="zh-CN" altLang="en-US" sz="2400" smtClean="0"/>
              <a:t>－</a:t>
            </a:r>
            <a:r>
              <a:rPr lang="en-US" altLang="zh-CN" sz="2400" smtClean="0"/>
              <a:t>0.9898=0.01</a:t>
            </a:r>
          </a:p>
          <a:p>
            <a:pPr algn="just" eaLnBrk="1" hangingPunct="1">
              <a:buFontTx/>
              <a:buNone/>
            </a:pPr>
            <a:r>
              <a:rPr lang="en-US" altLang="zh-CN" sz="2400" i="1" smtClean="0"/>
              <a:t>            P</a:t>
            </a:r>
            <a:r>
              <a:rPr lang="zh-CN" altLang="en-US" sz="2400" smtClean="0"/>
              <a:t>（</a:t>
            </a:r>
            <a:r>
              <a:rPr lang="en-US" altLang="zh-CN" sz="2400" smtClean="0"/>
              <a:t>|</a:t>
            </a:r>
            <a:r>
              <a:rPr lang="en-US" altLang="zh-CN" sz="2400" i="1" smtClean="0"/>
              <a:t>U</a:t>
            </a:r>
            <a:r>
              <a:rPr lang="en-US" altLang="zh-CN" sz="2400" smtClean="0"/>
              <a:t>|≥1.96</a:t>
            </a:r>
            <a:r>
              <a:rPr lang="zh-CN" altLang="en-US" sz="2400" smtClean="0"/>
              <a:t>）</a:t>
            </a:r>
            <a:r>
              <a:rPr lang="en-US" altLang="zh-CN" sz="2400" smtClean="0"/>
              <a:t>=</a:t>
            </a:r>
            <a:r>
              <a:rPr lang="en-US" altLang="zh-CN" sz="2400" i="1" smtClean="0"/>
              <a:t>P</a:t>
            </a:r>
            <a:r>
              <a:rPr lang="zh-CN" altLang="en-US" sz="2400" smtClean="0"/>
              <a:t>（</a:t>
            </a:r>
            <a:r>
              <a:rPr lang="en-US" altLang="zh-CN" sz="2400" i="1" smtClean="0"/>
              <a:t>U</a:t>
            </a:r>
            <a:r>
              <a:rPr lang="en-US" altLang="zh-CN" sz="2400" smtClean="0"/>
              <a:t>≤</a:t>
            </a:r>
            <a:r>
              <a:rPr lang="zh-CN" altLang="en-US" sz="2400" smtClean="0"/>
              <a:t>－</a:t>
            </a:r>
            <a:r>
              <a:rPr lang="en-US" altLang="zh-CN" sz="2400" smtClean="0"/>
              <a:t>1.96</a:t>
            </a:r>
            <a:r>
              <a:rPr lang="zh-CN" altLang="en-US" sz="2400" smtClean="0"/>
              <a:t>）</a:t>
            </a:r>
            <a:r>
              <a:rPr lang="en-US" altLang="zh-CN" sz="2400" smtClean="0"/>
              <a:t>+</a:t>
            </a:r>
            <a:r>
              <a:rPr lang="en-US" altLang="zh-CN" sz="2400" i="1" smtClean="0"/>
              <a:t>P</a:t>
            </a:r>
            <a:r>
              <a:rPr lang="zh-CN" altLang="en-US" sz="2400" smtClean="0"/>
              <a:t>（</a:t>
            </a:r>
            <a:r>
              <a:rPr lang="en-US" altLang="zh-CN" sz="2400" i="1" smtClean="0"/>
              <a:t>U</a:t>
            </a:r>
            <a:r>
              <a:rPr lang="en-US" altLang="zh-CN" sz="2400" smtClean="0"/>
              <a:t>≥1.96</a:t>
            </a:r>
            <a:r>
              <a:rPr lang="zh-CN" altLang="en-US" sz="2400" smtClean="0"/>
              <a:t>）</a:t>
            </a:r>
            <a:r>
              <a:rPr lang="en-US" altLang="zh-CN" sz="2400" smtClean="0"/>
              <a:t>=2</a:t>
            </a:r>
            <a:r>
              <a:rPr lang="en-US" altLang="zh-CN" sz="2400" i="1" smtClean="0"/>
              <a:t>P</a:t>
            </a:r>
            <a:r>
              <a:rPr lang="zh-CN" altLang="en-US" sz="2400" smtClean="0"/>
              <a:t>（</a:t>
            </a:r>
            <a:r>
              <a:rPr lang="en-US" altLang="zh-CN" sz="2400" i="1" smtClean="0"/>
              <a:t>U</a:t>
            </a:r>
            <a:r>
              <a:rPr lang="en-US" altLang="zh-CN" sz="2400" smtClean="0"/>
              <a:t>≤</a:t>
            </a:r>
            <a:r>
              <a:rPr lang="zh-CN" altLang="en-US" sz="2400" smtClean="0"/>
              <a:t>－</a:t>
            </a:r>
            <a:r>
              <a:rPr lang="en-US" altLang="zh-CN" sz="2400" smtClean="0"/>
              <a:t>1.96</a:t>
            </a:r>
            <a:r>
              <a:rPr lang="zh-CN" altLang="en-US" sz="2400" smtClean="0"/>
              <a:t>） </a:t>
            </a:r>
          </a:p>
          <a:p>
            <a:pPr algn="just" eaLnBrk="1" hangingPunct="1">
              <a:buFontTx/>
              <a:buNone/>
            </a:pPr>
            <a:r>
              <a:rPr lang="zh-CN" altLang="en-US" sz="2400" smtClean="0"/>
              <a:t>                                      </a:t>
            </a:r>
            <a:r>
              <a:rPr lang="en-US" altLang="zh-CN" sz="2400" smtClean="0"/>
              <a:t>=2</a:t>
            </a:r>
            <a:r>
              <a:rPr lang="en-US" altLang="zh-CN" sz="2400" i="1" smtClean="0"/>
              <a:t>F</a:t>
            </a:r>
            <a:r>
              <a:rPr lang="zh-CN" altLang="en-US" sz="2400" smtClean="0"/>
              <a:t>（－</a:t>
            </a:r>
            <a:r>
              <a:rPr lang="en-US" altLang="zh-CN" sz="2400" smtClean="0"/>
              <a:t>1.96</a:t>
            </a:r>
            <a:r>
              <a:rPr lang="zh-CN" altLang="en-US" sz="2400" smtClean="0"/>
              <a:t>）</a:t>
            </a:r>
            <a:r>
              <a:rPr lang="en-US" altLang="zh-CN" sz="2400" smtClean="0"/>
              <a:t>=2×0.025=0.05</a:t>
            </a:r>
          </a:p>
          <a:p>
            <a:pPr algn="just" eaLnBrk="1" hangingPunct="1">
              <a:buFontTx/>
              <a:buNone/>
            </a:pPr>
            <a:r>
              <a:rPr lang="en-US" altLang="zh-CN" sz="2400" i="1" smtClean="0"/>
              <a:t>            P</a:t>
            </a:r>
            <a:r>
              <a:rPr lang="zh-CN" altLang="en-US" sz="2400" smtClean="0"/>
              <a:t>（</a:t>
            </a:r>
            <a:r>
              <a:rPr lang="en-US" altLang="zh-CN" sz="2400" smtClean="0"/>
              <a:t>|</a:t>
            </a:r>
            <a:r>
              <a:rPr lang="en-US" altLang="zh-CN" sz="2400" i="1" smtClean="0"/>
              <a:t>U</a:t>
            </a:r>
            <a:r>
              <a:rPr lang="en-US" altLang="zh-CN" sz="2400" smtClean="0"/>
              <a:t>|≤2.58</a:t>
            </a:r>
            <a:r>
              <a:rPr lang="zh-CN" altLang="en-US" sz="2400" smtClean="0"/>
              <a:t>）</a:t>
            </a:r>
            <a:r>
              <a:rPr lang="en-US" altLang="zh-CN" sz="2400" smtClean="0"/>
              <a:t>=</a:t>
            </a:r>
            <a:r>
              <a:rPr lang="en-US" altLang="zh-CN" sz="2400" i="1" smtClean="0"/>
              <a:t>P</a:t>
            </a:r>
            <a:r>
              <a:rPr lang="zh-CN" altLang="en-US" sz="2400" smtClean="0"/>
              <a:t>（－</a:t>
            </a:r>
            <a:r>
              <a:rPr lang="en-US" altLang="zh-CN" sz="2400" smtClean="0"/>
              <a:t>2.58≤</a:t>
            </a:r>
            <a:r>
              <a:rPr lang="en-US" altLang="zh-CN" sz="2400" i="1" smtClean="0"/>
              <a:t>U</a:t>
            </a:r>
            <a:r>
              <a:rPr lang="en-US" altLang="zh-CN" sz="2400" smtClean="0"/>
              <a:t>≤2.58</a:t>
            </a:r>
            <a:r>
              <a:rPr lang="zh-CN" altLang="en-US" sz="2400" smtClean="0"/>
              <a:t>）</a:t>
            </a:r>
          </a:p>
          <a:p>
            <a:pPr algn="just" eaLnBrk="1" hangingPunct="1">
              <a:buFontTx/>
              <a:buNone/>
            </a:pPr>
            <a:r>
              <a:rPr lang="zh-CN" altLang="en-US" sz="2400" smtClean="0"/>
              <a:t>                                </a:t>
            </a:r>
            <a:r>
              <a:rPr lang="en-US" altLang="zh-CN" sz="2400" smtClean="0"/>
              <a:t>=</a:t>
            </a:r>
            <a:r>
              <a:rPr lang="en-US" altLang="zh-CN" sz="2400" i="1" smtClean="0"/>
              <a:t>F</a:t>
            </a:r>
            <a:r>
              <a:rPr lang="zh-CN" altLang="en-US" sz="2400" smtClean="0"/>
              <a:t>（</a:t>
            </a:r>
            <a:r>
              <a:rPr lang="en-US" altLang="zh-CN" sz="2400" smtClean="0"/>
              <a:t>2.58</a:t>
            </a:r>
            <a:r>
              <a:rPr lang="zh-CN" altLang="en-US" sz="2400" smtClean="0"/>
              <a:t>）－</a:t>
            </a:r>
            <a:r>
              <a:rPr lang="en-US" altLang="zh-CN" sz="2400" i="1" smtClean="0"/>
              <a:t>F</a:t>
            </a:r>
            <a:r>
              <a:rPr lang="zh-CN" altLang="en-US" sz="2400" smtClean="0"/>
              <a:t>（－</a:t>
            </a:r>
            <a:r>
              <a:rPr lang="en-US" altLang="zh-CN" sz="2400" smtClean="0"/>
              <a:t>2.58</a:t>
            </a:r>
            <a:r>
              <a:rPr lang="zh-CN" altLang="en-US" sz="2400" smtClean="0"/>
              <a:t>）</a:t>
            </a:r>
            <a:r>
              <a:rPr lang="en-US" altLang="zh-CN" sz="2400" smtClean="0"/>
              <a:t>=0.99506</a:t>
            </a:r>
            <a:r>
              <a:rPr lang="zh-CN" altLang="en-US" sz="2400" smtClean="0"/>
              <a:t>－</a:t>
            </a:r>
            <a:r>
              <a:rPr lang="en-US" altLang="zh-CN" sz="2400" smtClean="0"/>
              <a:t>0.00494=0.99</a:t>
            </a:r>
          </a:p>
          <a:p>
            <a:pPr eaLnBrk="1" hangingPunct="1">
              <a:buFontTx/>
              <a:buNone/>
            </a:pPr>
            <a:r>
              <a:rPr lang="en-US" altLang="zh-CN" sz="1800" smtClean="0"/>
              <a:t>           </a:t>
            </a:r>
          </a:p>
          <a:p>
            <a:pPr eaLnBrk="1" hangingPunct="1">
              <a:buFontTx/>
              <a:buNone/>
            </a:pPr>
            <a:endParaRPr lang="en-US" altLang="zh-CN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17412" name="矩形 3"/>
          <p:cNvSpPr>
            <a:spLocks noChangeArrowheads="1"/>
          </p:cNvSpPr>
          <p:nvPr/>
        </p:nvSpPr>
        <p:spPr bwMode="auto">
          <a:xfrm>
            <a:off x="900113" y="981075"/>
            <a:ext cx="10795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/>
              <a:t>(2)</a:t>
            </a:r>
          </a:p>
          <a:p>
            <a:endParaRPr lang="en-US" altLang="zh-CN"/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611188" y="1773238"/>
          <a:ext cx="8356600" cy="4248150"/>
        </p:xfrm>
        <a:graphic>
          <a:graphicData uri="http://schemas.openxmlformats.org/presentationml/2006/ole">
            <p:oleObj spid="_x0000_s154626" name="Equation" r:id="rId4" imgW="3746160" imgH="190476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8600"/>
            <a:ext cx="8458200" cy="1544638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zh-CN" altLang="en-US" sz="2400" b="1" smtClean="0"/>
              <a:t>例</a:t>
            </a:r>
            <a:r>
              <a:rPr lang="en-US" altLang="zh-CN" sz="2400" b="1" smtClean="0"/>
              <a:t>2.8</a:t>
            </a:r>
            <a:r>
              <a:rPr lang="en-US" altLang="zh-CN" sz="2400" smtClean="0"/>
              <a:t>  </a:t>
            </a:r>
            <a:r>
              <a:rPr lang="zh-CN" altLang="en-US" sz="2400" smtClean="0"/>
              <a:t>某场养殖扇贝，其壳长符合正态分布，具有平均数</a:t>
            </a:r>
            <a:r>
              <a:rPr lang="en-US" altLang="zh-CN" sz="2400" smtClean="0"/>
              <a:t>60mm</a:t>
            </a:r>
            <a:r>
              <a:rPr lang="zh-CN" altLang="en-US" sz="2400" smtClean="0"/>
              <a:t>，标准差</a:t>
            </a:r>
            <a:r>
              <a:rPr lang="en-US" altLang="zh-CN" sz="2400" smtClean="0"/>
              <a:t>8mm</a:t>
            </a:r>
            <a:r>
              <a:rPr lang="zh-CN" altLang="en-US" sz="2400" smtClean="0"/>
              <a:t>。若规定壳长在</a:t>
            </a:r>
            <a:r>
              <a:rPr lang="en-US" altLang="zh-CN" sz="2400" smtClean="0"/>
              <a:t>60±4mm</a:t>
            </a:r>
            <a:r>
              <a:rPr lang="zh-CN" altLang="en-US" sz="2400" smtClean="0"/>
              <a:t>之间的扇贝为合格品，求：①扇贝的合格率；②取出</a:t>
            </a:r>
            <a:r>
              <a:rPr lang="en-US" altLang="zh-CN" sz="2400" smtClean="0"/>
              <a:t>3</a:t>
            </a:r>
            <a:r>
              <a:rPr lang="zh-CN" altLang="en-US" sz="2400" smtClean="0"/>
              <a:t>只扇贝，至少有</a:t>
            </a:r>
            <a:r>
              <a:rPr lang="en-US" altLang="zh-CN" sz="2400" smtClean="0"/>
              <a:t>1</a:t>
            </a:r>
            <a:r>
              <a:rPr lang="zh-CN" altLang="en-US" sz="2400" smtClean="0"/>
              <a:t>只是不合格的概率。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23850" y="1846263"/>
            <a:ext cx="8153400" cy="4678362"/>
            <a:chOff x="204" y="1069"/>
            <a:chExt cx="5136" cy="2024"/>
          </a:xfrm>
        </p:grpSpPr>
        <p:sp>
          <p:nvSpPr>
            <p:cNvPr id="18437" name="Text Box 4"/>
            <p:cNvSpPr txBox="1">
              <a:spLocks noChangeArrowheads="1"/>
            </p:cNvSpPr>
            <p:nvPr/>
          </p:nvSpPr>
          <p:spPr bwMode="auto">
            <a:xfrm>
              <a:off x="204" y="1069"/>
              <a:ext cx="5136" cy="20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>
                  <a:latin typeface="宋体" charset="-122"/>
                </a:rPr>
                <a:t>解</a:t>
              </a:r>
              <a:r>
                <a:rPr lang="en-US" altLang="zh-CN">
                  <a:latin typeface="宋体" charset="-122"/>
                </a:rPr>
                <a:t>:①</a:t>
              </a:r>
              <a:r>
                <a:rPr lang="en-US" altLang="zh-CN"/>
                <a:t> </a:t>
              </a:r>
              <a:r>
                <a:rPr lang="zh-CN" altLang="en-US">
                  <a:latin typeface="宋体" charset="-122"/>
                </a:rPr>
                <a:t>设扇贝的壳长为随机变量</a:t>
              </a:r>
              <a:r>
                <a:rPr lang="en-US" altLang="zh-CN" i="1"/>
                <a:t>X</a:t>
              </a:r>
              <a:r>
                <a:rPr lang="zh-CN" altLang="en-US">
                  <a:latin typeface="宋体" charset="-122"/>
                </a:rPr>
                <a:t>，则</a:t>
              </a:r>
              <a:r>
                <a:rPr lang="en-US" altLang="zh-CN" i="1"/>
                <a:t>X ~ N</a:t>
              </a:r>
              <a:r>
                <a:rPr lang="zh-CN" altLang="en-US">
                  <a:latin typeface="宋体" charset="-122"/>
                </a:rPr>
                <a:t>（</a:t>
              </a:r>
              <a:r>
                <a:rPr lang="en-US" altLang="zh-CN"/>
                <a:t>60</a:t>
              </a:r>
              <a:r>
                <a:rPr lang="zh-CN" altLang="en-US">
                  <a:latin typeface="宋体" charset="-122"/>
                </a:rPr>
                <a:t>，</a:t>
              </a:r>
              <a:r>
                <a:rPr lang="en-US" altLang="zh-CN"/>
                <a:t>8</a:t>
              </a:r>
              <a:r>
                <a:rPr lang="en-US" altLang="zh-CN" baseline="30000"/>
                <a:t>2</a:t>
              </a:r>
              <a:r>
                <a:rPr lang="zh-CN" altLang="en-US">
                  <a:latin typeface="宋体" charset="-122"/>
                </a:rPr>
                <a:t>）。因此，扇贝的合格率为：</a:t>
              </a:r>
            </a:p>
            <a:p>
              <a:pPr>
                <a:spcBef>
                  <a:spcPct val="50000"/>
                </a:spcBef>
              </a:pPr>
              <a:endParaRPr lang="zh-CN" altLang="en-US">
                <a:latin typeface="宋体" charset="-122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zh-CN" altLang="en-US">
                  <a:latin typeface="宋体" charset="-122"/>
                </a:rPr>
                <a:t>                       </a:t>
              </a:r>
              <a:endParaRPr lang="en-US" altLang="zh-CN">
                <a:latin typeface="宋体" charset="-122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endParaRPr lang="en-US" altLang="zh-CN">
                <a:latin typeface="宋体" charset="-122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endParaRPr lang="en-US" altLang="zh-CN">
                <a:latin typeface="宋体" charset="-122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zh-CN" sz="3200">
                  <a:latin typeface="宋体" charset="-122"/>
                </a:rPr>
                <a:t>                   = </a:t>
              </a:r>
              <a:r>
                <a:rPr lang="en-US" altLang="zh-CN" sz="3200" i="1">
                  <a:latin typeface="宋体" charset="-122"/>
                </a:rPr>
                <a:t>P</a:t>
              </a:r>
              <a:r>
                <a:rPr lang="zh-CN" altLang="en-US" sz="3200"/>
                <a:t>（</a:t>
              </a:r>
              <a:r>
                <a:rPr lang="en-US" altLang="zh-CN" sz="3200">
                  <a:latin typeface="宋体" charset="-122"/>
                </a:rPr>
                <a:t>|</a:t>
              </a:r>
              <a:r>
                <a:rPr lang="en-US" altLang="zh-CN" sz="3200" i="1">
                  <a:latin typeface="宋体" charset="-122"/>
                </a:rPr>
                <a:t>U</a:t>
              </a:r>
              <a:r>
                <a:rPr lang="en-US" altLang="zh-CN" sz="3200">
                  <a:latin typeface="宋体" charset="-122"/>
                </a:rPr>
                <a:t>|</a:t>
              </a:r>
              <a:r>
                <a:rPr lang="en-US" altLang="zh-CN" sz="3200"/>
                <a:t>≤</a:t>
              </a:r>
              <a:r>
                <a:rPr lang="en-US" altLang="zh-CN" sz="3200">
                  <a:latin typeface="宋体" charset="-122"/>
                </a:rPr>
                <a:t>0.5</a:t>
              </a:r>
              <a:r>
                <a:rPr lang="zh-CN" altLang="en-US" sz="3200"/>
                <a:t>）</a:t>
              </a:r>
              <a:endParaRPr lang="zh-CN" altLang="en-US" sz="3200">
                <a:latin typeface="宋体" charset="-122"/>
              </a:endParaRPr>
            </a:p>
            <a:p>
              <a:pPr algn="just">
                <a:lnSpc>
                  <a:spcPct val="50000"/>
                </a:lnSpc>
                <a:spcBef>
                  <a:spcPct val="50000"/>
                </a:spcBef>
              </a:pPr>
              <a:r>
                <a:rPr lang="zh-CN" altLang="en-US" sz="3200">
                  <a:latin typeface="宋体" charset="-122"/>
                </a:rPr>
                <a:t>                   </a:t>
              </a:r>
              <a:r>
                <a:rPr lang="en-US" altLang="zh-CN" sz="3200">
                  <a:latin typeface="宋体" charset="-122"/>
                </a:rPr>
                <a:t>=</a:t>
              </a:r>
              <a:r>
                <a:rPr lang="en-US" altLang="zh-CN" sz="3200" i="1">
                  <a:latin typeface="宋体" charset="-122"/>
                </a:rPr>
                <a:t>P</a:t>
              </a:r>
              <a:r>
                <a:rPr lang="zh-CN" altLang="en-US" sz="3200"/>
                <a:t>（－</a:t>
              </a:r>
              <a:r>
                <a:rPr lang="en-US" altLang="zh-CN" sz="3200">
                  <a:latin typeface="宋体" charset="-122"/>
                </a:rPr>
                <a:t>0.5</a:t>
              </a:r>
              <a:r>
                <a:rPr lang="en-US" altLang="zh-CN" sz="3200"/>
                <a:t>≤</a:t>
              </a:r>
              <a:r>
                <a:rPr lang="en-US" altLang="zh-CN" sz="3200" i="1">
                  <a:latin typeface="宋体" charset="-122"/>
                </a:rPr>
                <a:t>U</a:t>
              </a:r>
              <a:r>
                <a:rPr lang="en-US" altLang="zh-CN" sz="3200"/>
                <a:t>≤</a:t>
              </a:r>
              <a:r>
                <a:rPr lang="en-US" altLang="zh-CN" sz="3200">
                  <a:latin typeface="宋体" charset="-122"/>
                </a:rPr>
                <a:t>0.5</a:t>
              </a:r>
              <a:r>
                <a:rPr lang="zh-CN" altLang="en-US" sz="3200"/>
                <a:t>）</a:t>
              </a:r>
              <a:endParaRPr lang="zh-CN" altLang="en-US" sz="3200">
                <a:latin typeface="宋体" charset="-122"/>
              </a:endParaRPr>
            </a:p>
            <a:p>
              <a:pPr algn="just">
                <a:lnSpc>
                  <a:spcPct val="50000"/>
                </a:lnSpc>
                <a:spcBef>
                  <a:spcPct val="50000"/>
                </a:spcBef>
              </a:pPr>
              <a:r>
                <a:rPr lang="zh-CN" altLang="en-US" sz="3200">
                  <a:latin typeface="宋体" charset="-122"/>
                </a:rPr>
                <a:t>                   </a:t>
              </a:r>
              <a:r>
                <a:rPr lang="en-US" altLang="zh-CN" sz="3200">
                  <a:latin typeface="宋体" charset="-122"/>
                </a:rPr>
                <a:t>=</a:t>
              </a:r>
              <a:r>
                <a:rPr lang="en-US" altLang="zh-CN" sz="3200" i="1">
                  <a:latin typeface="宋体" charset="-122"/>
                </a:rPr>
                <a:t>F</a:t>
              </a:r>
              <a:r>
                <a:rPr lang="zh-CN" altLang="en-US" sz="3200"/>
                <a:t>（</a:t>
              </a:r>
              <a:r>
                <a:rPr lang="en-US" altLang="zh-CN" sz="3200">
                  <a:latin typeface="宋体" charset="-122"/>
                </a:rPr>
                <a:t>0.5</a:t>
              </a:r>
              <a:r>
                <a:rPr lang="zh-CN" altLang="en-US" sz="3200"/>
                <a:t>）－</a:t>
              </a:r>
              <a:r>
                <a:rPr lang="en-US" altLang="zh-CN" sz="3200" i="1">
                  <a:latin typeface="宋体" charset="-122"/>
                </a:rPr>
                <a:t>F</a:t>
              </a:r>
              <a:r>
                <a:rPr lang="en-US" altLang="zh-CN" sz="3200">
                  <a:latin typeface="宋体" charset="-122"/>
                </a:rPr>
                <a:t>(</a:t>
              </a:r>
              <a:r>
                <a:rPr lang="zh-CN" altLang="en-US" sz="3200"/>
                <a:t>－</a:t>
              </a:r>
              <a:r>
                <a:rPr lang="en-US" altLang="zh-CN" sz="3200">
                  <a:latin typeface="宋体" charset="-122"/>
                </a:rPr>
                <a:t>0.5)</a:t>
              </a:r>
            </a:p>
            <a:p>
              <a:pPr algn="just"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zh-CN" sz="3200">
                  <a:latin typeface="宋体" charset="-122"/>
                </a:rPr>
                <a:t>                   =0.69146</a:t>
              </a:r>
              <a:r>
                <a:rPr lang="zh-CN" altLang="en-US" sz="3200"/>
                <a:t>－</a:t>
              </a:r>
              <a:r>
                <a:rPr lang="en-US" altLang="zh-CN" sz="3200">
                  <a:latin typeface="宋体" charset="-122"/>
                </a:rPr>
                <a:t>0.30854     </a:t>
              </a:r>
              <a:r>
                <a:rPr lang="en-US" altLang="zh-CN" sz="3200"/>
                <a:t>         </a:t>
              </a:r>
              <a:endParaRPr lang="en-US" altLang="zh-CN" sz="3200">
                <a:latin typeface="宋体" charset="-122"/>
              </a:endParaRPr>
            </a:p>
            <a:p>
              <a:pPr algn="just"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zh-CN" sz="3200">
                  <a:latin typeface="宋体" charset="-122"/>
                </a:rPr>
                <a:t>                   =0.3829</a:t>
              </a:r>
            </a:p>
          </p:txBody>
        </p:sp>
        <p:graphicFrame>
          <p:nvGraphicFramePr>
            <p:cNvPr id="18434" name="Object 5"/>
            <p:cNvGraphicFramePr>
              <a:graphicFrameLocks noChangeAspect="1"/>
            </p:cNvGraphicFramePr>
            <p:nvPr/>
          </p:nvGraphicFramePr>
          <p:xfrm>
            <a:off x="1111" y="1349"/>
            <a:ext cx="3137" cy="662"/>
          </p:xfrm>
          <a:graphic>
            <a:graphicData uri="http://schemas.openxmlformats.org/presentationml/2006/ole">
              <p:oleObj spid="_x0000_s155650" name="Equation" r:id="rId4" imgW="2044440" imgH="431640" progId="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1251</Words>
  <Application>Microsoft Office PowerPoint</Application>
  <PresentationFormat>全屏显示(4:3)</PresentationFormat>
  <Paragraphs>126</Paragraphs>
  <Slides>20</Slides>
  <Notes>20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20</vt:i4>
      </vt:variant>
    </vt:vector>
  </HeadingPairs>
  <TitlesOfParts>
    <vt:vector size="23" baseType="lpstr">
      <vt:lpstr>默认设计模板</vt:lpstr>
      <vt:lpstr>Equation</vt:lpstr>
      <vt:lpstr>公式</vt:lpstr>
      <vt:lpstr> 第2章    概率基础 (2)</vt:lpstr>
      <vt:lpstr>2.3  抽样分布 </vt:lpstr>
      <vt:lpstr>正态分布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0—1分布</vt:lpstr>
      <vt:lpstr>0—1分布</vt:lpstr>
      <vt:lpstr>二项分布（Binominal  Distribution） </vt:lpstr>
      <vt:lpstr>二项分布（Binominal  Distribution） </vt:lpstr>
      <vt:lpstr>二项分布（Binominal  Distribution） </vt:lpstr>
      <vt:lpstr>幻灯片 16</vt:lpstr>
      <vt:lpstr>幻灯片 17</vt:lpstr>
      <vt:lpstr>幻灯片 18</vt:lpstr>
      <vt:lpstr>幻灯片 19</vt:lpstr>
      <vt:lpstr>幻灯片 20</vt:lpstr>
    </vt:vector>
  </TitlesOfParts>
  <Company>上海水产大学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授课内容与学时分配</dc:title>
  <dc:creator>戴习林</dc:creator>
  <cp:lastModifiedBy>sihua</cp:lastModifiedBy>
  <cp:revision>32</cp:revision>
  <dcterms:created xsi:type="dcterms:W3CDTF">2005-11-20T15:15:18Z</dcterms:created>
  <dcterms:modified xsi:type="dcterms:W3CDTF">2020-02-13T04:33:48Z</dcterms:modified>
</cp:coreProperties>
</file>