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45" r:id="rId2"/>
    <p:sldId id="347" r:id="rId3"/>
    <p:sldId id="348" r:id="rId4"/>
    <p:sldId id="349" r:id="rId5"/>
    <p:sldId id="350" r:id="rId6"/>
    <p:sldId id="351" r:id="rId7"/>
    <p:sldId id="352" r:id="rId8"/>
    <p:sldId id="353" r:id="rId9"/>
    <p:sldId id="354" r:id="rId10"/>
    <p:sldId id="355" r:id="rId11"/>
    <p:sldId id="356" r:id="rId12"/>
    <p:sldId id="357" r:id="rId13"/>
    <p:sldId id="358" r:id="rId14"/>
    <p:sldId id="359" r:id="rId15"/>
    <p:sldId id="360" r:id="rId16"/>
    <p:sldId id="361" r:id="rId17"/>
    <p:sldId id="362" r:id="rId18"/>
    <p:sldId id="363" r:id="rId19"/>
    <p:sldId id="364" r:id="rId20"/>
  </p:sldIdLst>
  <p:sldSz cx="9144000" cy="6858000" type="screen4x3"/>
  <p:notesSz cx="6858000" cy="9144000"/>
  <p:defaultTextStyle>
    <a:defPPr>
      <a:defRPr lang="zh-CN"/>
    </a:defPPr>
    <a:lvl1pPr algn="l" rtl="0" fontAlgn="base">
      <a:spcBef>
        <a:spcPct val="0"/>
      </a:spcBef>
      <a:spcAft>
        <a:spcPct val="0"/>
      </a:spcAft>
      <a:defRPr kumimoji="1" sz="24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kumimoji="1" sz="24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kumimoji="1" sz="24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kumimoji="1" sz="24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kumimoji="1" sz="2400" kern="1200">
        <a:solidFill>
          <a:schemeClr val="tx1"/>
        </a:solidFill>
        <a:latin typeface="Times New Roman" pitchFamily="18" charset="0"/>
        <a:ea typeface="宋体" charset="-122"/>
        <a:cs typeface="+mn-cs"/>
      </a:defRPr>
    </a:lvl5pPr>
    <a:lvl6pPr marL="2286000" algn="l" defTabSz="914400" rtl="0" eaLnBrk="1" latinLnBrk="0" hangingPunct="1">
      <a:defRPr kumimoji="1" sz="2400" kern="1200">
        <a:solidFill>
          <a:schemeClr val="tx1"/>
        </a:solidFill>
        <a:latin typeface="Times New Roman" pitchFamily="18" charset="0"/>
        <a:ea typeface="宋体" charset="-122"/>
        <a:cs typeface="+mn-cs"/>
      </a:defRPr>
    </a:lvl6pPr>
    <a:lvl7pPr marL="2743200" algn="l" defTabSz="914400" rtl="0" eaLnBrk="1" latinLnBrk="0" hangingPunct="1">
      <a:defRPr kumimoji="1" sz="2400" kern="1200">
        <a:solidFill>
          <a:schemeClr val="tx1"/>
        </a:solidFill>
        <a:latin typeface="Times New Roman" pitchFamily="18" charset="0"/>
        <a:ea typeface="宋体" charset="-122"/>
        <a:cs typeface="+mn-cs"/>
      </a:defRPr>
    </a:lvl7pPr>
    <a:lvl8pPr marL="3200400" algn="l" defTabSz="914400" rtl="0" eaLnBrk="1" latinLnBrk="0" hangingPunct="1">
      <a:defRPr kumimoji="1" sz="2400" kern="1200">
        <a:solidFill>
          <a:schemeClr val="tx1"/>
        </a:solidFill>
        <a:latin typeface="Times New Roman" pitchFamily="18" charset="0"/>
        <a:ea typeface="宋体" charset="-122"/>
        <a:cs typeface="+mn-cs"/>
      </a:defRPr>
    </a:lvl8pPr>
    <a:lvl9pPr marL="3657600" algn="l" defTabSz="914400" rtl="0" eaLnBrk="1" latinLnBrk="0" hangingPunct="1">
      <a:defRPr kumimoji="1" sz="24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0C46"/>
    <a:srgbClr val="A70932"/>
    <a:srgbClr val="F77194"/>
    <a:srgbClr val="E91BF3"/>
    <a:srgbClr val="CC66FF"/>
    <a:srgbClr val="FF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varScale="1">
        <p:scale>
          <a:sx n="66" d="100"/>
          <a:sy n="66"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5" Type="http://schemas.openxmlformats.org/officeDocument/2006/relationships/image" Target="../media/image33.wmf"/><Relationship Id="rId4" Type="http://schemas.openxmlformats.org/officeDocument/2006/relationships/image" Target="../media/image32.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4" Type="http://schemas.openxmlformats.org/officeDocument/2006/relationships/image" Target="../media/image43.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 Id="rId6" Type="http://schemas.openxmlformats.org/officeDocument/2006/relationships/image" Target="../media/image49.wmf"/><Relationship Id="rId5" Type="http://schemas.openxmlformats.org/officeDocument/2006/relationships/image" Target="../media/image48.wmf"/><Relationship Id="rId4" Type="http://schemas.openxmlformats.org/officeDocument/2006/relationships/image" Target="../media/image4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image" Target="../media/image12.png"/><Relationship Id="rId5" Type="http://schemas.openxmlformats.org/officeDocument/2006/relationships/image" Target="../media/image16.png"/><Relationship Id="rId4" Type="http://schemas.openxmlformats.org/officeDocument/2006/relationships/image" Target="../media/image15.pn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宋体"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宋体" pitchFamily="2" charset="-122"/>
              </a:defRPr>
            </a:lvl1pPr>
          </a:lstStyle>
          <a:p>
            <a:pPr>
              <a:defRPr/>
            </a:pPr>
            <a:fld id="{6D98191C-0B4B-42AF-A7A3-F51C336963B0}" type="datetimeFigureOut">
              <a:rPr lang="zh-CN" altLang="en-US"/>
              <a:pPr>
                <a:defRPr/>
              </a:pPr>
              <a:t>2020/2/13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宋体"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宋体" pitchFamily="2" charset="-122"/>
              </a:defRPr>
            </a:lvl1pPr>
          </a:lstStyle>
          <a:p>
            <a:pPr>
              <a:defRPr/>
            </a:pPr>
            <a:fld id="{C101EAE3-EE46-492B-97F1-24B538AEC5FD}"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幻灯片图像占位符 1"/>
          <p:cNvSpPr>
            <a:spLocks noGrp="1" noRot="1" noChangeAspect="1" noTextEdit="1"/>
          </p:cNvSpPr>
          <p:nvPr>
            <p:ph type="sldImg"/>
          </p:nvPr>
        </p:nvSpPr>
        <p:spPr bwMode="auto">
          <a:noFill/>
          <a:ln>
            <a:solidFill>
              <a:srgbClr val="000000"/>
            </a:solidFill>
            <a:miter lim="800000"/>
            <a:headEnd/>
            <a:tailEnd/>
          </a:ln>
        </p:spPr>
      </p:sp>
      <p:sp>
        <p:nvSpPr>
          <p:cNvPr id="65539"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65540"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6955C8-E1B6-40BD-BF5A-B4124BD9BEE8}" type="slidenum">
              <a:rPr lang="zh-CN" altLang="en-US" smtClean="0">
                <a:ea typeface="宋体" charset="-122"/>
              </a:rPr>
              <a:pPr/>
              <a:t>1</a:t>
            </a:fld>
            <a:endParaRPr lang="zh-CN" altLang="en-US" smtClean="0">
              <a:ea typeface="宋体"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幻灯片图像占位符 1"/>
          <p:cNvSpPr>
            <a:spLocks noGrp="1" noRot="1" noChangeAspect="1" noTextEdit="1"/>
          </p:cNvSpPr>
          <p:nvPr>
            <p:ph type="sldImg"/>
          </p:nvPr>
        </p:nvSpPr>
        <p:spPr bwMode="auto">
          <a:noFill/>
          <a:ln>
            <a:solidFill>
              <a:srgbClr val="000000"/>
            </a:solidFill>
            <a:miter lim="800000"/>
            <a:headEnd/>
            <a:tailEnd/>
          </a:ln>
        </p:spPr>
      </p:sp>
      <p:sp>
        <p:nvSpPr>
          <p:cNvPr id="7475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4756"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96DDF0-348C-43A3-83A5-CBFE84324816}" type="slidenum">
              <a:rPr lang="zh-CN" altLang="en-US" smtClean="0">
                <a:ea typeface="宋体" charset="-122"/>
              </a:rPr>
              <a:pPr/>
              <a:t>10</a:t>
            </a:fld>
            <a:endParaRPr lang="zh-CN" altLang="en-US" smtClean="0">
              <a:ea typeface="宋体"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幻灯片图像占位符 1"/>
          <p:cNvSpPr>
            <a:spLocks noGrp="1" noRot="1" noChangeAspect="1" noTextEdit="1"/>
          </p:cNvSpPr>
          <p:nvPr>
            <p:ph type="sldImg"/>
          </p:nvPr>
        </p:nvSpPr>
        <p:spPr bwMode="auto">
          <a:noFill/>
          <a:ln>
            <a:solidFill>
              <a:srgbClr val="000000"/>
            </a:solidFill>
            <a:miter lim="800000"/>
            <a:headEnd/>
            <a:tailEnd/>
          </a:ln>
        </p:spPr>
      </p:sp>
      <p:sp>
        <p:nvSpPr>
          <p:cNvPr id="75779"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5780"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C8F989-E8FA-4DB1-AD1C-B9FA7C209F28}" type="slidenum">
              <a:rPr lang="zh-CN" altLang="en-US" smtClean="0">
                <a:ea typeface="宋体" charset="-122"/>
              </a:rPr>
              <a:pPr/>
              <a:t>11</a:t>
            </a:fld>
            <a:endParaRPr lang="zh-CN" altLang="en-US" smtClean="0">
              <a:ea typeface="宋体"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幻灯片图像占位符 1"/>
          <p:cNvSpPr>
            <a:spLocks noGrp="1" noRot="1" noChangeAspect="1" noTextEdit="1"/>
          </p:cNvSpPr>
          <p:nvPr>
            <p:ph type="sldImg"/>
          </p:nvPr>
        </p:nvSpPr>
        <p:spPr bwMode="auto">
          <a:noFill/>
          <a:ln>
            <a:solidFill>
              <a:srgbClr val="000000"/>
            </a:solidFill>
            <a:miter lim="800000"/>
            <a:headEnd/>
            <a:tailEnd/>
          </a:ln>
        </p:spPr>
      </p:sp>
      <p:sp>
        <p:nvSpPr>
          <p:cNvPr id="76803"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6804"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90EF92-8FC5-4434-8DA6-EAEB46119690}" type="slidenum">
              <a:rPr lang="zh-CN" altLang="en-US" smtClean="0">
                <a:ea typeface="宋体" charset="-122"/>
              </a:rPr>
              <a:pPr/>
              <a:t>12</a:t>
            </a:fld>
            <a:endParaRPr lang="zh-CN" altLang="en-US" smtClean="0">
              <a:ea typeface="宋体"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幻灯片图像占位符 1"/>
          <p:cNvSpPr>
            <a:spLocks noGrp="1" noRot="1" noChangeAspect="1" noTextEdit="1"/>
          </p:cNvSpPr>
          <p:nvPr>
            <p:ph type="sldImg"/>
          </p:nvPr>
        </p:nvSpPr>
        <p:spPr bwMode="auto">
          <a:noFill/>
          <a:ln>
            <a:solidFill>
              <a:srgbClr val="000000"/>
            </a:solidFill>
            <a:miter lim="800000"/>
            <a:headEnd/>
            <a:tailEnd/>
          </a:ln>
        </p:spPr>
      </p:sp>
      <p:sp>
        <p:nvSpPr>
          <p:cNvPr id="77827"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7828"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4D94C0-6B65-4536-92F7-8B228064B9B7}" type="slidenum">
              <a:rPr lang="zh-CN" altLang="en-US" smtClean="0">
                <a:ea typeface="宋体" charset="-122"/>
              </a:rPr>
              <a:pPr/>
              <a:t>13</a:t>
            </a:fld>
            <a:endParaRPr lang="zh-CN" altLang="en-US" smtClean="0">
              <a:ea typeface="宋体"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幻灯片图像占位符 1"/>
          <p:cNvSpPr>
            <a:spLocks noGrp="1" noRot="1" noChangeAspect="1" noTextEdit="1"/>
          </p:cNvSpPr>
          <p:nvPr>
            <p:ph type="sldImg"/>
          </p:nvPr>
        </p:nvSpPr>
        <p:spPr bwMode="auto">
          <a:noFill/>
          <a:ln>
            <a:solidFill>
              <a:srgbClr val="000000"/>
            </a:solidFill>
            <a:miter lim="800000"/>
            <a:headEnd/>
            <a:tailEnd/>
          </a:ln>
        </p:spPr>
      </p:sp>
      <p:sp>
        <p:nvSpPr>
          <p:cNvPr id="78851"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8852"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47AEFBA-F0D4-4ABC-85DD-1F486B48D28D}" type="slidenum">
              <a:rPr lang="zh-CN" altLang="en-US" smtClean="0">
                <a:ea typeface="宋体" charset="-122"/>
              </a:rPr>
              <a:pPr/>
              <a:t>14</a:t>
            </a:fld>
            <a:endParaRPr lang="zh-CN" altLang="en-US" smtClean="0">
              <a:ea typeface="宋体"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幻灯片图像占位符 1"/>
          <p:cNvSpPr>
            <a:spLocks noGrp="1" noRot="1" noChangeAspect="1" noTextEdit="1"/>
          </p:cNvSpPr>
          <p:nvPr>
            <p:ph type="sldImg"/>
          </p:nvPr>
        </p:nvSpPr>
        <p:spPr bwMode="auto">
          <a:noFill/>
          <a:ln>
            <a:solidFill>
              <a:srgbClr val="000000"/>
            </a:solidFill>
            <a:miter lim="800000"/>
            <a:headEnd/>
            <a:tailEnd/>
          </a:ln>
        </p:spPr>
      </p:sp>
      <p:sp>
        <p:nvSpPr>
          <p:cNvPr id="7987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9876"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FF71B26-24F7-47C7-8012-09D6CCFCD415}" type="slidenum">
              <a:rPr lang="zh-CN" altLang="en-US" smtClean="0">
                <a:ea typeface="宋体" charset="-122"/>
              </a:rPr>
              <a:pPr/>
              <a:t>15</a:t>
            </a:fld>
            <a:endParaRPr lang="zh-CN" altLang="en-US" smtClean="0">
              <a:ea typeface="宋体"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幻灯片图像占位符 1"/>
          <p:cNvSpPr>
            <a:spLocks noGrp="1" noRot="1" noChangeAspect="1" noTextEdit="1"/>
          </p:cNvSpPr>
          <p:nvPr>
            <p:ph type="sldImg"/>
          </p:nvPr>
        </p:nvSpPr>
        <p:spPr bwMode="auto">
          <a:noFill/>
          <a:ln>
            <a:solidFill>
              <a:srgbClr val="000000"/>
            </a:solidFill>
            <a:miter lim="800000"/>
            <a:headEnd/>
            <a:tailEnd/>
          </a:ln>
        </p:spPr>
      </p:sp>
      <p:sp>
        <p:nvSpPr>
          <p:cNvPr id="80899"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80900"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DDE8163-6796-4FA8-965E-9957FDE708E9}" type="slidenum">
              <a:rPr lang="zh-CN" altLang="en-US" smtClean="0">
                <a:ea typeface="宋体" charset="-122"/>
              </a:rPr>
              <a:pPr/>
              <a:t>16</a:t>
            </a:fld>
            <a:endParaRPr lang="zh-CN" altLang="en-US" smtClean="0">
              <a:ea typeface="宋体"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幻灯片图像占位符 1"/>
          <p:cNvSpPr>
            <a:spLocks noGrp="1" noRot="1" noChangeAspect="1" noTextEdit="1"/>
          </p:cNvSpPr>
          <p:nvPr>
            <p:ph type="sldImg"/>
          </p:nvPr>
        </p:nvSpPr>
        <p:spPr bwMode="auto">
          <a:noFill/>
          <a:ln>
            <a:solidFill>
              <a:srgbClr val="000000"/>
            </a:solidFill>
            <a:miter lim="800000"/>
            <a:headEnd/>
            <a:tailEnd/>
          </a:ln>
        </p:spPr>
      </p:sp>
      <p:sp>
        <p:nvSpPr>
          <p:cNvPr id="81923"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81924"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D46BDA-9BFF-4D3F-A441-4F65DBE7D7E3}" type="slidenum">
              <a:rPr lang="zh-CN" altLang="en-US" smtClean="0">
                <a:ea typeface="宋体" charset="-122"/>
              </a:rPr>
              <a:pPr/>
              <a:t>17</a:t>
            </a:fld>
            <a:endParaRPr lang="zh-CN" altLang="en-US" smtClean="0">
              <a:ea typeface="宋体"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幻灯片图像占位符 1"/>
          <p:cNvSpPr>
            <a:spLocks noGrp="1" noRot="1" noChangeAspect="1" noTextEdit="1"/>
          </p:cNvSpPr>
          <p:nvPr>
            <p:ph type="sldImg"/>
          </p:nvPr>
        </p:nvSpPr>
        <p:spPr bwMode="auto">
          <a:noFill/>
          <a:ln>
            <a:solidFill>
              <a:srgbClr val="000000"/>
            </a:solidFill>
            <a:miter lim="800000"/>
            <a:headEnd/>
            <a:tailEnd/>
          </a:ln>
        </p:spPr>
      </p:sp>
      <p:sp>
        <p:nvSpPr>
          <p:cNvPr id="82947"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82948"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B20866E-5291-498C-BF54-1DCF3AC9B94F}" type="slidenum">
              <a:rPr lang="zh-CN" altLang="en-US" smtClean="0">
                <a:ea typeface="宋体" charset="-122"/>
              </a:rPr>
              <a:pPr/>
              <a:t>18</a:t>
            </a:fld>
            <a:endParaRPr lang="zh-CN" altLang="en-US" smtClean="0">
              <a:ea typeface="宋体"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幻灯片图像占位符 1"/>
          <p:cNvSpPr>
            <a:spLocks noGrp="1" noRot="1" noChangeAspect="1" noTextEdit="1"/>
          </p:cNvSpPr>
          <p:nvPr>
            <p:ph type="sldImg"/>
          </p:nvPr>
        </p:nvSpPr>
        <p:spPr bwMode="auto">
          <a:noFill/>
          <a:ln>
            <a:solidFill>
              <a:srgbClr val="000000"/>
            </a:solidFill>
            <a:miter lim="800000"/>
            <a:headEnd/>
            <a:tailEnd/>
          </a:ln>
        </p:spPr>
      </p:sp>
      <p:sp>
        <p:nvSpPr>
          <p:cNvPr id="83971"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83972"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657DBD-E88C-4304-AB46-36F367720306}" type="slidenum">
              <a:rPr lang="zh-CN" altLang="en-US" smtClean="0">
                <a:ea typeface="宋体" charset="-122"/>
              </a:rPr>
              <a:pPr/>
              <a:t>19</a:t>
            </a:fld>
            <a:endParaRPr lang="zh-CN" altLang="en-US" smtClean="0">
              <a:ea typeface="宋体"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幻灯片图像占位符 1"/>
          <p:cNvSpPr>
            <a:spLocks noGrp="1" noRot="1" noChangeAspect="1" noTextEdit="1"/>
          </p:cNvSpPr>
          <p:nvPr>
            <p:ph type="sldImg"/>
          </p:nvPr>
        </p:nvSpPr>
        <p:spPr bwMode="auto">
          <a:noFill/>
          <a:ln>
            <a:solidFill>
              <a:srgbClr val="000000"/>
            </a:solidFill>
            <a:miter lim="800000"/>
            <a:headEnd/>
            <a:tailEnd/>
          </a:ln>
        </p:spPr>
      </p:sp>
      <p:sp>
        <p:nvSpPr>
          <p:cNvPr id="66563"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66564"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E260D91-0769-43BE-A27E-F5B7029AF26F}" type="slidenum">
              <a:rPr lang="zh-CN" altLang="en-US" smtClean="0">
                <a:ea typeface="宋体" charset="-122"/>
              </a:rPr>
              <a:pPr/>
              <a:t>2</a:t>
            </a:fld>
            <a:endParaRPr lang="zh-CN" altLang="en-US" smtClean="0">
              <a:ea typeface="宋体"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幻灯片图像占位符 1"/>
          <p:cNvSpPr>
            <a:spLocks noGrp="1" noRot="1" noChangeAspect="1" noTextEdit="1"/>
          </p:cNvSpPr>
          <p:nvPr>
            <p:ph type="sldImg"/>
          </p:nvPr>
        </p:nvSpPr>
        <p:spPr bwMode="auto">
          <a:noFill/>
          <a:ln>
            <a:solidFill>
              <a:srgbClr val="000000"/>
            </a:solidFill>
            <a:miter lim="800000"/>
            <a:headEnd/>
            <a:tailEnd/>
          </a:ln>
        </p:spPr>
      </p:sp>
      <p:sp>
        <p:nvSpPr>
          <p:cNvPr id="67587"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67588"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5463A68-B376-46DA-8F71-F60B7A15124C}" type="slidenum">
              <a:rPr lang="zh-CN" altLang="en-US" smtClean="0">
                <a:ea typeface="宋体" charset="-122"/>
              </a:rPr>
              <a:pPr/>
              <a:t>3</a:t>
            </a:fld>
            <a:endParaRPr lang="zh-CN" altLang="en-US" smtClean="0">
              <a:ea typeface="宋体"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幻灯片图像占位符 1"/>
          <p:cNvSpPr>
            <a:spLocks noGrp="1" noRot="1" noChangeAspect="1" noTextEdit="1"/>
          </p:cNvSpPr>
          <p:nvPr>
            <p:ph type="sldImg"/>
          </p:nvPr>
        </p:nvSpPr>
        <p:spPr bwMode="auto">
          <a:noFill/>
          <a:ln>
            <a:solidFill>
              <a:srgbClr val="000000"/>
            </a:solidFill>
            <a:miter lim="800000"/>
            <a:headEnd/>
            <a:tailEnd/>
          </a:ln>
        </p:spPr>
      </p:sp>
      <p:sp>
        <p:nvSpPr>
          <p:cNvPr id="68611"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68612"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063E21C-87E3-4837-8365-F3F9A3C3E84B}" type="slidenum">
              <a:rPr lang="zh-CN" altLang="en-US" smtClean="0">
                <a:ea typeface="宋体" charset="-122"/>
              </a:rPr>
              <a:pPr/>
              <a:t>4</a:t>
            </a:fld>
            <a:endParaRPr lang="zh-CN" altLang="en-US" smtClean="0">
              <a:ea typeface="宋体"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幻灯片图像占位符 1"/>
          <p:cNvSpPr>
            <a:spLocks noGrp="1" noRot="1" noChangeAspect="1" noTextEdit="1"/>
          </p:cNvSpPr>
          <p:nvPr>
            <p:ph type="sldImg"/>
          </p:nvPr>
        </p:nvSpPr>
        <p:spPr bwMode="auto">
          <a:noFill/>
          <a:ln>
            <a:solidFill>
              <a:srgbClr val="000000"/>
            </a:solidFill>
            <a:miter lim="800000"/>
            <a:headEnd/>
            <a:tailEnd/>
          </a:ln>
        </p:spPr>
      </p:sp>
      <p:sp>
        <p:nvSpPr>
          <p:cNvPr id="69635"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69636"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C7374FF-C472-42D1-9087-1909504E78F5}" type="slidenum">
              <a:rPr lang="zh-CN" altLang="en-US" smtClean="0">
                <a:ea typeface="宋体" charset="-122"/>
              </a:rPr>
              <a:pPr/>
              <a:t>5</a:t>
            </a:fld>
            <a:endParaRPr lang="zh-CN" altLang="en-US" smtClean="0">
              <a:ea typeface="宋体"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幻灯片图像占位符 1"/>
          <p:cNvSpPr>
            <a:spLocks noGrp="1" noRot="1" noChangeAspect="1" noTextEdit="1"/>
          </p:cNvSpPr>
          <p:nvPr>
            <p:ph type="sldImg"/>
          </p:nvPr>
        </p:nvSpPr>
        <p:spPr bwMode="auto">
          <a:noFill/>
          <a:ln>
            <a:solidFill>
              <a:srgbClr val="000000"/>
            </a:solidFill>
            <a:miter lim="800000"/>
            <a:headEnd/>
            <a:tailEnd/>
          </a:ln>
        </p:spPr>
      </p:sp>
      <p:sp>
        <p:nvSpPr>
          <p:cNvPr id="70659"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0660"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731999C-3511-4693-B752-C33379ECB9F4}" type="slidenum">
              <a:rPr lang="zh-CN" altLang="en-US" smtClean="0">
                <a:ea typeface="宋体" charset="-122"/>
              </a:rPr>
              <a:pPr/>
              <a:t>6</a:t>
            </a:fld>
            <a:endParaRPr lang="zh-CN" altLang="en-US" smtClean="0">
              <a:ea typeface="宋体"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幻灯片图像占位符 1"/>
          <p:cNvSpPr>
            <a:spLocks noGrp="1" noRot="1" noChangeAspect="1" noTextEdit="1"/>
          </p:cNvSpPr>
          <p:nvPr>
            <p:ph type="sldImg"/>
          </p:nvPr>
        </p:nvSpPr>
        <p:spPr bwMode="auto">
          <a:noFill/>
          <a:ln>
            <a:solidFill>
              <a:srgbClr val="000000"/>
            </a:solidFill>
            <a:miter lim="800000"/>
            <a:headEnd/>
            <a:tailEnd/>
          </a:ln>
        </p:spPr>
      </p:sp>
      <p:sp>
        <p:nvSpPr>
          <p:cNvPr id="71683"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1684"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B34289-8662-4950-8894-C4045338AEFB}" type="slidenum">
              <a:rPr lang="zh-CN" altLang="en-US" smtClean="0">
                <a:ea typeface="宋体" charset="-122"/>
              </a:rPr>
              <a:pPr/>
              <a:t>7</a:t>
            </a:fld>
            <a:endParaRPr lang="zh-CN" altLang="en-US" smtClean="0">
              <a:ea typeface="宋体"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幻灯片图像占位符 1"/>
          <p:cNvSpPr>
            <a:spLocks noGrp="1" noRot="1" noChangeAspect="1" noTextEdit="1"/>
          </p:cNvSpPr>
          <p:nvPr>
            <p:ph type="sldImg"/>
          </p:nvPr>
        </p:nvSpPr>
        <p:spPr bwMode="auto">
          <a:noFill/>
          <a:ln>
            <a:solidFill>
              <a:srgbClr val="000000"/>
            </a:solidFill>
            <a:miter lim="800000"/>
            <a:headEnd/>
            <a:tailEnd/>
          </a:ln>
        </p:spPr>
      </p:sp>
      <p:sp>
        <p:nvSpPr>
          <p:cNvPr id="72707"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2708"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2BD6B5-5EF3-4389-9962-D19FBD8716EF}" type="slidenum">
              <a:rPr lang="zh-CN" altLang="en-US" smtClean="0">
                <a:ea typeface="宋体" charset="-122"/>
              </a:rPr>
              <a:pPr/>
              <a:t>8</a:t>
            </a:fld>
            <a:endParaRPr lang="zh-CN" altLang="en-US" smtClean="0">
              <a:ea typeface="宋体"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幻灯片图像占位符 1"/>
          <p:cNvSpPr>
            <a:spLocks noGrp="1" noRot="1" noChangeAspect="1" noTextEdit="1"/>
          </p:cNvSpPr>
          <p:nvPr>
            <p:ph type="sldImg"/>
          </p:nvPr>
        </p:nvSpPr>
        <p:spPr bwMode="auto">
          <a:noFill/>
          <a:ln>
            <a:solidFill>
              <a:srgbClr val="000000"/>
            </a:solidFill>
            <a:miter lim="800000"/>
            <a:headEnd/>
            <a:tailEnd/>
          </a:ln>
        </p:spPr>
      </p:sp>
      <p:sp>
        <p:nvSpPr>
          <p:cNvPr id="73731"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73732"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3C3DFA1-0612-47DC-9D02-8736D24587F5}" type="slidenum">
              <a:rPr lang="zh-CN" altLang="en-US" smtClean="0">
                <a:ea typeface="宋体" charset="-122"/>
              </a:rPr>
              <a:pPr/>
              <a:t>9</a:t>
            </a:fld>
            <a:endParaRPr lang="zh-CN" altLang="en-US" smtClean="0">
              <a:ea typeface="宋体"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0A2A75A-FF21-4624-93E5-D8BFF7BD6E13}"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6DCB4173-80F8-43E3-B7F1-7733470D2B15}"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DF654C90-813B-4D91-B8D1-6A8A7E48687E}"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38985FBB-A63B-48C4-971F-1DD4483AF505}"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57BFAC8E-1D56-4A3C-A9C1-1EDF5E8446EB}"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CF8439F6-F51F-4902-9981-EFC5F882835C}"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D7A10EE0-0C0A-4C57-9B18-700CBE73257A}"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89B63EE8-6176-4E14-A1C5-BBF3E1E61FD5}"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D6531DF1-E207-4A75-9BCA-7F76B4AAA44A}"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77B7C22A-B838-4252-983E-FD2A4223C0CF}"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FABAD81B-5E87-4723-84CD-F798B28D22E4}"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4813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宋体"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宋体"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宋体" pitchFamily="2" charset="-122"/>
              </a:defRPr>
            </a:lvl1pPr>
          </a:lstStyle>
          <a:p>
            <a:pPr>
              <a:defRPr/>
            </a:pPr>
            <a:fld id="{5F6E4FCB-9E72-4E97-A6B0-1E76FD31ED7F}" type="slidenum">
              <a:rPr lang="en-US" altLang="zh-CN"/>
              <a:pPr>
                <a:defRPr/>
              </a:pPr>
              <a:t>‹#›</a:t>
            </a:fld>
            <a:endParaRPr lang="en-US" altLang="zh-CN"/>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2pPr>
      <a:lvl3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3pPr>
      <a:lvl4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4pPr>
      <a:lvl5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spcBef>
          <a:spcPct val="0"/>
        </a:spcBef>
        <a:spcAft>
          <a:spcPct val="0"/>
        </a:spcAft>
        <a:defRPr kumimoji="1" sz="4400">
          <a:solidFill>
            <a:schemeClr val="tx2"/>
          </a:solidFill>
          <a:latin typeface="Times New Roman" pitchFamily="18" charset="0"/>
          <a:ea typeface="宋体" pitchFamily="2" charset="-122"/>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notesSlide" Target="../notesSlides/notesSlide14.xml"/><Relationship Id="rId7"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6.bin"/><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16.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33.bin"/><Relationship Id="rId5" Type="http://schemas.openxmlformats.org/officeDocument/2006/relationships/oleObject" Target="../embeddings/oleObject32.bin"/><Relationship Id="rId4" Type="http://schemas.openxmlformats.org/officeDocument/2006/relationships/oleObject" Target="../embeddings/oleObject3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36.bin"/><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41.bin"/><Relationship Id="rId3" Type="http://schemas.openxmlformats.org/officeDocument/2006/relationships/notesSlide" Target="../notesSlides/notesSlide19.xml"/><Relationship Id="rId7"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39.bin"/><Relationship Id="rId5" Type="http://schemas.openxmlformats.org/officeDocument/2006/relationships/oleObject" Target="../embeddings/oleObject38.bin"/><Relationship Id="rId10" Type="http://schemas.openxmlformats.org/officeDocument/2006/relationships/oleObject" Target="../embeddings/oleObject43.bin"/><Relationship Id="rId4" Type="http://schemas.openxmlformats.org/officeDocument/2006/relationships/image" Target="../media/image50.png"/><Relationship Id="rId9" Type="http://schemas.openxmlformats.org/officeDocument/2006/relationships/oleObject" Target="../embeddings/oleObject42.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3.xml"/><Relationship Id="rId7"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oleObject" Target="../embeddings/oleObject1.bin"/><Relationship Id="rId4" Type="http://schemas.openxmlformats.org/officeDocument/2006/relationships/image" Target="../media/image5.png"/><Relationship Id="rId9"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1.png"/><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6.xml"/><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14.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533400" y="2362200"/>
            <a:ext cx="7772400" cy="1143000"/>
          </a:xfrm>
        </p:spPr>
        <p:txBody>
          <a:bodyPr/>
          <a:lstStyle/>
          <a:p>
            <a:pPr eaLnBrk="1" hangingPunct="1"/>
            <a:r>
              <a:rPr lang="zh-CN" altLang="en-US" sz="4000" dirty="0" smtClean="0"/>
              <a:t> </a:t>
            </a:r>
            <a:r>
              <a:rPr lang="zh-CN" altLang="en-US" sz="4000" b="1" dirty="0" smtClean="0">
                <a:latin typeface="华文隶书" pitchFamily="2" charset="-122"/>
                <a:ea typeface="华文隶书" pitchFamily="2" charset="-122"/>
              </a:rPr>
              <a:t>第</a:t>
            </a:r>
            <a:r>
              <a:rPr lang="en-US" altLang="zh-CN" sz="4000" b="1" dirty="0" smtClean="0">
                <a:latin typeface="华文隶书" pitchFamily="2" charset="-122"/>
                <a:ea typeface="华文隶书" pitchFamily="2" charset="-122"/>
              </a:rPr>
              <a:t>2</a:t>
            </a:r>
            <a:r>
              <a:rPr lang="zh-CN" altLang="en-US" sz="4000" b="1" dirty="0" smtClean="0">
                <a:latin typeface="华文隶书" pitchFamily="2" charset="-122"/>
                <a:ea typeface="华文隶书" pitchFamily="2" charset="-122"/>
              </a:rPr>
              <a:t>章     概率基础</a:t>
            </a:r>
            <a:r>
              <a:rPr lang="en-US" altLang="zh-CN" sz="4000" b="1" dirty="0" smtClean="0">
                <a:latin typeface="华文隶书" pitchFamily="2" charset="-122"/>
                <a:ea typeface="华文隶书" pitchFamily="2" charset="-122"/>
              </a:rPr>
              <a:t/>
            </a:r>
            <a:br>
              <a:rPr lang="en-US" altLang="zh-CN" sz="4000" b="1" dirty="0" smtClean="0">
                <a:latin typeface="华文隶书" pitchFamily="2" charset="-122"/>
                <a:ea typeface="华文隶书" pitchFamily="2" charset="-122"/>
              </a:rPr>
            </a:br>
            <a:r>
              <a:rPr lang="en-US" altLang="zh-CN" sz="4000" dirty="0" smtClean="0">
                <a:ea typeface="华文隶书" pitchFamily="2" charset="-122"/>
              </a:rPr>
              <a:t> (1)</a:t>
            </a:r>
            <a:endParaRPr lang="zh-CN" altLang="en-US" sz="4000" dirty="0" smtClean="0">
              <a:latin typeface="华文隶书" pitchFamily="2" charset="-122"/>
              <a:ea typeface="华文隶书" pitchFamily="2" charset="-122"/>
            </a:endParaRPr>
          </a:p>
        </p:txBody>
      </p:sp>
      <p:sp>
        <p:nvSpPr>
          <p:cNvPr id="3" name="Rectangle 2"/>
          <p:cNvSpPr txBox="1">
            <a:spLocks noChangeArrowheads="1"/>
          </p:cNvSpPr>
          <p:nvPr/>
        </p:nvSpPr>
        <p:spPr bwMode="auto">
          <a:xfrm>
            <a:off x="684213" y="4076700"/>
            <a:ext cx="7772400" cy="1143000"/>
          </a:xfrm>
          <a:prstGeom prst="rect">
            <a:avLst/>
          </a:prstGeom>
          <a:noFill/>
          <a:ln w="9525">
            <a:noFill/>
            <a:miter lim="800000"/>
            <a:headEnd/>
            <a:tailEnd/>
          </a:ln>
        </p:spPr>
        <p:txBody>
          <a:bodyPr anchor="ctr"/>
          <a:lstStyle/>
          <a:p>
            <a:pPr algn="ctr">
              <a:defRPr/>
            </a:pPr>
            <a:endParaRPr lang="en-US" altLang="zh-CN" sz="3200" kern="0" dirty="0">
              <a:solidFill>
                <a:schemeClr val="tx2"/>
              </a:solidFill>
              <a:latin typeface="+mj-lt"/>
              <a:ea typeface="+mj-ea"/>
              <a:cs typeface="+mj-cs"/>
            </a:endParaRPr>
          </a:p>
          <a:p>
            <a:pPr algn="ctr">
              <a:defRPr/>
            </a:pPr>
            <a:endParaRPr lang="en-US" altLang="zh-CN" sz="3200" kern="0" dirty="0">
              <a:solidFill>
                <a:schemeClr val="tx2"/>
              </a:solidFill>
              <a:latin typeface="+mj-lt"/>
              <a:ea typeface="+mj-ea"/>
              <a:cs typeface="+mj-cs"/>
            </a:endParaRPr>
          </a:p>
          <a:p>
            <a:pPr algn="ctr">
              <a:defRPr/>
            </a:pPr>
            <a:r>
              <a:rPr lang="zh-CN" altLang="en-US" sz="3200" kern="0" dirty="0">
                <a:solidFill>
                  <a:schemeClr val="tx2"/>
                </a:solidFill>
                <a:latin typeface="华文楷体" pitchFamily="2" charset="-122"/>
                <a:ea typeface="华文楷体" pitchFamily="2" charset="-122"/>
                <a:cs typeface="+mj-cs"/>
              </a:rPr>
              <a:t>彭司华</a:t>
            </a:r>
            <a:endParaRPr lang="en-US" altLang="zh-CN" sz="3200" kern="0" dirty="0">
              <a:solidFill>
                <a:schemeClr val="tx2"/>
              </a:solidFill>
              <a:latin typeface="华文楷体" pitchFamily="2" charset="-122"/>
              <a:ea typeface="华文楷体" pitchFamily="2" charset="-122"/>
              <a:cs typeface="+mj-cs"/>
            </a:endParaRPr>
          </a:p>
          <a:p>
            <a:pPr algn="ctr">
              <a:defRPr/>
            </a:pPr>
            <a:r>
              <a:rPr lang="en-US" altLang="zh-CN" sz="3200" kern="0" dirty="0" smtClean="0">
                <a:solidFill>
                  <a:schemeClr val="tx2"/>
                </a:solidFill>
                <a:latin typeface="+mj-lt"/>
                <a:ea typeface="+mj-ea"/>
                <a:cs typeface="+mj-cs"/>
              </a:rPr>
              <a:t>2020</a:t>
            </a:r>
            <a:r>
              <a:rPr lang="zh-CN" altLang="en-US" sz="3200" kern="0" dirty="0" smtClean="0">
                <a:solidFill>
                  <a:schemeClr val="tx2"/>
                </a:solidFill>
                <a:latin typeface="+mj-lt"/>
                <a:ea typeface="+mj-ea"/>
                <a:cs typeface="+mj-cs"/>
              </a:rPr>
              <a:t>年</a:t>
            </a:r>
            <a:r>
              <a:rPr lang="en-US" altLang="zh-CN" sz="3200" kern="0" dirty="0" smtClean="0">
                <a:solidFill>
                  <a:schemeClr val="tx2"/>
                </a:solidFill>
                <a:latin typeface="+mj-lt"/>
                <a:ea typeface="+mj-ea"/>
                <a:cs typeface="+mj-cs"/>
              </a:rPr>
              <a:t>2</a:t>
            </a:r>
            <a:r>
              <a:rPr lang="zh-CN" altLang="en-US" sz="3200" kern="0" dirty="0" smtClean="0">
                <a:solidFill>
                  <a:schemeClr val="tx2"/>
                </a:solidFill>
                <a:latin typeface="+mj-lt"/>
                <a:ea typeface="+mj-ea"/>
                <a:cs typeface="+mj-cs"/>
              </a:rPr>
              <a:t>月</a:t>
            </a:r>
            <a:endParaRPr lang="en-US" altLang="zh-CN" sz="3200" kern="0" dirty="0">
              <a:solidFill>
                <a:schemeClr val="tx2"/>
              </a:solidFill>
              <a:latin typeface="+mj-lt"/>
              <a:ea typeface="+mj-ea"/>
              <a:cs typeface="+mj-cs"/>
            </a:endParaRPr>
          </a:p>
          <a:p>
            <a:pPr algn="ctr">
              <a:defRPr/>
            </a:pPr>
            <a:r>
              <a:rPr lang="zh-CN" altLang="en-US" sz="3200" kern="0" dirty="0">
                <a:solidFill>
                  <a:schemeClr val="tx2"/>
                </a:solidFill>
                <a:latin typeface="+mj-lt"/>
                <a:ea typeface="+mj-ea"/>
                <a:cs typeface="+mj-cs"/>
              </a:rPr>
              <a:t> </a:t>
            </a:r>
          </a:p>
        </p:txBody>
      </p:sp>
      <p:sp>
        <p:nvSpPr>
          <p:cNvPr id="4" name="Rectangle 2"/>
          <p:cNvSpPr txBox="1">
            <a:spLocks noChangeArrowheads="1"/>
          </p:cNvSpPr>
          <p:nvPr/>
        </p:nvSpPr>
        <p:spPr bwMode="auto">
          <a:xfrm>
            <a:off x="684213" y="836613"/>
            <a:ext cx="7772400" cy="1143000"/>
          </a:xfrm>
          <a:prstGeom prst="rect">
            <a:avLst/>
          </a:prstGeom>
          <a:noFill/>
          <a:ln w="9525">
            <a:noFill/>
            <a:miter lim="800000"/>
            <a:headEnd/>
            <a:tailEnd/>
          </a:ln>
        </p:spPr>
        <p:txBody>
          <a:bodyPr anchor="ctr"/>
          <a:lstStyle/>
          <a:p>
            <a:pPr algn="ctr">
              <a:defRPr/>
            </a:pPr>
            <a:r>
              <a:rPr lang="zh-CN" altLang="en-US" sz="6000" kern="0" dirty="0">
                <a:solidFill>
                  <a:schemeClr val="tx2"/>
                </a:solidFill>
                <a:latin typeface="华文琥珀" pitchFamily="2" charset="-122"/>
                <a:ea typeface="华文琥珀" pitchFamily="2" charset="-122"/>
                <a:cs typeface="+mj-cs"/>
              </a:rPr>
              <a:t>生 物 统 计 学</a:t>
            </a:r>
            <a:endParaRPr lang="zh-CN" altLang="en-US" sz="4000" kern="0" dirty="0">
              <a:solidFill>
                <a:schemeClr val="tx2"/>
              </a:solidFill>
              <a:latin typeface="华文琥珀" pitchFamily="2" charset="-122"/>
              <a:ea typeface="华文琥珀" pitchFamily="2" charset="-122"/>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3"/>
          <p:cNvSpPr>
            <a:spLocks noGrp="1" noChangeArrowheads="1"/>
          </p:cNvSpPr>
          <p:nvPr>
            <p:ph type="body" idx="1"/>
          </p:nvPr>
        </p:nvSpPr>
        <p:spPr>
          <a:xfrm>
            <a:off x="304800" y="304800"/>
            <a:ext cx="8534400" cy="1371600"/>
          </a:xfrm>
        </p:spPr>
        <p:txBody>
          <a:bodyPr/>
          <a:lstStyle/>
          <a:p>
            <a:pPr eaLnBrk="1" hangingPunct="1">
              <a:buFontTx/>
              <a:buNone/>
            </a:pPr>
            <a:r>
              <a:rPr lang="zh-CN" altLang="en-US" sz="3600" b="1" smtClean="0">
                <a:latin typeface="宋体" charset="-122"/>
              </a:rPr>
              <a:t>全概率公式</a:t>
            </a:r>
          </a:p>
          <a:p>
            <a:pPr eaLnBrk="1" hangingPunct="1">
              <a:buFontTx/>
              <a:buNone/>
            </a:pPr>
            <a:r>
              <a:rPr lang="zh-CN" altLang="en-US" sz="2000" smtClean="0">
                <a:latin typeface="宋体" charset="-122"/>
              </a:rPr>
              <a:t>     设事件</a:t>
            </a:r>
            <a:r>
              <a:rPr lang="en-US" altLang="zh-CN" sz="2000" i="1" smtClean="0"/>
              <a:t>A</a:t>
            </a:r>
            <a:r>
              <a:rPr lang="en-US" altLang="zh-CN" sz="2000" i="1" baseline="-30000" smtClean="0"/>
              <a:t>1</a:t>
            </a:r>
            <a:r>
              <a:rPr lang="zh-CN" altLang="en-US" sz="2000" i="1" smtClean="0">
                <a:latin typeface="宋体" charset="-122"/>
              </a:rPr>
              <a:t>，</a:t>
            </a:r>
            <a:r>
              <a:rPr lang="en-US" altLang="zh-CN" sz="2000" i="1" smtClean="0"/>
              <a:t>A</a:t>
            </a:r>
            <a:r>
              <a:rPr lang="en-US" altLang="zh-CN" sz="2000" i="1" baseline="-30000" smtClean="0"/>
              <a:t>2</a:t>
            </a:r>
            <a:r>
              <a:rPr lang="zh-CN" altLang="en-US" sz="2000" i="1" smtClean="0">
                <a:latin typeface="宋体" charset="-122"/>
              </a:rPr>
              <a:t>，</a:t>
            </a:r>
            <a:r>
              <a:rPr lang="en-US" altLang="zh-CN" sz="2000" i="1" smtClean="0"/>
              <a:t>…</a:t>
            </a:r>
            <a:r>
              <a:rPr lang="zh-CN" altLang="en-US" sz="2000" i="1" smtClean="0">
                <a:latin typeface="宋体" charset="-122"/>
              </a:rPr>
              <a:t>，</a:t>
            </a:r>
            <a:r>
              <a:rPr lang="en-US" altLang="zh-CN" sz="2000" i="1" smtClean="0"/>
              <a:t>An</a:t>
            </a:r>
            <a:r>
              <a:rPr lang="zh-CN" altLang="en-US" sz="2000" smtClean="0">
                <a:latin typeface="宋体" charset="-122"/>
              </a:rPr>
              <a:t>两两互斥，且</a:t>
            </a:r>
            <a:r>
              <a:rPr lang="en-US" altLang="zh-CN" sz="2000" i="1" smtClean="0"/>
              <a:t>A</a:t>
            </a:r>
            <a:r>
              <a:rPr lang="en-US" altLang="zh-CN" sz="2000" i="1" baseline="-30000" smtClean="0"/>
              <a:t>1</a:t>
            </a:r>
            <a:r>
              <a:rPr lang="en-US" altLang="zh-CN" sz="2000" i="1" smtClean="0"/>
              <a:t>+A</a:t>
            </a:r>
            <a:r>
              <a:rPr lang="en-US" altLang="zh-CN" sz="2000" i="1" baseline="-30000" smtClean="0"/>
              <a:t>2</a:t>
            </a:r>
            <a:r>
              <a:rPr lang="en-US" altLang="zh-CN" sz="2000" i="1" smtClean="0"/>
              <a:t>+…+A</a:t>
            </a:r>
            <a:r>
              <a:rPr lang="en-US" altLang="zh-CN" sz="2000" i="1" baseline="-30000" smtClean="0"/>
              <a:t>n</a:t>
            </a:r>
            <a:r>
              <a:rPr lang="en-US" altLang="zh-CN" sz="2000" i="1" smtClean="0"/>
              <a:t>=</a:t>
            </a:r>
            <a:r>
              <a:rPr lang="en-US" altLang="zh-CN" sz="2000" i="1" smtClean="0">
                <a:latin typeface="宋体" charset="-122"/>
              </a:rPr>
              <a:t>Ω</a:t>
            </a:r>
            <a:r>
              <a:rPr lang="zh-CN" altLang="en-US" sz="2000" i="1" smtClean="0">
                <a:latin typeface="宋体" charset="-122"/>
              </a:rPr>
              <a:t>，</a:t>
            </a:r>
            <a:r>
              <a:rPr lang="en-US" altLang="zh-CN" sz="2000" i="1" smtClean="0"/>
              <a:t>P</a:t>
            </a:r>
            <a:r>
              <a:rPr lang="zh-CN" altLang="en-US" sz="2000" i="1" smtClean="0">
                <a:latin typeface="宋体" charset="-122"/>
              </a:rPr>
              <a:t>（</a:t>
            </a:r>
            <a:r>
              <a:rPr lang="en-US" altLang="zh-CN" sz="2000" i="1" smtClean="0"/>
              <a:t>A</a:t>
            </a:r>
            <a:r>
              <a:rPr lang="en-US" altLang="zh-CN" sz="2000" i="1" baseline="-30000" smtClean="0"/>
              <a:t>i</a:t>
            </a:r>
            <a:r>
              <a:rPr lang="zh-CN" altLang="en-US" sz="2000" i="1" smtClean="0">
                <a:latin typeface="宋体" charset="-122"/>
              </a:rPr>
              <a:t>）＞</a:t>
            </a:r>
            <a:r>
              <a:rPr lang="en-US" altLang="zh-CN" sz="2000" smtClean="0"/>
              <a:t>0</a:t>
            </a:r>
            <a:r>
              <a:rPr lang="zh-CN" altLang="en-US" sz="2000" smtClean="0">
                <a:latin typeface="宋体" charset="-122"/>
              </a:rPr>
              <a:t>，事件</a:t>
            </a:r>
            <a:r>
              <a:rPr lang="en-US" altLang="zh-CN" sz="2000" i="1" smtClean="0"/>
              <a:t>B</a:t>
            </a:r>
            <a:r>
              <a:rPr lang="zh-CN" altLang="en-US" sz="2000" smtClean="0">
                <a:latin typeface="宋体" charset="-122"/>
              </a:rPr>
              <a:t>仅当任意</a:t>
            </a:r>
            <a:r>
              <a:rPr lang="en-US" altLang="zh-CN" sz="2000" i="1" smtClean="0"/>
              <a:t>A</a:t>
            </a:r>
            <a:r>
              <a:rPr lang="en-US" altLang="zh-CN" sz="2000" i="1" baseline="-30000" smtClean="0"/>
              <a:t>i</a:t>
            </a:r>
            <a:r>
              <a:rPr lang="zh-CN" altLang="en-US" sz="2000" smtClean="0">
                <a:latin typeface="宋体" charset="-122"/>
              </a:rPr>
              <a:t>发生时才能发生，则有</a:t>
            </a:r>
            <a:r>
              <a:rPr lang="zh-CN" altLang="en-US" sz="2400" smtClean="0"/>
              <a:t>  </a:t>
            </a:r>
          </a:p>
        </p:txBody>
      </p:sp>
      <p:graphicFrame>
        <p:nvGraphicFramePr>
          <p:cNvPr id="7170" name="Object 4"/>
          <p:cNvGraphicFramePr>
            <a:graphicFrameLocks noChangeAspect="1"/>
          </p:cNvGraphicFramePr>
          <p:nvPr/>
        </p:nvGraphicFramePr>
        <p:xfrm>
          <a:off x="1905000" y="1676400"/>
          <a:ext cx="5791200" cy="1341438"/>
        </p:xfrm>
        <a:graphic>
          <a:graphicData uri="http://schemas.openxmlformats.org/presentationml/2006/ole">
            <p:oleObj spid="_x0000_s144386" name="Equation" r:id="rId4" imgW="3784320" imgH="876240" progId="">
              <p:embed/>
            </p:oleObj>
          </a:graphicData>
        </a:graphic>
      </p:graphicFrame>
      <p:sp>
        <p:nvSpPr>
          <p:cNvPr id="9221" name="Text Box 5"/>
          <p:cNvSpPr txBox="1">
            <a:spLocks noChangeArrowheads="1"/>
          </p:cNvSpPr>
          <p:nvPr/>
        </p:nvSpPr>
        <p:spPr bwMode="auto">
          <a:xfrm>
            <a:off x="381000" y="2895600"/>
            <a:ext cx="8305800" cy="646331"/>
          </a:xfrm>
          <a:prstGeom prst="rect">
            <a:avLst/>
          </a:prstGeom>
          <a:noFill/>
          <a:ln w="9525">
            <a:noFill/>
            <a:miter lim="800000"/>
            <a:headEnd/>
            <a:tailEnd/>
          </a:ln>
        </p:spPr>
        <p:txBody>
          <a:bodyPr>
            <a:spAutoFit/>
          </a:bodyPr>
          <a:lstStyle/>
          <a:p>
            <a:pPr>
              <a:spcBef>
                <a:spcPct val="50000"/>
              </a:spcBef>
            </a:pPr>
            <a:r>
              <a:rPr lang="zh-CN" altLang="en-US" sz="1800" b="1" dirty="0">
                <a:latin typeface="宋体" charset="-122"/>
              </a:rPr>
              <a:t>例</a:t>
            </a:r>
            <a:r>
              <a:rPr lang="en-US" altLang="zh-CN" sz="1800" b="1" dirty="0">
                <a:latin typeface="宋体" charset="-122"/>
              </a:rPr>
              <a:t>3</a:t>
            </a:r>
            <a:r>
              <a:rPr lang="en-US" altLang="zh-CN" sz="1800" b="1" dirty="0"/>
              <a:t>.3</a:t>
            </a:r>
            <a:r>
              <a:rPr lang="en-US" altLang="zh-CN" sz="1800" dirty="0"/>
              <a:t> </a:t>
            </a:r>
            <a:r>
              <a:rPr lang="zh-CN" altLang="en-US" sz="1800" dirty="0">
                <a:latin typeface="宋体" charset="-122"/>
              </a:rPr>
              <a:t>某鱼池中草鱼、鲢鱼、鲫鱼所占比例分别为</a:t>
            </a:r>
            <a:r>
              <a:rPr lang="en-US" altLang="zh-CN" sz="1800" dirty="0"/>
              <a:t>50%</a:t>
            </a:r>
            <a:r>
              <a:rPr lang="zh-CN" altLang="en-US" sz="1800" dirty="0">
                <a:latin typeface="宋体" charset="-122"/>
              </a:rPr>
              <a:t>、</a:t>
            </a:r>
            <a:r>
              <a:rPr lang="en-US" altLang="zh-CN" sz="1800" dirty="0"/>
              <a:t>30%</a:t>
            </a:r>
            <a:r>
              <a:rPr lang="zh-CN" altLang="en-US" sz="1800" dirty="0">
                <a:latin typeface="宋体" charset="-122"/>
              </a:rPr>
              <a:t>、</a:t>
            </a:r>
            <a:r>
              <a:rPr lang="en-US" altLang="zh-CN" sz="1800" dirty="0"/>
              <a:t>20%</a:t>
            </a:r>
            <a:r>
              <a:rPr lang="zh-CN" altLang="en-US" sz="1800" dirty="0">
                <a:latin typeface="宋体" charset="-122"/>
              </a:rPr>
              <a:t>，其病鱼率分别为</a:t>
            </a:r>
            <a:r>
              <a:rPr lang="en-US" altLang="zh-CN" sz="1800" dirty="0"/>
              <a:t>1%</a:t>
            </a:r>
            <a:r>
              <a:rPr lang="zh-CN" altLang="en-US" sz="1800" dirty="0">
                <a:latin typeface="宋体" charset="-122"/>
              </a:rPr>
              <a:t>，</a:t>
            </a:r>
            <a:r>
              <a:rPr lang="en-US" altLang="zh-CN" sz="1800" dirty="0"/>
              <a:t>2%</a:t>
            </a:r>
            <a:r>
              <a:rPr lang="zh-CN" altLang="en-US" sz="1800" dirty="0">
                <a:latin typeface="宋体" charset="-122"/>
              </a:rPr>
              <a:t>，</a:t>
            </a:r>
            <a:r>
              <a:rPr lang="en-US" altLang="zh-CN" sz="1800" dirty="0"/>
              <a:t>4%</a:t>
            </a:r>
            <a:r>
              <a:rPr lang="zh-CN" altLang="en-US" sz="1800" dirty="0">
                <a:latin typeface="宋体" charset="-122"/>
              </a:rPr>
              <a:t>。求从该鱼池中任意取出</a:t>
            </a:r>
            <a:r>
              <a:rPr lang="en-US" altLang="zh-CN" sz="1600" dirty="0"/>
              <a:t>1</a:t>
            </a:r>
            <a:r>
              <a:rPr lang="zh-CN" altLang="en-US" sz="1600" dirty="0">
                <a:latin typeface="宋体" charset="-122"/>
              </a:rPr>
              <a:t>尾是病鱼的概率。</a:t>
            </a:r>
            <a:r>
              <a:rPr lang="zh-CN" altLang="en-US" sz="1600" dirty="0"/>
              <a:t> </a:t>
            </a:r>
          </a:p>
        </p:txBody>
      </p:sp>
      <p:grpSp>
        <p:nvGrpSpPr>
          <p:cNvPr id="2" name="Group 10"/>
          <p:cNvGrpSpPr>
            <a:grpSpLocks/>
          </p:cNvGrpSpPr>
          <p:nvPr/>
        </p:nvGrpSpPr>
        <p:grpSpPr bwMode="auto">
          <a:xfrm>
            <a:off x="457200" y="3581400"/>
            <a:ext cx="8077200" cy="1684338"/>
            <a:chOff x="288" y="2256"/>
            <a:chExt cx="5088" cy="1061"/>
          </a:xfrm>
        </p:grpSpPr>
        <p:sp>
          <p:nvSpPr>
            <p:cNvPr id="7178" name="Rectangle 6"/>
            <p:cNvSpPr>
              <a:spLocks noChangeArrowheads="1"/>
            </p:cNvSpPr>
            <p:nvPr/>
          </p:nvSpPr>
          <p:spPr bwMode="auto">
            <a:xfrm>
              <a:off x="288" y="2256"/>
              <a:ext cx="5088" cy="562"/>
            </a:xfrm>
            <a:prstGeom prst="rect">
              <a:avLst/>
            </a:prstGeom>
            <a:noFill/>
            <a:ln w="9525">
              <a:noFill/>
              <a:miter lim="800000"/>
              <a:headEnd/>
              <a:tailEnd/>
            </a:ln>
          </p:spPr>
          <p:txBody>
            <a:bodyPr>
              <a:spAutoFit/>
            </a:bodyPr>
            <a:lstStyle/>
            <a:p>
              <a:pPr indent="276225" algn="just"/>
              <a:r>
                <a:rPr lang="zh-CN" altLang="en-US" sz="2000" dirty="0"/>
                <a:t>解：</a:t>
              </a:r>
              <a:r>
                <a:rPr lang="zh-CN" altLang="en-US" sz="1600" dirty="0"/>
                <a:t>设</a:t>
              </a:r>
              <a:r>
                <a:rPr lang="en-US" altLang="zh-CN" sz="1600" i="1" dirty="0"/>
                <a:t>B</a:t>
              </a:r>
              <a:r>
                <a:rPr lang="zh-CN" altLang="en-US" sz="1600" dirty="0"/>
                <a:t>表示“任意取出</a:t>
              </a:r>
              <a:r>
                <a:rPr lang="en-US" altLang="zh-CN" sz="1600" dirty="0"/>
                <a:t>1</a:t>
              </a:r>
              <a:r>
                <a:rPr lang="zh-CN" altLang="en-US" sz="1600" dirty="0"/>
                <a:t>尾是病鱼”，</a:t>
              </a:r>
              <a:r>
                <a:rPr lang="en-US" altLang="zh-CN" sz="1600" i="1" dirty="0"/>
                <a:t>A</a:t>
              </a:r>
              <a:r>
                <a:rPr lang="en-US" altLang="zh-CN" sz="1600" i="1" baseline="-30000" dirty="0"/>
                <a:t>1</a:t>
              </a:r>
              <a:r>
                <a:rPr lang="zh-CN" altLang="en-US" sz="1600" dirty="0"/>
                <a:t>表示“取出的鱼是草鱼”，</a:t>
              </a:r>
              <a:r>
                <a:rPr lang="en-US" altLang="zh-CN" sz="1600" i="1" dirty="0"/>
                <a:t>A</a:t>
              </a:r>
              <a:r>
                <a:rPr lang="en-US" altLang="zh-CN" sz="1600" i="1" baseline="-30000" dirty="0"/>
                <a:t>2</a:t>
              </a:r>
              <a:r>
                <a:rPr lang="zh-CN" altLang="en-US" sz="1600" dirty="0"/>
                <a:t>表示“取出的鱼是鲢鱼”，</a:t>
              </a:r>
              <a:r>
                <a:rPr lang="en-US" altLang="zh-CN" sz="1600" i="1" dirty="0"/>
                <a:t>A</a:t>
              </a:r>
              <a:r>
                <a:rPr lang="en-US" altLang="zh-CN" sz="1600" i="1" baseline="-30000" dirty="0"/>
                <a:t>3</a:t>
              </a:r>
              <a:r>
                <a:rPr lang="zh-CN" altLang="en-US" sz="1600" dirty="0"/>
                <a:t>表示“取出的鱼是鲫鱼”，显然</a:t>
              </a:r>
              <a:r>
                <a:rPr lang="en-US" altLang="zh-CN" sz="1600" i="1" dirty="0"/>
                <a:t>A</a:t>
              </a:r>
              <a:r>
                <a:rPr lang="en-US" altLang="zh-CN" sz="1600" i="1" baseline="-30000" dirty="0"/>
                <a:t>1</a:t>
              </a:r>
              <a:r>
                <a:rPr lang="zh-CN" altLang="en-US" sz="1600" i="1" dirty="0"/>
                <a:t>、</a:t>
              </a:r>
              <a:r>
                <a:rPr lang="en-US" altLang="zh-CN" sz="1600" i="1" dirty="0"/>
                <a:t>A</a:t>
              </a:r>
              <a:r>
                <a:rPr lang="en-US" altLang="zh-CN" sz="1600" i="1" baseline="-30000" dirty="0"/>
                <a:t>2</a:t>
              </a:r>
              <a:r>
                <a:rPr lang="zh-CN" altLang="en-US" sz="1600" i="1" dirty="0"/>
                <a:t>、</a:t>
              </a:r>
              <a:r>
                <a:rPr lang="en-US" altLang="zh-CN" sz="1600" i="1" dirty="0"/>
                <a:t>A</a:t>
              </a:r>
              <a:r>
                <a:rPr lang="en-US" altLang="zh-CN" sz="1600" i="1" baseline="-30000" dirty="0"/>
                <a:t>3</a:t>
              </a:r>
              <a:r>
                <a:rPr lang="zh-CN" altLang="en-US" sz="1600" dirty="0"/>
                <a:t>两两互斥，且</a:t>
              </a:r>
              <a:r>
                <a:rPr lang="en-US" altLang="zh-CN" sz="1600" i="1" dirty="0"/>
                <a:t>A</a:t>
              </a:r>
              <a:r>
                <a:rPr lang="en-US" altLang="zh-CN" sz="1600" i="1" baseline="-30000" dirty="0"/>
                <a:t>1</a:t>
              </a:r>
              <a:r>
                <a:rPr lang="en-US" altLang="zh-CN" sz="1600" i="1" dirty="0"/>
                <a:t>+A</a:t>
              </a:r>
              <a:r>
                <a:rPr lang="en-US" altLang="zh-CN" sz="1600" i="1" baseline="-30000" dirty="0"/>
                <a:t>2</a:t>
              </a:r>
              <a:r>
                <a:rPr lang="en-US" altLang="zh-CN" sz="1600" i="1" dirty="0"/>
                <a:t>+A</a:t>
              </a:r>
              <a:r>
                <a:rPr lang="en-US" altLang="zh-CN" sz="1600" i="1" baseline="-30000" dirty="0"/>
                <a:t>3</a:t>
              </a:r>
              <a:r>
                <a:rPr lang="en-US" altLang="zh-CN" sz="1600" i="1" dirty="0"/>
                <a:t>=Ω</a:t>
              </a:r>
              <a:r>
                <a:rPr lang="zh-CN" altLang="en-US" sz="1600" dirty="0"/>
                <a:t>。</a:t>
              </a:r>
            </a:p>
            <a:p>
              <a:pPr indent="276225" algn="just" eaLnBrk="0" hangingPunct="0"/>
              <a:r>
                <a:rPr lang="zh-CN" altLang="en-US" sz="1600" dirty="0"/>
                <a:t>依题意知：</a:t>
              </a:r>
              <a:r>
                <a:rPr lang="en-US" altLang="zh-CN" sz="1600" i="1" dirty="0"/>
                <a:t>P</a:t>
              </a:r>
              <a:r>
                <a:rPr lang="zh-CN" altLang="en-US" sz="1600" i="1" dirty="0"/>
                <a:t>（</a:t>
              </a:r>
              <a:r>
                <a:rPr lang="en-US" altLang="zh-CN" sz="1600" i="1" dirty="0"/>
                <a:t>A</a:t>
              </a:r>
              <a:r>
                <a:rPr lang="en-US" altLang="zh-CN" sz="1600" i="1" baseline="-30000" dirty="0"/>
                <a:t>1</a:t>
              </a:r>
              <a:r>
                <a:rPr lang="zh-CN" altLang="en-US" sz="1600" i="1" dirty="0"/>
                <a:t>）</a:t>
              </a:r>
              <a:r>
                <a:rPr lang="en-US" altLang="zh-CN" sz="1600" dirty="0"/>
                <a:t>=0.5</a:t>
              </a:r>
              <a:r>
                <a:rPr lang="zh-CN" altLang="en-US" sz="1600" dirty="0"/>
                <a:t>，</a:t>
              </a:r>
              <a:r>
                <a:rPr lang="en-US" altLang="zh-CN" sz="1600" i="1" dirty="0"/>
                <a:t>P</a:t>
              </a:r>
              <a:r>
                <a:rPr lang="zh-CN" altLang="en-US" sz="1600" i="1" dirty="0"/>
                <a:t>（</a:t>
              </a:r>
              <a:r>
                <a:rPr lang="en-US" altLang="zh-CN" sz="1600" i="1" dirty="0"/>
                <a:t>A</a:t>
              </a:r>
              <a:r>
                <a:rPr lang="en-US" altLang="zh-CN" sz="1600" i="1" baseline="-30000" dirty="0"/>
                <a:t>2</a:t>
              </a:r>
              <a:r>
                <a:rPr lang="zh-CN" altLang="en-US" sz="1600" i="1" dirty="0"/>
                <a:t>）</a:t>
              </a:r>
              <a:r>
                <a:rPr lang="en-US" altLang="zh-CN" sz="1600" dirty="0"/>
                <a:t>=0.3</a:t>
              </a:r>
              <a:r>
                <a:rPr lang="zh-CN" altLang="en-US" sz="1600" dirty="0"/>
                <a:t>，</a:t>
              </a:r>
              <a:r>
                <a:rPr lang="en-US" altLang="zh-CN" sz="1600" i="1" dirty="0"/>
                <a:t>P</a:t>
              </a:r>
              <a:r>
                <a:rPr lang="zh-CN" altLang="en-US" sz="1600" i="1" dirty="0"/>
                <a:t>（</a:t>
              </a:r>
              <a:r>
                <a:rPr lang="en-US" altLang="zh-CN" sz="1600" i="1" dirty="0"/>
                <a:t>A</a:t>
              </a:r>
              <a:r>
                <a:rPr lang="en-US" altLang="zh-CN" sz="1600" i="1" baseline="-30000" dirty="0"/>
                <a:t>3</a:t>
              </a:r>
              <a:r>
                <a:rPr lang="zh-CN" altLang="en-US" sz="1600" i="1" dirty="0"/>
                <a:t>）</a:t>
              </a:r>
              <a:r>
                <a:rPr lang="en-US" altLang="zh-CN" sz="1600" dirty="0"/>
                <a:t>= 0.2</a:t>
              </a:r>
            </a:p>
          </p:txBody>
        </p:sp>
        <p:graphicFrame>
          <p:nvGraphicFramePr>
            <p:cNvPr id="7172" name="Object 7"/>
            <p:cNvGraphicFramePr>
              <a:graphicFrameLocks noChangeAspect="1"/>
            </p:cNvGraphicFramePr>
            <p:nvPr/>
          </p:nvGraphicFramePr>
          <p:xfrm>
            <a:off x="1296" y="3072"/>
            <a:ext cx="3360" cy="245"/>
          </p:xfrm>
          <a:graphic>
            <a:graphicData uri="http://schemas.openxmlformats.org/presentationml/2006/ole">
              <p:oleObj spid="_x0000_s144388" name="Equation" r:id="rId5" imgW="3136680" imgH="228600" progId="">
                <p:embed/>
              </p:oleObj>
            </a:graphicData>
          </a:graphic>
        </p:graphicFrame>
      </p:grpSp>
      <p:grpSp>
        <p:nvGrpSpPr>
          <p:cNvPr id="3" name="Group 11"/>
          <p:cNvGrpSpPr>
            <a:grpSpLocks/>
          </p:cNvGrpSpPr>
          <p:nvPr/>
        </p:nvGrpSpPr>
        <p:grpSpPr bwMode="auto">
          <a:xfrm>
            <a:off x="381000" y="5257800"/>
            <a:ext cx="8153400" cy="1439863"/>
            <a:chOff x="240" y="3312"/>
            <a:chExt cx="5136" cy="907"/>
          </a:xfrm>
        </p:grpSpPr>
        <p:sp>
          <p:nvSpPr>
            <p:cNvPr id="7177" name="Text Box 8"/>
            <p:cNvSpPr txBox="1">
              <a:spLocks noChangeArrowheads="1"/>
            </p:cNvSpPr>
            <p:nvPr/>
          </p:nvSpPr>
          <p:spPr bwMode="auto">
            <a:xfrm>
              <a:off x="240" y="3312"/>
              <a:ext cx="3648" cy="250"/>
            </a:xfrm>
            <a:prstGeom prst="rect">
              <a:avLst/>
            </a:prstGeom>
            <a:noFill/>
            <a:ln w="9525">
              <a:noFill/>
              <a:miter lim="800000"/>
              <a:headEnd/>
              <a:tailEnd/>
            </a:ln>
          </p:spPr>
          <p:txBody>
            <a:bodyPr>
              <a:spAutoFit/>
            </a:bodyPr>
            <a:lstStyle/>
            <a:p>
              <a:pPr algn="just">
                <a:spcBef>
                  <a:spcPct val="50000"/>
                </a:spcBef>
              </a:pPr>
              <a:r>
                <a:rPr lang="zh-CN" altLang="en-US"/>
                <a:t>根据全概率公式得：</a:t>
              </a:r>
            </a:p>
          </p:txBody>
        </p:sp>
        <p:graphicFrame>
          <p:nvGraphicFramePr>
            <p:cNvPr id="7171" name="Object 9"/>
            <p:cNvGraphicFramePr>
              <a:graphicFrameLocks noChangeAspect="1"/>
            </p:cNvGraphicFramePr>
            <p:nvPr/>
          </p:nvGraphicFramePr>
          <p:xfrm>
            <a:off x="1728" y="3552"/>
            <a:ext cx="3648" cy="667"/>
          </p:xfrm>
          <a:graphic>
            <a:graphicData uri="http://schemas.openxmlformats.org/presentationml/2006/ole">
              <p:oleObj spid="_x0000_s144387" name="Equation" r:id="rId6" imgW="3543120" imgH="647640" progId="">
                <p:embed/>
              </p:oleObj>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3"/>
          <p:cNvSpPr>
            <a:spLocks noGrp="1" noChangeArrowheads="1"/>
          </p:cNvSpPr>
          <p:nvPr>
            <p:ph type="body" idx="1"/>
          </p:nvPr>
        </p:nvSpPr>
        <p:spPr>
          <a:xfrm>
            <a:off x="304800" y="381000"/>
            <a:ext cx="8077200" cy="1600200"/>
          </a:xfrm>
        </p:spPr>
        <p:txBody>
          <a:bodyPr/>
          <a:lstStyle/>
          <a:p>
            <a:pPr algn="just" eaLnBrk="1" hangingPunct="1">
              <a:buFontTx/>
              <a:buNone/>
            </a:pPr>
            <a:r>
              <a:rPr lang="zh-CN" altLang="en-US" b="1" smtClean="0"/>
              <a:t>贝叶斯公式</a:t>
            </a:r>
            <a:endParaRPr lang="zh-CN" altLang="en-US" smtClean="0"/>
          </a:p>
          <a:p>
            <a:pPr eaLnBrk="1" hangingPunct="1">
              <a:buFontTx/>
              <a:buNone/>
            </a:pPr>
            <a:r>
              <a:rPr lang="zh-CN" altLang="en-US" sz="2000" smtClean="0">
                <a:latin typeface="宋体" charset="-122"/>
              </a:rPr>
              <a:t>           设事件</a:t>
            </a:r>
            <a:r>
              <a:rPr lang="en-US" altLang="zh-CN" sz="2000" i="1" smtClean="0"/>
              <a:t>A</a:t>
            </a:r>
            <a:r>
              <a:rPr lang="en-US" altLang="zh-CN" sz="2000" i="1" baseline="-30000" smtClean="0"/>
              <a:t>1</a:t>
            </a:r>
            <a:r>
              <a:rPr lang="zh-CN" altLang="en-US" sz="2000" i="1" smtClean="0">
                <a:latin typeface="宋体" charset="-122"/>
              </a:rPr>
              <a:t>，</a:t>
            </a:r>
            <a:r>
              <a:rPr lang="en-US" altLang="zh-CN" sz="2000" i="1" smtClean="0"/>
              <a:t>A</a:t>
            </a:r>
            <a:r>
              <a:rPr lang="en-US" altLang="zh-CN" sz="2000" i="1" baseline="-30000" smtClean="0"/>
              <a:t>2</a:t>
            </a:r>
            <a:r>
              <a:rPr lang="zh-CN" altLang="en-US" sz="2000" i="1" smtClean="0">
                <a:latin typeface="宋体" charset="-122"/>
              </a:rPr>
              <a:t>，</a:t>
            </a:r>
            <a:r>
              <a:rPr lang="en-US" altLang="zh-CN" sz="2000" i="1" smtClean="0"/>
              <a:t>…</a:t>
            </a:r>
            <a:r>
              <a:rPr lang="zh-CN" altLang="en-US" sz="2000" i="1" smtClean="0">
                <a:latin typeface="宋体" charset="-122"/>
              </a:rPr>
              <a:t>，</a:t>
            </a:r>
            <a:r>
              <a:rPr lang="en-US" altLang="zh-CN" sz="2000" i="1" smtClean="0"/>
              <a:t>An</a:t>
            </a:r>
            <a:r>
              <a:rPr lang="zh-CN" altLang="en-US" sz="2000" smtClean="0">
                <a:latin typeface="宋体" charset="-122"/>
              </a:rPr>
              <a:t>两两互斥，且</a:t>
            </a:r>
            <a:r>
              <a:rPr lang="en-US" altLang="zh-CN" sz="2000" i="1" smtClean="0"/>
              <a:t>A</a:t>
            </a:r>
            <a:r>
              <a:rPr lang="en-US" altLang="zh-CN" sz="2000" i="1" baseline="-30000" smtClean="0"/>
              <a:t>1</a:t>
            </a:r>
            <a:r>
              <a:rPr lang="en-US" altLang="zh-CN" sz="2000" i="1" smtClean="0"/>
              <a:t>+A</a:t>
            </a:r>
            <a:r>
              <a:rPr lang="en-US" altLang="zh-CN" sz="2000" i="1" baseline="-30000" smtClean="0"/>
              <a:t>2</a:t>
            </a:r>
            <a:r>
              <a:rPr lang="en-US" altLang="zh-CN" sz="2000" i="1" smtClean="0"/>
              <a:t>+…+An=</a:t>
            </a:r>
            <a:r>
              <a:rPr lang="en-US" altLang="zh-CN" sz="2000" i="1" smtClean="0">
                <a:latin typeface="宋体" charset="-122"/>
              </a:rPr>
              <a:t>Ω</a:t>
            </a:r>
            <a:r>
              <a:rPr lang="zh-CN" altLang="en-US" sz="2000" smtClean="0">
                <a:latin typeface="宋体" charset="-122"/>
              </a:rPr>
              <a:t>，</a:t>
            </a:r>
            <a:r>
              <a:rPr lang="en-US" altLang="zh-CN" sz="2000" i="1" smtClean="0"/>
              <a:t>P</a:t>
            </a:r>
            <a:r>
              <a:rPr lang="zh-CN" altLang="en-US" sz="2000" i="1" smtClean="0">
                <a:latin typeface="宋体" charset="-122"/>
              </a:rPr>
              <a:t>（</a:t>
            </a:r>
            <a:r>
              <a:rPr lang="en-US" altLang="zh-CN" sz="2000" i="1" smtClean="0"/>
              <a:t>A</a:t>
            </a:r>
            <a:r>
              <a:rPr lang="en-US" altLang="zh-CN" sz="2000" i="1" baseline="-30000" smtClean="0"/>
              <a:t>i</a:t>
            </a:r>
            <a:r>
              <a:rPr lang="zh-CN" altLang="en-US" sz="2000" i="1" smtClean="0">
                <a:latin typeface="宋体" charset="-122"/>
              </a:rPr>
              <a:t>）</a:t>
            </a:r>
            <a:r>
              <a:rPr lang="zh-CN" altLang="en-US" sz="2000" smtClean="0">
                <a:latin typeface="宋体" charset="-122"/>
              </a:rPr>
              <a:t>＞</a:t>
            </a:r>
            <a:r>
              <a:rPr lang="en-US" altLang="zh-CN" sz="2000" smtClean="0"/>
              <a:t>0</a:t>
            </a:r>
            <a:r>
              <a:rPr lang="zh-CN" altLang="en-US" sz="2000" smtClean="0">
                <a:latin typeface="宋体" charset="-122"/>
              </a:rPr>
              <a:t>，事件</a:t>
            </a:r>
            <a:r>
              <a:rPr lang="en-US" altLang="zh-CN" sz="2000" i="1" smtClean="0"/>
              <a:t>B</a:t>
            </a:r>
            <a:r>
              <a:rPr lang="zh-CN" altLang="en-US" sz="2000" smtClean="0">
                <a:latin typeface="宋体" charset="-122"/>
              </a:rPr>
              <a:t>仅当任意</a:t>
            </a:r>
            <a:r>
              <a:rPr lang="en-US" altLang="zh-CN" sz="2000" i="1" smtClean="0"/>
              <a:t>A</a:t>
            </a:r>
            <a:r>
              <a:rPr lang="en-US" altLang="zh-CN" sz="2000" i="1" baseline="-30000" smtClean="0"/>
              <a:t>i</a:t>
            </a:r>
            <a:r>
              <a:rPr lang="zh-CN" altLang="en-US" sz="2000" smtClean="0">
                <a:latin typeface="宋体" charset="-122"/>
              </a:rPr>
              <a:t>发生时才能发生，且</a:t>
            </a:r>
            <a:r>
              <a:rPr lang="en-US" altLang="zh-CN" sz="2000" i="1" smtClean="0"/>
              <a:t>P</a:t>
            </a:r>
            <a:r>
              <a:rPr lang="zh-CN" altLang="en-US" sz="2000" i="1" smtClean="0">
                <a:latin typeface="宋体" charset="-122"/>
              </a:rPr>
              <a:t>（</a:t>
            </a:r>
            <a:r>
              <a:rPr lang="en-US" altLang="zh-CN" sz="2000" i="1" smtClean="0"/>
              <a:t>B</a:t>
            </a:r>
            <a:r>
              <a:rPr lang="zh-CN" altLang="en-US" sz="2000" i="1" smtClean="0">
                <a:latin typeface="宋体" charset="-122"/>
              </a:rPr>
              <a:t>）</a:t>
            </a:r>
            <a:r>
              <a:rPr lang="zh-CN" altLang="en-US" sz="2000" smtClean="0">
                <a:latin typeface="宋体" charset="-122"/>
              </a:rPr>
              <a:t>＞</a:t>
            </a:r>
            <a:r>
              <a:rPr lang="en-US" altLang="zh-CN" sz="2000" smtClean="0"/>
              <a:t>0</a:t>
            </a:r>
            <a:r>
              <a:rPr lang="zh-CN" altLang="en-US" sz="2000" smtClean="0">
                <a:latin typeface="宋体" charset="-122"/>
              </a:rPr>
              <a:t>，有</a:t>
            </a:r>
            <a:r>
              <a:rPr lang="zh-CN" altLang="en-US" sz="2000" smtClean="0"/>
              <a:t> </a:t>
            </a:r>
          </a:p>
        </p:txBody>
      </p:sp>
      <p:graphicFrame>
        <p:nvGraphicFramePr>
          <p:cNvPr id="8194" name="Object 4"/>
          <p:cNvGraphicFramePr>
            <a:graphicFrameLocks noChangeAspect="1"/>
          </p:cNvGraphicFramePr>
          <p:nvPr/>
        </p:nvGraphicFramePr>
        <p:xfrm>
          <a:off x="1676400" y="1676400"/>
          <a:ext cx="6324600" cy="1039813"/>
        </p:xfrm>
        <a:graphic>
          <a:graphicData uri="http://schemas.openxmlformats.org/presentationml/2006/ole">
            <p:oleObj spid="_x0000_s145410" name="Equation" r:id="rId4" imgW="3784320" imgH="622080" progId="">
              <p:embed/>
            </p:oleObj>
          </a:graphicData>
        </a:graphic>
      </p:graphicFrame>
      <p:sp>
        <p:nvSpPr>
          <p:cNvPr id="10245" name="Text Box 5"/>
          <p:cNvSpPr txBox="1">
            <a:spLocks noChangeArrowheads="1"/>
          </p:cNvSpPr>
          <p:nvPr/>
        </p:nvSpPr>
        <p:spPr bwMode="auto">
          <a:xfrm>
            <a:off x="609600" y="2971800"/>
            <a:ext cx="7696200" cy="1158875"/>
          </a:xfrm>
          <a:prstGeom prst="rect">
            <a:avLst/>
          </a:prstGeom>
          <a:noFill/>
          <a:ln w="9525">
            <a:noFill/>
            <a:miter lim="800000"/>
            <a:headEnd/>
            <a:tailEnd/>
          </a:ln>
        </p:spPr>
        <p:txBody>
          <a:bodyPr>
            <a:spAutoFit/>
          </a:bodyPr>
          <a:lstStyle/>
          <a:p>
            <a:pPr algn="just">
              <a:spcBef>
                <a:spcPct val="50000"/>
              </a:spcBef>
            </a:pPr>
            <a:r>
              <a:rPr lang="zh-CN" altLang="en-US" b="1"/>
              <a:t>例</a:t>
            </a:r>
            <a:r>
              <a:rPr lang="en-US" altLang="zh-CN" b="1"/>
              <a:t>3.4</a:t>
            </a:r>
            <a:r>
              <a:rPr lang="en-US" altLang="zh-CN"/>
              <a:t>  </a:t>
            </a:r>
            <a:r>
              <a:rPr lang="zh-CN" altLang="en-US"/>
              <a:t>在例</a:t>
            </a:r>
            <a:r>
              <a:rPr lang="en-US" altLang="zh-CN"/>
              <a:t>3.3</a:t>
            </a:r>
            <a:r>
              <a:rPr lang="zh-CN" altLang="en-US"/>
              <a:t>，若任取一尾鱼是病鱼，问此此病鱼来自草鱼、链鱼、鲫鱼的概率分别为多大？</a:t>
            </a:r>
          </a:p>
          <a:p>
            <a:pPr algn="just">
              <a:spcBef>
                <a:spcPct val="50000"/>
              </a:spcBef>
            </a:pPr>
            <a:r>
              <a:rPr lang="zh-CN" altLang="en-US"/>
              <a:t>解：</a:t>
            </a:r>
          </a:p>
        </p:txBody>
      </p:sp>
      <p:graphicFrame>
        <p:nvGraphicFramePr>
          <p:cNvPr id="10246" name="Object 6"/>
          <p:cNvGraphicFramePr>
            <a:graphicFrameLocks noChangeAspect="1"/>
          </p:cNvGraphicFramePr>
          <p:nvPr/>
        </p:nvGraphicFramePr>
        <p:xfrm>
          <a:off x="2286000" y="3886200"/>
          <a:ext cx="4724400" cy="2125663"/>
        </p:xfrm>
        <a:graphic>
          <a:graphicData uri="http://schemas.openxmlformats.org/presentationml/2006/ole">
            <p:oleObj spid="_x0000_s145411" name="Equation" r:id="rId5" imgW="2908080" imgH="130788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02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04800" y="381000"/>
            <a:ext cx="7772400" cy="457200"/>
          </a:xfrm>
        </p:spPr>
        <p:txBody>
          <a:bodyPr/>
          <a:lstStyle/>
          <a:p>
            <a:pPr algn="l" eaLnBrk="1" hangingPunct="1"/>
            <a:r>
              <a:rPr lang="en-US" altLang="zh-CN" sz="3200" b="1" dirty="0" smtClean="0"/>
              <a:t>2.2  </a:t>
            </a:r>
            <a:r>
              <a:rPr lang="zh-CN" altLang="en-US" sz="3200" b="1" dirty="0" smtClean="0">
                <a:latin typeface="宋体" charset="-122"/>
              </a:rPr>
              <a:t>随机变量及其分布</a:t>
            </a:r>
            <a:r>
              <a:rPr lang="zh-CN" altLang="en-US" sz="3200" dirty="0" smtClean="0"/>
              <a:t> </a:t>
            </a:r>
          </a:p>
        </p:txBody>
      </p:sp>
      <p:grpSp>
        <p:nvGrpSpPr>
          <p:cNvPr id="2" name="Group 42"/>
          <p:cNvGrpSpPr>
            <a:grpSpLocks/>
          </p:cNvGrpSpPr>
          <p:nvPr/>
        </p:nvGrpSpPr>
        <p:grpSpPr bwMode="auto">
          <a:xfrm>
            <a:off x="1447800" y="5486400"/>
            <a:ext cx="6477000" cy="990600"/>
            <a:chOff x="-3" y="-3"/>
            <a:chExt cx="3262" cy="899"/>
          </a:xfrm>
        </p:grpSpPr>
        <p:grpSp>
          <p:nvGrpSpPr>
            <p:cNvPr id="3" name="Group 40"/>
            <p:cNvGrpSpPr>
              <a:grpSpLocks/>
            </p:cNvGrpSpPr>
            <p:nvPr/>
          </p:nvGrpSpPr>
          <p:grpSpPr bwMode="auto">
            <a:xfrm>
              <a:off x="0" y="0"/>
              <a:ext cx="3256" cy="893"/>
              <a:chOff x="0" y="0"/>
              <a:chExt cx="3256" cy="893"/>
            </a:xfrm>
          </p:grpSpPr>
          <p:grpSp>
            <p:nvGrpSpPr>
              <p:cNvPr id="4" name="Group 17"/>
              <p:cNvGrpSpPr>
                <a:grpSpLocks/>
              </p:cNvGrpSpPr>
              <p:nvPr/>
            </p:nvGrpSpPr>
            <p:grpSpPr bwMode="auto">
              <a:xfrm>
                <a:off x="0" y="0"/>
                <a:ext cx="671" cy="509"/>
                <a:chOff x="0" y="0"/>
                <a:chExt cx="671" cy="509"/>
              </a:xfrm>
            </p:grpSpPr>
            <p:sp>
              <p:nvSpPr>
                <p:cNvPr id="52266" name="Rectangle 4"/>
                <p:cNvSpPr>
                  <a:spLocks noChangeArrowheads="1"/>
                </p:cNvSpPr>
                <p:nvPr/>
              </p:nvSpPr>
              <p:spPr bwMode="auto">
                <a:xfrm>
                  <a:off x="43" y="0"/>
                  <a:ext cx="585" cy="509"/>
                </a:xfrm>
                <a:prstGeom prst="rect">
                  <a:avLst/>
                </a:prstGeom>
                <a:noFill/>
                <a:ln w="9525">
                  <a:noFill/>
                  <a:miter lim="800000"/>
                  <a:headEnd/>
                  <a:tailEnd/>
                </a:ln>
              </p:spPr>
              <p:txBody>
                <a:bodyPr bIns="0"/>
                <a:lstStyle/>
                <a:p>
                  <a:pPr algn="just"/>
                  <a:r>
                    <a:rPr lang="en-US" altLang="zh-CN" b="1" i="1">
                      <a:cs typeface="Times New Roman" pitchFamily="18" charset="0"/>
                    </a:rPr>
                    <a:t>X</a:t>
                  </a:r>
                </a:p>
                <a:p>
                  <a:pPr algn="just" eaLnBrk="0" hangingPunct="0"/>
                  <a:endParaRPr lang="en-US" altLang="zh-CN"/>
                </a:p>
              </p:txBody>
            </p:sp>
            <p:sp>
              <p:nvSpPr>
                <p:cNvPr id="52267" name="Rectangle 16"/>
                <p:cNvSpPr>
                  <a:spLocks noChangeArrowheads="1"/>
                </p:cNvSpPr>
                <p:nvPr/>
              </p:nvSpPr>
              <p:spPr bwMode="auto">
                <a:xfrm>
                  <a:off x="0" y="0"/>
                  <a:ext cx="671" cy="509"/>
                </a:xfrm>
                <a:prstGeom prst="rect">
                  <a:avLst/>
                </a:prstGeom>
                <a:noFill/>
                <a:ln w="7">
                  <a:solidFill>
                    <a:srgbClr val="A0A0A0"/>
                  </a:solidFill>
                  <a:miter lim="800000"/>
                  <a:headEnd/>
                  <a:tailEnd/>
                </a:ln>
              </p:spPr>
              <p:txBody>
                <a:bodyPr/>
                <a:lstStyle/>
                <a:p>
                  <a:endParaRPr lang="zh-CN" altLang="en-US"/>
                </a:p>
              </p:txBody>
            </p:sp>
          </p:grpSp>
          <p:grpSp>
            <p:nvGrpSpPr>
              <p:cNvPr id="5" name="Group 19"/>
              <p:cNvGrpSpPr>
                <a:grpSpLocks/>
              </p:cNvGrpSpPr>
              <p:nvPr/>
            </p:nvGrpSpPr>
            <p:grpSpPr bwMode="auto">
              <a:xfrm>
                <a:off x="671" y="0"/>
                <a:ext cx="517" cy="509"/>
                <a:chOff x="671" y="0"/>
                <a:chExt cx="517" cy="509"/>
              </a:xfrm>
            </p:grpSpPr>
            <p:sp>
              <p:nvSpPr>
                <p:cNvPr id="52264" name="Rectangle 5"/>
                <p:cNvSpPr>
                  <a:spLocks noChangeArrowheads="1"/>
                </p:cNvSpPr>
                <p:nvPr/>
              </p:nvSpPr>
              <p:spPr bwMode="auto">
                <a:xfrm>
                  <a:off x="714" y="0"/>
                  <a:ext cx="431" cy="509"/>
                </a:xfrm>
                <a:prstGeom prst="rect">
                  <a:avLst/>
                </a:prstGeom>
                <a:noFill/>
                <a:ln w="9525">
                  <a:noFill/>
                  <a:miter lim="800000"/>
                  <a:headEnd/>
                  <a:tailEnd/>
                </a:ln>
              </p:spPr>
              <p:txBody>
                <a:bodyPr/>
                <a:lstStyle/>
                <a:p>
                  <a:pPr algn="ctr"/>
                  <a:r>
                    <a:rPr lang="en-US" altLang="zh-CN" i="1"/>
                    <a:t>x</a:t>
                  </a:r>
                  <a:r>
                    <a:rPr lang="en-US" altLang="zh-CN" i="1" baseline="-30000"/>
                    <a:t>1</a:t>
                  </a:r>
                  <a:endParaRPr lang="en-US" altLang="zh-CN"/>
                </a:p>
                <a:p>
                  <a:pPr algn="ctr" eaLnBrk="0" hangingPunct="0"/>
                  <a:endParaRPr lang="en-US" altLang="zh-CN"/>
                </a:p>
              </p:txBody>
            </p:sp>
            <p:sp>
              <p:nvSpPr>
                <p:cNvPr id="52265" name="Rectangle 18"/>
                <p:cNvSpPr>
                  <a:spLocks noChangeArrowheads="1"/>
                </p:cNvSpPr>
                <p:nvPr/>
              </p:nvSpPr>
              <p:spPr bwMode="auto">
                <a:xfrm>
                  <a:off x="671" y="0"/>
                  <a:ext cx="517" cy="509"/>
                </a:xfrm>
                <a:prstGeom prst="rect">
                  <a:avLst/>
                </a:prstGeom>
                <a:noFill/>
                <a:ln w="7">
                  <a:solidFill>
                    <a:srgbClr val="A0A0A0"/>
                  </a:solidFill>
                  <a:miter lim="800000"/>
                  <a:headEnd/>
                  <a:tailEnd/>
                </a:ln>
              </p:spPr>
              <p:txBody>
                <a:bodyPr/>
                <a:lstStyle/>
                <a:p>
                  <a:endParaRPr lang="zh-CN" altLang="en-US"/>
                </a:p>
              </p:txBody>
            </p:sp>
          </p:grpSp>
          <p:grpSp>
            <p:nvGrpSpPr>
              <p:cNvPr id="6" name="Group 21"/>
              <p:cNvGrpSpPr>
                <a:grpSpLocks/>
              </p:cNvGrpSpPr>
              <p:nvPr/>
            </p:nvGrpSpPr>
            <p:grpSpPr bwMode="auto">
              <a:xfrm>
                <a:off x="1188" y="0"/>
                <a:ext cx="517" cy="509"/>
                <a:chOff x="1188" y="0"/>
                <a:chExt cx="517" cy="509"/>
              </a:xfrm>
            </p:grpSpPr>
            <p:sp>
              <p:nvSpPr>
                <p:cNvPr id="52262" name="Rectangle 6"/>
                <p:cNvSpPr>
                  <a:spLocks noChangeArrowheads="1"/>
                </p:cNvSpPr>
                <p:nvPr/>
              </p:nvSpPr>
              <p:spPr bwMode="auto">
                <a:xfrm>
                  <a:off x="1231" y="0"/>
                  <a:ext cx="431" cy="509"/>
                </a:xfrm>
                <a:prstGeom prst="rect">
                  <a:avLst/>
                </a:prstGeom>
                <a:noFill/>
                <a:ln w="9525">
                  <a:noFill/>
                  <a:miter lim="800000"/>
                  <a:headEnd/>
                  <a:tailEnd/>
                </a:ln>
              </p:spPr>
              <p:txBody>
                <a:bodyPr/>
                <a:lstStyle/>
                <a:p>
                  <a:pPr algn="ctr"/>
                  <a:r>
                    <a:rPr lang="en-US" altLang="zh-CN" i="1"/>
                    <a:t>x</a:t>
                  </a:r>
                  <a:r>
                    <a:rPr lang="en-US" altLang="zh-CN" i="1" baseline="-30000"/>
                    <a:t>2</a:t>
                  </a:r>
                  <a:endParaRPr lang="en-US" altLang="zh-CN"/>
                </a:p>
                <a:p>
                  <a:pPr algn="ctr" eaLnBrk="0" hangingPunct="0"/>
                  <a:endParaRPr lang="en-US" altLang="zh-CN"/>
                </a:p>
              </p:txBody>
            </p:sp>
            <p:sp>
              <p:nvSpPr>
                <p:cNvPr id="52263" name="Rectangle 20"/>
                <p:cNvSpPr>
                  <a:spLocks noChangeArrowheads="1"/>
                </p:cNvSpPr>
                <p:nvPr/>
              </p:nvSpPr>
              <p:spPr bwMode="auto">
                <a:xfrm>
                  <a:off x="1188" y="0"/>
                  <a:ext cx="517" cy="509"/>
                </a:xfrm>
                <a:prstGeom prst="rect">
                  <a:avLst/>
                </a:prstGeom>
                <a:noFill/>
                <a:ln w="7">
                  <a:solidFill>
                    <a:srgbClr val="A0A0A0"/>
                  </a:solidFill>
                  <a:miter lim="800000"/>
                  <a:headEnd/>
                  <a:tailEnd/>
                </a:ln>
              </p:spPr>
              <p:txBody>
                <a:bodyPr/>
                <a:lstStyle/>
                <a:p>
                  <a:endParaRPr lang="zh-CN" altLang="en-US"/>
                </a:p>
              </p:txBody>
            </p:sp>
          </p:grpSp>
          <p:grpSp>
            <p:nvGrpSpPr>
              <p:cNvPr id="7" name="Group 23"/>
              <p:cNvGrpSpPr>
                <a:grpSpLocks/>
              </p:cNvGrpSpPr>
              <p:nvPr/>
            </p:nvGrpSpPr>
            <p:grpSpPr bwMode="auto">
              <a:xfrm>
                <a:off x="1705" y="0"/>
                <a:ext cx="517" cy="509"/>
                <a:chOff x="1705" y="0"/>
                <a:chExt cx="517" cy="509"/>
              </a:xfrm>
            </p:grpSpPr>
            <p:sp>
              <p:nvSpPr>
                <p:cNvPr id="52260" name="Rectangle 7"/>
                <p:cNvSpPr>
                  <a:spLocks noChangeArrowheads="1"/>
                </p:cNvSpPr>
                <p:nvPr/>
              </p:nvSpPr>
              <p:spPr bwMode="auto">
                <a:xfrm>
                  <a:off x="1748" y="0"/>
                  <a:ext cx="431" cy="509"/>
                </a:xfrm>
                <a:prstGeom prst="rect">
                  <a:avLst/>
                </a:prstGeom>
                <a:noFill/>
                <a:ln w="9525">
                  <a:noFill/>
                  <a:miter lim="800000"/>
                  <a:headEnd/>
                  <a:tailEnd/>
                </a:ln>
              </p:spPr>
              <p:txBody>
                <a:bodyPr/>
                <a:lstStyle/>
                <a:p>
                  <a:pPr algn="ctr"/>
                  <a:r>
                    <a:rPr lang="en-US" altLang="zh-CN"/>
                    <a:t>…</a:t>
                  </a:r>
                </a:p>
                <a:p>
                  <a:pPr algn="ctr" eaLnBrk="0" hangingPunct="0"/>
                  <a:endParaRPr lang="en-US" altLang="zh-CN"/>
                </a:p>
              </p:txBody>
            </p:sp>
            <p:sp>
              <p:nvSpPr>
                <p:cNvPr id="52261" name="Rectangle 22"/>
                <p:cNvSpPr>
                  <a:spLocks noChangeArrowheads="1"/>
                </p:cNvSpPr>
                <p:nvPr/>
              </p:nvSpPr>
              <p:spPr bwMode="auto">
                <a:xfrm>
                  <a:off x="1705" y="0"/>
                  <a:ext cx="517" cy="509"/>
                </a:xfrm>
                <a:prstGeom prst="rect">
                  <a:avLst/>
                </a:prstGeom>
                <a:noFill/>
                <a:ln w="7">
                  <a:solidFill>
                    <a:srgbClr val="A0A0A0"/>
                  </a:solidFill>
                  <a:miter lim="800000"/>
                  <a:headEnd/>
                  <a:tailEnd/>
                </a:ln>
              </p:spPr>
              <p:txBody>
                <a:bodyPr/>
                <a:lstStyle/>
                <a:p>
                  <a:endParaRPr lang="zh-CN" altLang="en-US"/>
                </a:p>
              </p:txBody>
            </p:sp>
          </p:grpSp>
          <p:grpSp>
            <p:nvGrpSpPr>
              <p:cNvPr id="8" name="Group 25"/>
              <p:cNvGrpSpPr>
                <a:grpSpLocks/>
              </p:cNvGrpSpPr>
              <p:nvPr/>
            </p:nvGrpSpPr>
            <p:grpSpPr bwMode="auto">
              <a:xfrm>
                <a:off x="2222" y="0"/>
                <a:ext cx="517" cy="509"/>
                <a:chOff x="2222" y="0"/>
                <a:chExt cx="517" cy="509"/>
              </a:xfrm>
            </p:grpSpPr>
            <p:sp>
              <p:nvSpPr>
                <p:cNvPr id="52258" name="Rectangle 8"/>
                <p:cNvSpPr>
                  <a:spLocks noChangeArrowheads="1"/>
                </p:cNvSpPr>
                <p:nvPr/>
              </p:nvSpPr>
              <p:spPr bwMode="auto">
                <a:xfrm>
                  <a:off x="2265" y="0"/>
                  <a:ext cx="431" cy="509"/>
                </a:xfrm>
                <a:prstGeom prst="rect">
                  <a:avLst/>
                </a:prstGeom>
                <a:noFill/>
                <a:ln w="9525">
                  <a:noFill/>
                  <a:miter lim="800000"/>
                  <a:headEnd/>
                  <a:tailEnd/>
                </a:ln>
              </p:spPr>
              <p:txBody>
                <a:bodyPr/>
                <a:lstStyle/>
                <a:p>
                  <a:pPr algn="ctr"/>
                  <a:r>
                    <a:rPr lang="en-US" altLang="zh-CN" i="1"/>
                    <a:t>x</a:t>
                  </a:r>
                  <a:r>
                    <a:rPr lang="en-US" altLang="zh-CN" baseline="-30000"/>
                    <a:t>i</a:t>
                  </a:r>
                  <a:endParaRPr lang="en-US" altLang="zh-CN"/>
                </a:p>
                <a:p>
                  <a:pPr algn="ctr" eaLnBrk="0" hangingPunct="0"/>
                  <a:endParaRPr lang="en-US" altLang="zh-CN"/>
                </a:p>
              </p:txBody>
            </p:sp>
            <p:sp>
              <p:nvSpPr>
                <p:cNvPr id="52259" name="Rectangle 24"/>
                <p:cNvSpPr>
                  <a:spLocks noChangeArrowheads="1"/>
                </p:cNvSpPr>
                <p:nvPr/>
              </p:nvSpPr>
              <p:spPr bwMode="auto">
                <a:xfrm>
                  <a:off x="2222" y="0"/>
                  <a:ext cx="517" cy="509"/>
                </a:xfrm>
                <a:prstGeom prst="rect">
                  <a:avLst/>
                </a:prstGeom>
                <a:noFill/>
                <a:ln w="7">
                  <a:solidFill>
                    <a:srgbClr val="A0A0A0"/>
                  </a:solidFill>
                  <a:miter lim="800000"/>
                  <a:headEnd/>
                  <a:tailEnd/>
                </a:ln>
              </p:spPr>
              <p:txBody>
                <a:bodyPr/>
                <a:lstStyle/>
                <a:p>
                  <a:endParaRPr lang="zh-CN" altLang="en-US"/>
                </a:p>
              </p:txBody>
            </p:sp>
          </p:grpSp>
          <p:grpSp>
            <p:nvGrpSpPr>
              <p:cNvPr id="9" name="Group 27"/>
              <p:cNvGrpSpPr>
                <a:grpSpLocks/>
              </p:cNvGrpSpPr>
              <p:nvPr/>
            </p:nvGrpSpPr>
            <p:grpSpPr bwMode="auto">
              <a:xfrm>
                <a:off x="2739" y="0"/>
                <a:ext cx="517" cy="509"/>
                <a:chOff x="2739" y="0"/>
                <a:chExt cx="517" cy="509"/>
              </a:xfrm>
            </p:grpSpPr>
            <p:sp>
              <p:nvSpPr>
                <p:cNvPr id="52256" name="Rectangle 9"/>
                <p:cNvSpPr>
                  <a:spLocks noChangeArrowheads="1"/>
                </p:cNvSpPr>
                <p:nvPr/>
              </p:nvSpPr>
              <p:spPr bwMode="auto">
                <a:xfrm>
                  <a:off x="2782" y="0"/>
                  <a:ext cx="431" cy="509"/>
                </a:xfrm>
                <a:prstGeom prst="rect">
                  <a:avLst/>
                </a:prstGeom>
                <a:noFill/>
                <a:ln w="9525">
                  <a:noFill/>
                  <a:miter lim="800000"/>
                  <a:headEnd/>
                  <a:tailEnd/>
                </a:ln>
              </p:spPr>
              <p:txBody>
                <a:bodyPr/>
                <a:lstStyle/>
                <a:p>
                  <a:pPr algn="ctr"/>
                  <a:r>
                    <a:rPr lang="en-US" altLang="zh-CN"/>
                    <a:t>…</a:t>
                  </a:r>
                </a:p>
                <a:p>
                  <a:pPr algn="ctr" eaLnBrk="0" hangingPunct="0"/>
                  <a:endParaRPr lang="en-US" altLang="zh-CN"/>
                </a:p>
              </p:txBody>
            </p:sp>
            <p:sp>
              <p:nvSpPr>
                <p:cNvPr id="52257" name="Rectangle 26"/>
                <p:cNvSpPr>
                  <a:spLocks noChangeArrowheads="1"/>
                </p:cNvSpPr>
                <p:nvPr/>
              </p:nvSpPr>
              <p:spPr bwMode="auto">
                <a:xfrm>
                  <a:off x="2739" y="0"/>
                  <a:ext cx="517" cy="509"/>
                </a:xfrm>
                <a:prstGeom prst="rect">
                  <a:avLst/>
                </a:prstGeom>
                <a:noFill/>
                <a:ln w="7">
                  <a:solidFill>
                    <a:srgbClr val="A0A0A0"/>
                  </a:solidFill>
                  <a:miter lim="800000"/>
                  <a:headEnd/>
                  <a:tailEnd/>
                </a:ln>
              </p:spPr>
              <p:txBody>
                <a:bodyPr/>
                <a:lstStyle/>
                <a:p>
                  <a:endParaRPr lang="zh-CN" altLang="en-US"/>
                </a:p>
              </p:txBody>
            </p:sp>
          </p:grpSp>
          <p:grpSp>
            <p:nvGrpSpPr>
              <p:cNvPr id="10" name="Group 29"/>
              <p:cNvGrpSpPr>
                <a:grpSpLocks/>
              </p:cNvGrpSpPr>
              <p:nvPr/>
            </p:nvGrpSpPr>
            <p:grpSpPr bwMode="auto">
              <a:xfrm>
                <a:off x="0" y="509"/>
                <a:ext cx="671" cy="384"/>
                <a:chOff x="0" y="509"/>
                <a:chExt cx="671" cy="384"/>
              </a:xfrm>
            </p:grpSpPr>
            <p:sp>
              <p:nvSpPr>
                <p:cNvPr id="52254" name="Rectangle 10"/>
                <p:cNvSpPr>
                  <a:spLocks noChangeArrowheads="1"/>
                </p:cNvSpPr>
                <p:nvPr/>
              </p:nvSpPr>
              <p:spPr bwMode="auto">
                <a:xfrm>
                  <a:off x="43" y="509"/>
                  <a:ext cx="585" cy="384"/>
                </a:xfrm>
                <a:prstGeom prst="rect">
                  <a:avLst/>
                </a:prstGeom>
                <a:noFill/>
                <a:ln w="9525">
                  <a:noFill/>
                  <a:miter lim="800000"/>
                  <a:headEnd/>
                  <a:tailEnd/>
                </a:ln>
              </p:spPr>
              <p:txBody>
                <a:bodyPr/>
                <a:lstStyle/>
                <a:p>
                  <a:pPr algn="just"/>
                  <a:r>
                    <a:rPr lang="en-US" altLang="zh-CN" i="1"/>
                    <a:t>P</a:t>
                  </a:r>
                  <a:r>
                    <a:rPr lang="zh-CN" altLang="en-US" i="1"/>
                    <a:t>（</a:t>
                  </a:r>
                  <a:r>
                    <a:rPr lang="en-US" altLang="zh-CN" i="1"/>
                    <a:t>X= x</a:t>
                  </a:r>
                  <a:r>
                    <a:rPr lang="en-US" altLang="zh-CN" i="1" baseline="-30000"/>
                    <a:t>i</a:t>
                  </a:r>
                  <a:r>
                    <a:rPr lang="zh-CN" altLang="en-US" i="1"/>
                    <a:t>）</a:t>
                  </a:r>
                  <a:endParaRPr lang="zh-CN" altLang="en-US"/>
                </a:p>
                <a:p>
                  <a:pPr algn="just" eaLnBrk="0" hangingPunct="0"/>
                  <a:endParaRPr lang="en-US" altLang="zh-CN"/>
                </a:p>
              </p:txBody>
            </p:sp>
            <p:sp>
              <p:nvSpPr>
                <p:cNvPr id="52255" name="Rectangle 28"/>
                <p:cNvSpPr>
                  <a:spLocks noChangeArrowheads="1"/>
                </p:cNvSpPr>
                <p:nvPr/>
              </p:nvSpPr>
              <p:spPr bwMode="auto">
                <a:xfrm>
                  <a:off x="0" y="509"/>
                  <a:ext cx="671" cy="384"/>
                </a:xfrm>
                <a:prstGeom prst="rect">
                  <a:avLst/>
                </a:prstGeom>
                <a:noFill/>
                <a:ln w="7">
                  <a:solidFill>
                    <a:srgbClr val="A0A0A0"/>
                  </a:solidFill>
                  <a:miter lim="800000"/>
                  <a:headEnd/>
                  <a:tailEnd/>
                </a:ln>
              </p:spPr>
              <p:txBody>
                <a:bodyPr/>
                <a:lstStyle/>
                <a:p>
                  <a:endParaRPr lang="zh-CN" altLang="en-US"/>
                </a:p>
              </p:txBody>
            </p:sp>
          </p:grpSp>
          <p:grpSp>
            <p:nvGrpSpPr>
              <p:cNvPr id="11" name="Group 31"/>
              <p:cNvGrpSpPr>
                <a:grpSpLocks/>
              </p:cNvGrpSpPr>
              <p:nvPr/>
            </p:nvGrpSpPr>
            <p:grpSpPr bwMode="auto">
              <a:xfrm>
                <a:off x="671" y="509"/>
                <a:ext cx="517" cy="384"/>
                <a:chOff x="671" y="509"/>
                <a:chExt cx="517" cy="384"/>
              </a:xfrm>
            </p:grpSpPr>
            <p:sp>
              <p:nvSpPr>
                <p:cNvPr id="52252" name="Rectangle 11"/>
                <p:cNvSpPr>
                  <a:spLocks noChangeArrowheads="1"/>
                </p:cNvSpPr>
                <p:nvPr/>
              </p:nvSpPr>
              <p:spPr bwMode="auto">
                <a:xfrm>
                  <a:off x="714" y="509"/>
                  <a:ext cx="431" cy="384"/>
                </a:xfrm>
                <a:prstGeom prst="rect">
                  <a:avLst/>
                </a:prstGeom>
                <a:noFill/>
                <a:ln w="9525">
                  <a:noFill/>
                  <a:miter lim="800000"/>
                  <a:headEnd/>
                  <a:tailEnd/>
                </a:ln>
              </p:spPr>
              <p:txBody>
                <a:bodyPr/>
                <a:lstStyle/>
                <a:p>
                  <a:pPr algn="ctr"/>
                  <a:r>
                    <a:rPr lang="en-US" altLang="zh-CN" i="1"/>
                    <a:t>p</a:t>
                  </a:r>
                  <a:r>
                    <a:rPr lang="en-US" altLang="zh-CN" i="1" baseline="-30000"/>
                    <a:t>1</a:t>
                  </a:r>
                  <a:endParaRPr lang="en-US" altLang="zh-CN"/>
                </a:p>
                <a:p>
                  <a:pPr algn="ctr" eaLnBrk="0" hangingPunct="0"/>
                  <a:endParaRPr lang="en-US" altLang="zh-CN"/>
                </a:p>
              </p:txBody>
            </p:sp>
            <p:sp>
              <p:nvSpPr>
                <p:cNvPr id="52253" name="Rectangle 30"/>
                <p:cNvSpPr>
                  <a:spLocks noChangeArrowheads="1"/>
                </p:cNvSpPr>
                <p:nvPr/>
              </p:nvSpPr>
              <p:spPr bwMode="auto">
                <a:xfrm>
                  <a:off x="671" y="509"/>
                  <a:ext cx="517" cy="384"/>
                </a:xfrm>
                <a:prstGeom prst="rect">
                  <a:avLst/>
                </a:prstGeom>
                <a:noFill/>
                <a:ln w="7">
                  <a:solidFill>
                    <a:srgbClr val="A0A0A0"/>
                  </a:solidFill>
                  <a:miter lim="800000"/>
                  <a:headEnd/>
                  <a:tailEnd/>
                </a:ln>
              </p:spPr>
              <p:txBody>
                <a:bodyPr/>
                <a:lstStyle/>
                <a:p>
                  <a:endParaRPr lang="zh-CN" altLang="en-US"/>
                </a:p>
              </p:txBody>
            </p:sp>
          </p:grpSp>
          <p:grpSp>
            <p:nvGrpSpPr>
              <p:cNvPr id="12" name="Group 33"/>
              <p:cNvGrpSpPr>
                <a:grpSpLocks/>
              </p:cNvGrpSpPr>
              <p:nvPr/>
            </p:nvGrpSpPr>
            <p:grpSpPr bwMode="auto">
              <a:xfrm>
                <a:off x="1188" y="509"/>
                <a:ext cx="517" cy="384"/>
                <a:chOff x="1188" y="509"/>
                <a:chExt cx="517" cy="384"/>
              </a:xfrm>
            </p:grpSpPr>
            <p:sp>
              <p:nvSpPr>
                <p:cNvPr id="52250" name="Rectangle 12"/>
                <p:cNvSpPr>
                  <a:spLocks noChangeArrowheads="1"/>
                </p:cNvSpPr>
                <p:nvPr/>
              </p:nvSpPr>
              <p:spPr bwMode="auto">
                <a:xfrm>
                  <a:off x="1231" y="509"/>
                  <a:ext cx="431" cy="384"/>
                </a:xfrm>
                <a:prstGeom prst="rect">
                  <a:avLst/>
                </a:prstGeom>
                <a:noFill/>
                <a:ln w="9525">
                  <a:noFill/>
                  <a:miter lim="800000"/>
                  <a:headEnd/>
                  <a:tailEnd/>
                </a:ln>
              </p:spPr>
              <p:txBody>
                <a:bodyPr/>
                <a:lstStyle/>
                <a:p>
                  <a:pPr algn="ctr"/>
                  <a:r>
                    <a:rPr lang="en-US" altLang="zh-CN" i="1"/>
                    <a:t>p</a:t>
                  </a:r>
                  <a:r>
                    <a:rPr lang="en-US" altLang="zh-CN" i="1" baseline="-30000"/>
                    <a:t>2</a:t>
                  </a:r>
                  <a:endParaRPr lang="en-US" altLang="zh-CN"/>
                </a:p>
                <a:p>
                  <a:pPr algn="ctr" eaLnBrk="0" hangingPunct="0"/>
                  <a:endParaRPr lang="en-US" altLang="zh-CN"/>
                </a:p>
              </p:txBody>
            </p:sp>
            <p:sp>
              <p:nvSpPr>
                <p:cNvPr id="52251" name="Rectangle 32"/>
                <p:cNvSpPr>
                  <a:spLocks noChangeArrowheads="1"/>
                </p:cNvSpPr>
                <p:nvPr/>
              </p:nvSpPr>
              <p:spPr bwMode="auto">
                <a:xfrm>
                  <a:off x="1188" y="509"/>
                  <a:ext cx="517" cy="384"/>
                </a:xfrm>
                <a:prstGeom prst="rect">
                  <a:avLst/>
                </a:prstGeom>
                <a:noFill/>
                <a:ln w="7">
                  <a:solidFill>
                    <a:srgbClr val="A0A0A0"/>
                  </a:solidFill>
                  <a:miter lim="800000"/>
                  <a:headEnd/>
                  <a:tailEnd/>
                </a:ln>
              </p:spPr>
              <p:txBody>
                <a:bodyPr/>
                <a:lstStyle/>
                <a:p>
                  <a:endParaRPr lang="zh-CN" altLang="en-US"/>
                </a:p>
              </p:txBody>
            </p:sp>
          </p:grpSp>
          <p:grpSp>
            <p:nvGrpSpPr>
              <p:cNvPr id="13" name="Group 35"/>
              <p:cNvGrpSpPr>
                <a:grpSpLocks/>
              </p:cNvGrpSpPr>
              <p:nvPr/>
            </p:nvGrpSpPr>
            <p:grpSpPr bwMode="auto">
              <a:xfrm>
                <a:off x="1705" y="509"/>
                <a:ext cx="517" cy="384"/>
                <a:chOff x="1705" y="509"/>
                <a:chExt cx="517" cy="384"/>
              </a:xfrm>
            </p:grpSpPr>
            <p:sp>
              <p:nvSpPr>
                <p:cNvPr id="52248" name="Rectangle 13"/>
                <p:cNvSpPr>
                  <a:spLocks noChangeArrowheads="1"/>
                </p:cNvSpPr>
                <p:nvPr/>
              </p:nvSpPr>
              <p:spPr bwMode="auto">
                <a:xfrm>
                  <a:off x="1748" y="509"/>
                  <a:ext cx="431" cy="384"/>
                </a:xfrm>
                <a:prstGeom prst="rect">
                  <a:avLst/>
                </a:prstGeom>
                <a:noFill/>
                <a:ln w="9525">
                  <a:noFill/>
                  <a:miter lim="800000"/>
                  <a:headEnd/>
                  <a:tailEnd/>
                </a:ln>
              </p:spPr>
              <p:txBody>
                <a:bodyPr/>
                <a:lstStyle/>
                <a:p>
                  <a:pPr algn="ctr"/>
                  <a:r>
                    <a:rPr lang="en-US" altLang="zh-CN"/>
                    <a:t>…</a:t>
                  </a:r>
                </a:p>
                <a:p>
                  <a:pPr algn="ctr" eaLnBrk="0" hangingPunct="0"/>
                  <a:endParaRPr lang="en-US" altLang="zh-CN"/>
                </a:p>
              </p:txBody>
            </p:sp>
            <p:sp>
              <p:nvSpPr>
                <p:cNvPr id="52249" name="Rectangle 34"/>
                <p:cNvSpPr>
                  <a:spLocks noChangeArrowheads="1"/>
                </p:cNvSpPr>
                <p:nvPr/>
              </p:nvSpPr>
              <p:spPr bwMode="auto">
                <a:xfrm>
                  <a:off x="1705" y="509"/>
                  <a:ext cx="517" cy="384"/>
                </a:xfrm>
                <a:prstGeom prst="rect">
                  <a:avLst/>
                </a:prstGeom>
                <a:noFill/>
                <a:ln w="7">
                  <a:solidFill>
                    <a:srgbClr val="A0A0A0"/>
                  </a:solidFill>
                  <a:miter lim="800000"/>
                  <a:headEnd/>
                  <a:tailEnd/>
                </a:ln>
              </p:spPr>
              <p:txBody>
                <a:bodyPr/>
                <a:lstStyle/>
                <a:p>
                  <a:endParaRPr lang="zh-CN" altLang="en-US"/>
                </a:p>
              </p:txBody>
            </p:sp>
          </p:grpSp>
          <p:grpSp>
            <p:nvGrpSpPr>
              <p:cNvPr id="14" name="Group 37"/>
              <p:cNvGrpSpPr>
                <a:grpSpLocks/>
              </p:cNvGrpSpPr>
              <p:nvPr/>
            </p:nvGrpSpPr>
            <p:grpSpPr bwMode="auto">
              <a:xfrm>
                <a:off x="2222" y="509"/>
                <a:ext cx="517" cy="384"/>
                <a:chOff x="2222" y="509"/>
                <a:chExt cx="517" cy="384"/>
              </a:xfrm>
            </p:grpSpPr>
            <p:sp>
              <p:nvSpPr>
                <p:cNvPr id="52246" name="Rectangle 14"/>
                <p:cNvSpPr>
                  <a:spLocks noChangeArrowheads="1"/>
                </p:cNvSpPr>
                <p:nvPr/>
              </p:nvSpPr>
              <p:spPr bwMode="auto">
                <a:xfrm>
                  <a:off x="2265" y="509"/>
                  <a:ext cx="431" cy="384"/>
                </a:xfrm>
                <a:prstGeom prst="rect">
                  <a:avLst/>
                </a:prstGeom>
                <a:noFill/>
                <a:ln w="9525">
                  <a:noFill/>
                  <a:miter lim="800000"/>
                  <a:headEnd/>
                  <a:tailEnd/>
                </a:ln>
              </p:spPr>
              <p:txBody>
                <a:bodyPr/>
                <a:lstStyle/>
                <a:p>
                  <a:pPr algn="ctr"/>
                  <a:r>
                    <a:rPr lang="en-US" altLang="zh-CN" i="1"/>
                    <a:t>p</a:t>
                  </a:r>
                  <a:r>
                    <a:rPr lang="en-US" altLang="zh-CN" baseline="-30000"/>
                    <a:t>i</a:t>
                  </a:r>
                  <a:endParaRPr lang="en-US" altLang="zh-CN"/>
                </a:p>
                <a:p>
                  <a:pPr algn="ctr" eaLnBrk="0" hangingPunct="0"/>
                  <a:endParaRPr lang="en-US" altLang="zh-CN"/>
                </a:p>
              </p:txBody>
            </p:sp>
            <p:sp>
              <p:nvSpPr>
                <p:cNvPr id="52247" name="Rectangle 36"/>
                <p:cNvSpPr>
                  <a:spLocks noChangeArrowheads="1"/>
                </p:cNvSpPr>
                <p:nvPr/>
              </p:nvSpPr>
              <p:spPr bwMode="auto">
                <a:xfrm>
                  <a:off x="2222" y="509"/>
                  <a:ext cx="517" cy="384"/>
                </a:xfrm>
                <a:prstGeom prst="rect">
                  <a:avLst/>
                </a:prstGeom>
                <a:noFill/>
                <a:ln w="7">
                  <a:solidFill>
                    <a:srgbClr val="A0A0A0"/>
                  </a:solidFill>
                  <a:miter lim="800000"/>
                  <a:headEnd/>
                  <a:tailEnd/>
                </a:ln>
              </p:spPr>
              <p:txBody>
                <a:bodyPr/>
                <a:lstStyle/>
                <a:p>
                  <a:endParaRPr lang="zh-CN" altLang="en-US"/>
                </a:p>
              </p:txBody>
            </p:sp>
          </p:grpSp>
          <p:grpSp>
            <p:nvGrpSpPr>
              <p:cNvPr id="15" name="Group 39"/>
              <p:cNvGrpSpPr>
                <a:grpSpLocks/>
              </p:cNvGrpSpPr>
              <p:nvPr/>
            </p:nvGrpSpPr>
            <p:grpSpPr bwMode="auto">
              <a:xfrm>
                <a:off x="2739" y="509"/>
                <a:ext cx="517" cy="384"/>
                <a:chOff x="2739" y="509"/>
                <a:chExt cx="517" cy="384"/>
              </a:xfrm>
            </p:grpSpPr>
            <p:sp>
              <p:nvSpPr>
                <p:cNvPr id="52244" name="Rectangle 15"/>
                <p:cNvSpPr>
                  <a:spLocks noChangeArrowheads="1"/>
                </p:cNvSpPr>
                <p:nvPr/>
              </p:nvSpPr>
              <p:spPr bwMode="auto">
                <a:xfrm>
                  <a:off x="2782" y="509"/>
                  <a:ext cx="431" cy="384"/>
                </a:xfrm>
                <a:prstGeom prst="rect">
                  <a:avLst/>
                </a:prstGeom>
                <a:noFill/>
                <a:ln w="9525">
                  <a:noFill/>
                  <a:miter lim="800000"/>
                  <a:headEnd/>
                  <a:tailEnd/>
                </a:ln>
              </p:spPr>
              <p:txBody>
                <a:bodyPr/>
                <a:lstStyle/>
                <a:p>
                  <a:pPr algn="ctr"/>
                  <a:r>
                    <a:rPr lang="en-US" altLang="zh-CN"/>
                    <a:t>…</a:t>
                  </a:r>
                </a:p>
                <a:p>
                  <a:pPr algn="ctr" eaLnBrk="0" hangingPunct="0"/>
                  <a:endParaRPr lang="en-US" altLang="zh-CN"/>
                </a:p>
              </p:txBody>
            </p:sp>
            <p:sp>
              <p:nvSpPr>
                <p:cNvPr id="52245" name="Rectangle 38"/>
                <p:cNvSpPr>
                  <a:spLocks noChangeArrowheads="1"/>
                </p:cNvSpPr>
                <p:nvPr/>
              </p:nvSpPr>
              <p:spPr bwMode="auto">
                <a:xfrm>
                  <a:off x="2739" y="509"/>
                  <a:ext cx="517" cy="384"/>
                </a:xfrm>
                <a:prstGeom prst="rect">
                  <a:avLst/>
                </a:prstGeom>
                <a:noFill/>
                <a:ln w="7">
                  <a:solidFill>
                    <a:srgbClr val="A0A0A0"/>
                  </a:solidFill>
                  <a:miter lim="800000"/>
                  <a:headEnd/>
                  <a:tailEnd/>
                </a:ln>
              </p:spPr>
              <p:txBody>
                <a:bodyPr/>
                <a:lstStyle/>
                <a:p>
                  <a:endParaRPr lang="zh-CN" altLang="en-US"/>
                </a:p>
              </p:txBody>
            </p:sp>
          </p:grpSp>
        </p:grpSp>
        <p:sp>
          <p:nvSpPr>
            <p:cNvPr id="52231" name="Rectangle 41"/>
            <p:cNvSpPr>
              <a:spLocks noChangeArrowheads="1"/>
            </p:cNvSpPr>
            <p:nvPr/>
          </p:nvSpPr>
          <p:spPr bwMode="auto">
            <a:xfrm>
              <a:off x="-3" y="-3"/>
              <a:ext cx="3262" cy="899"/>
            </a:xfrm>
            <a:prstGeom prst="rect">
              <a:avLst/>
            </a:prstGeom>
            <a:noFill/>
            <a:ln w="11112">
              <a:solidFill>
                <a:srgbClr val="A0A0A0"/>
              </a:solidFill>
              <a:miter lim="800000"/>
              <a:headEnd/>
              <a:tailEnd/>
            </a:ln>
          </p:spPr>
          <p:txBody>
            <a:bodyPr/>
            <a:lstStyle/>
            <a:p>
              <a:endParaRPr lang="zh-CN" altLang="en-US"/>
            </a:p>
          </p:txBody>
        </p:sp>
      </p:grpSp>
      <p:sp>
        <p:nvSpPr>
          <p:cNvPr id="11307" name="Text Box 43"/>
          <p:cNvSpPr txBox="1">
            <a:spLocks noChangeArrowheads="1"/>
          </p:cNvSpPr>
          <p:nvPr/>
        </p:nvSpPr>
        <p:spPr bwMode="auto">
          <a:xfrm>
            <a:off x="304800" y="3352800"/>
            <a:ext cx="8458200" cy="2184400"/>
          </a:xfrm>
          <a:prstGeom prst="rect">
            <a:avLst/>
          </a:prstGeom>
          <a:noFill/>
          <a:ln w="9525">
            <a:noFill/>
            <a:miter lim="800000"/>
            <a:headEnd/>
            <a:tailEnd/>
          </a:ln>
        </p:spPr>
        <p:txBody>
          <a:bodyPr>
            <a:spAutoFit/>
          </a:bodyPr>
          <a:lstStyle/>
          <a:p>
            <a:pPr algn="just">
              <a:lnSpc>
                <a:spcPct val="90000"/>
              </a:lnSpc>
              <a:spcBef>
                <a:spcPct val="20000"/>
              </a:spcBef>
              <a:buClr>
                <a:schemeClr val="hlink"/>
              </a:buClr>
              <a:buFont typeface="Wingdings" pitchFamily="2" charset="2"/>
              <a:buChar char="q"/>
            </a:pPr>
            <a:r>
              <a:rPr lang="zh-CN" altLang="en-US" sz="2800" b="1">
                <a:latin typeface="宋体" charset="-122"/>
              </a:rPr>
              <a:t>离散型随机变量</a:t>
            </a:r>
            <a:r>
              <a:rPr lang="zh-CN" altLang="en-US" sz="2200"/>
              <a:t> </a:t>
            </a:r>
          </a:p>
          <a:p>
            <a:pPr algn="just">
              <a:lnSpc>
                <a:spcPct val="90000"/>
              </a:lnSpc>
              <a:spcBef>
                <a:spcPct val="20000"/>
              </a:spcBef>
            </a:pPr>
            <a:r>
              <a:rPr lang="zh-CN" altLang="en-US" sz="2200"/>
              <a:t>        若一随机变量</a:t>
            </a:r>
            <a:r>
              <a:rPr lang="en-US" altLang="zh-CN" sz="2200" i="1"/>
              <a:t>X</a:t>
            </a:r>
            <a:r>
              <a:rPr lang="zh-CN" altLang="en-US" sz="2200"/>
              <a:t>的可能取值为有限个或可列无穷多个，则称</a:t>
            </a:r>
            <a:r>
              <a:rPr lang="en-US" altLang="zh-CN" sz="2200" i="1"/>
              <a:t>X</a:t>
            </a:r>
            <a:r>
              <a:rPr lang="zh-CN" altLang="en-US" sz="2200"/>
              <a:t>为离散型随机变量。</a:t>
            </a:r>
          </a:p>
          <a:p>
            <a:pPr algn="just">
              <a:lnSpc>
                <a:spcPct val="90000"/>
              </a:lnSpc>
              <a:spcBef>
                <a:spcPct val="20000"/>
              </a:spcBef>
            </a:pPr>
            <a:r>
              <a:rPr lang="zh-CN" altLang="en-US" sz="2200"/>
              <a:t>        离散型随机变量</a:t>
            </a:r>
            <a:r>
              <a:rPr lang="en-US" altLang="zh-CN" sz="2200" i="1"/>
              <a:t>X</a:t>
            </a:r>
            <a:r>
              <a:rPr lang="zh-CN" altLang="en-US" sz="2200"/>
              <a:t>各个</a:t>
            </a:r>
            <a:r>
              <a:rPr lang="en-US" altLang="zh-CN" sz="2200" i="1"/>
              <a:t>x</a:t>
            </a:r>
            <a:r>
              <a:rPr lang="en-US" altLang="zh-CN" sz="2200" i="1" baseline="-30000"/>
              <a:t>i</a:t>
            </a:r>
            <a:r>
              <a:rPr lang="zh-CN" altLang="en-US" sz="2200"/>
              <a:t>的概率公式     </a:t>
            </a:r>
            <a:r>
              <a:rPr lang="en-US" altLang="zh-CN" sz="2200" i="1"/>
              <a:t>P</a:t>
            </a:r>
            <a:r>
              <a:rPr lang="zh-CN" altLang="en-US" sz="2200" i="1"/>
              <a:t>（</a:t>
            </a:r>
            <a:r>
              <a:rPr lang="en-US" altLang="zh-CN" sz="2200" i="1"/>
              <a:t>X=x</a:t>
            </a:r>
            <a:r>
              <a:rPr lang="en-US" altLang="zh-CN" sz="2200" i="1" baseline="-30000"/>
              <a:t>i</a:t>
            </a:r>
            <a:r>
              <a:rPr lang="zh-CN" altLang="en-US" sz="2200" i="1"/>
              <a:t>）</a:t>
            </a:r>
            <a:r>
              <a:rPr lang="en-US" altLang="zh-CN" sz="2200" i="1"/>
              <a:t>= p</a:t>
            </a:r>
            <a:r>
              <a:rPr lang="en-US" altLang="zh-CN" sz="2200" i="1" baseline="-30000"/>
              <a:t>i</a:t>
            </a:r>
            <a:r>
              <a:rPr lang="en-US" altLang="zh-CN" sz="2200" i="1"/>
              <a:t> </a:t>
            </a:r>
            <a:r>
              <a:rPr lang="en-US" altLang="zh-CN" sz="2200"/>
              <a:t>  </a:t>
            </a:r>
            <a:r>
              <a:rPr lang="zh-CN" altLang="en-US" sz="2200"/>
              <a:t>（</a:t>
            </a:r>
            <a:r>
              <a:rPr lang="en-US" altLang="zh-CN" sz="2200"/>
              <a:t>1,2,…</a:t>
            </a:r>
            <a:r>
              <a:rPr lang="zh-CN" altLang="en-US" sz="2200"/>
              <a:t>）    </a:t>
            </a:r>
          </a:p>
          <a:p>
            <a:pPr algn="just">
              <a:lnSpc>
                <a:spcPct val="90000"/>
              </a:lnSpc>
              <a:spcBef>
                <a:spcPct val="20000"/>
              </a:spcBef>
            </a:pPr>
            <a:r>
              <a:rPr lang="zh-CN" altLang="en-US" sz="2200">
                <a:latin typeface="宋体" charset="-122"/>
              </a:rPr>
              <a:t>此公式称为离散型随机变量</a:t>
            </a:r>
            <a:r>
              <a:rPr lang="en-US" altLang="zh-CN" sz="2200" i="1"/>
              <a:t>X</a:t>
            </a:r>
            <a:r>
              <a:rPr lang="zh-CN" altLang="en-US" sz="2200">
                <a:latin typeface="宋体" charset="-122"/>
              </a:rPr>
              <a:t>的概率分布或分布律</a:t>
            </a:r>
            <a:r>
              <a:rPr lang="zh-CN" altLang="en-US" sz="2200"/>
              <a:t> ，也可用分布表示</a:t>
            </a:r>
          </a:p>
        </p:txBody>
      </p:sp>
      <p:sp>
        <p:nvSpPr>
          <p:cNvPr id="11308" name="Text Box 44"/>
          <p:cNvSpPr txBox="1">
            <a:spLocks noChangeArrowheads="1"/>
          </p:cNvSpPr>
          <p:nvPr/>
        </p:nvSpPr>
        <p:spPr bwMode="auto">
          <a:xfrm>
            <a:off x="304800" y="1066800"/>
            <a:ext cx="8534400" cy="2327275"/>
          </a:xfrm>
          <a:prstGeom prst="rect">
            <a:avLst/>
          </a:prstGeom>
          <a:noFill/>
          <a:ln w="9525">
            <a:noFill/>
            <a:miter lim="800000"/>
            <a:headEnd/>
            <a:tailEnd/>
          </a:ln>
        </p:spPr>
        <p:txBody>
          <a:bodyPr>
            <a:spAutoFit/>
          </a:bodyPr>
          <a:lstStyle/>
          <a:p>
            <a:pPr algn="just">
              <a:spcBef>
                <a:spcPct val="20000"/>
              </a:spcBef>
              <a:buClr>
                <a:schemeClr val="hlink"/>
              </a:buClr>
              <a:buFont typeface="Wingdings" pitchFamily="2" charset="2"/>
              <a:buChar char="q"/>
            </a:pPr>
            <a:r>
              <a:rPr lang="zh-CN" altLang="en-US" sz="2800" b="1"/>
              <a:t>概念</a:t>
            </a:r>
          </a:p>
          <a:p>
            <a:pPr algn="just">
              <a:spcBef>
                <a:spcPct val="20000"/>
              </a:spcBef>
            </a:pPr>
            <a:r>
              <a:rPr lang="zh-CN" altLang="en-US" sz="2200"/>
              <a:t>        设</a:t>
            </a:r>
            <a:r>
              <a:rPr lang="en-US" altLang="zh-CN" sz="2200" i="1"/>
              <a:t>E</a:t>
            </a:r>
            <a:r>
              <a:rPr lang="zh-CN" altLang="en-US" sz="2200"/>
              <a:t>为一随机试验，</a:t>
            </a:r>
            <a:r>
              <a:rPr lang="en-US" altLang="zh-CN" sz="2200" i="1"/>
              <a:t>Ω</a:t>
            </a:r>
            <a:r>
              <a:rPr lang="zh-CN" altLang="en-US" sz="2200"/>
              <a:t>为其本空间。如果对于</a:t>
            </a:r>
            <a:r>
              <a:rPr lang="en-US" altLang="zh-CN" sz="2200" i="1"/>
              <a:t>Ω</a:t>
            </a:r>
            <a:r>
              <a:rPr lang="zh-CN" altLang="en-US" sz="2200"/>
              <a:t>中的每个样本点</a:t>
            </a:r>
            <a:r>
              <a:rPr lang="en-US" altLang="zh-CN" sz="2200" i="1"/>
              <a:t>ω</a:t>
            </a:r>
            <a:r>
              <a:rPr lang="zh-CN" altLang="en-US" sz="2200"/>
              <a:t>，都有一个确定的实数</a:t>
            </a:r>
            <a:r>
              <a:rPr lang="en-US" altLang="zh-CN" sz="2200" i="1"/>
              <a:t>X</a:t>
            </a:r>
            <a:r>
              <a:rPr lang="zh-CN" altLang="en-US" sz="2200" i="1"/>
              <a:t>（</a:t>
            </a:r>
            <a:r>
              <a:rPr lang="en-US" altLang="zh-CN" sz="2200" i="1"/>
              <a:t>ω</a:t>
            </a:r>
            <a:r>
              <a:rPr lang="zh-CN" altLang="en-US" sz="2200" i="1"/>
              <a:t>）</a:t>
            </a:r>
            <a:r>
              <a:rPr lang="zh-CN" altLang="en-US" sz="2200"/>
              <a:t>与之对应，则称</a:t>
            </a:r>
            <a:r>
              <a:rPr lang="en-US" altLang="zh-CN" sz="2200" i="1"/>
              <a:t>X</a:t>
            </a:r>
            <a:r>
              <a:rPr lang="zh-CN" altLang="en-US" sz="2200" i="1"/>
              <a:t>（</a:t>
            </a:r>
            <a:r>
              <a:rPr lang="en-US" altLang="zh-CN" sz="2200" i="1"/>
              <a:t>ω</a:t>
            </a:r>
            <a:r>
              <a:rPr lang="zh-CN" altLang="en-US" sz="2200" i="1"/>
              <a:t>）</a:t>
            </a:r>
            <a:r>
              <a:rPr lang="zh-CN" altLang="en-US" sz="2200"/>
              <a:t>为随机变量，简记为</a:t>
            </a:r>
            <a:r>
              <a:rPr lang="en-US" altLang="zh-CN" sz="2200" i="1"/>
              <a:t>X</a:t>
            </a:r>
            <a:r>
              <a:rPr lang="zh-CN" altLang="en-US" sz="2200"/>
              <a:t>。</a:t>
            </a:r>
          </a:p>
          <a:p>
            <a:pPr algn="just">
              <a:spcBef>
                <a:spcPct val="20000"/>
              </a:spcBef>
            </a:pPr>
            <a:r>
              <a:rPr lang="zh-CN" altLang="en-US" sz="2200">
                <a:latin typeface="宋体" charset="-122"/>
              </a:rPr>
              <a:t>    随机变量通常用大写拉丁字母</a:t>
            </a:r>
            <a:r>
              <a:rPr lang="en-US" altLang="zh-CN" sz="2200" i="1"/>
              <a:t>X</a:t>
            </a:r>
            <a:r>
              <a:rPr lang="zh-CN" altLang="en-US" sz="2200" i="1">
                <a:latin typeface="宋体" charset="-122"/>
              </a:rPr>
              <a:t>、</a:t>
            </a:r>
            <a:r>
              <a:rPr lang="en-US" altLang="zh-CN" sz="2200" i="1"/>
              <a:t>Y</a:t>
            </a:r>
            <a:r>
              <a:rPr lang="zh-CN" altLang="en-US" sz="2200" i="1">
                <a:latin typeface="宋体" charset="-122"/>
              </a:rPr>
              <a:t>、</a:t>
            </a:r>
            <a:r>
              <a:rPr lang="en-US" altLang="zh-CN" sz="2200" i="1"/>
              <a:t>Z</a:t>
            </a:r>
            <a:r>
              <a:rPr lang="zh-CN" altLang="en-US" sz="2200">
                <a:latin typeface="宋体" charset="-122"/>
              </a:rPr>
              <a:t>等表示，而小写字母</a:t>
            </a:r>
            <a:r>
              <a:rPr lang="en-US" altLang="zh-CN" sz="2200" i="1"/>
              <a:t>x</a:t>
            </a:r>
            <a:r>
              <a:rPr lang="zh-CN" altLang="en-US" sz="2200">
                <a:latin typeface="宋体" charset="-122"/>
              </a:rPr>
              <a:t>、</a:t>
            </a:r>
            <a:r>
              <a:rPr lang="en-US" altLang="zh-CN" sz="2200" i="1"/>
              <a:t>y</a:t>
            </a:r>
            <a:r>
              <a:rPr lang="zh-CN" altLang="en-US" sz="2200">
                <a:latin typeface="宋体" charset="-122"/>
              </a:rPr>
              <a:t>、</a:t>
            </a:r>
            <a:r>
              <a:rPr lang="en-US" altLang="zh-CN" sz="2200" i="1"/>
              <a:t>z</a:t>
            </a:r>
            <a:r>
              <a:rPr lang="zh-CN" altLang="en-US" sz="2200">
                <a:latin typeface="宋体" charset="-122"/>
              </a:rPr>
              <a:t>等则表示随机变量相应于每个样本点的值，称为随机变量的观察值。</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30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30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07" grpId="0" autoUpdateAnimBg="0"/>
      <p:bldP spid="1130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3"/>
          <p:cNvSpPr>
            <a:spLocks noGrp="1" noChangeArrowheads="1"/>
          </p:cNvSpPr>
          <p:nvPr>
            <p:ph type="body" idx="1"/>
          </p:nvPr>
        </p:nvSpPr>
        <p:spPr>
          <a:xfrm>
            <a:off x="381000" y="228600"/>
            <a:ext cx="7543800" cy="609600"/>
          </a:xfrm>
        </p:spPr>
        <p:txBody>
          <a:bodyPr/>
          <a:lstStyle/>
          <a:p>
            <a:pPr algn="just" eaLnBrk="1" hangingPunct="1">
              <a:buFontTx/>
              <a:buNone/>
            </a:pPr>
            <a:r>
              <a:rPr lang="zh-CN" altLang="en-US" sz="2800" b="1" smtClean="0">
                <a:latin typeface="宋体" charset="-122"/>
              </a:rPr>
              <a:t>离散型随机变量的</a:t>
            </a:r>
            <a:r>
              <a:rPr lang="zh-CN" altLang="en-US" sz="2800" b="1" smtClean="0"/>
              <a:t>性质</a:t>
            </a:r>
            <a:endParaRPr lang="zh-CN" altLang="en-US" sz="2800" smtClean="0"/>
          </a:p>
        </p:txBody>
      </p:sp>
      <p:grpSp>
        <p:nvGrpSpPr>
          <p:cNvPr id="2" name="Group 70"/>
          <p:cNvGrpSpPr>
            <a:grpSpLocks/>
          </p:cNvGrpSpPr>
          <p:nvPr/>
        </p:nvGrpSpPr>
        <p:grpSpPr bwMode="auto">
          <a:xfrm>
            <a:off x="381000" y="2667000"/>
            <a:ext cx="8229600" cy="3886200"/>
            <a:chOff x="240" y="1680"/>
            <a:chExt cx="5184" cy="2448"/>
          </a:xfrm>
        </p:grpSpPr>
        <p:graphicFrame>
          <p:nvGraphicFramePr>
            <p:cNvPr id="9219" name="Object 5"/>
            <p:cNvGraphicFramePr>
              <a:graphicFrameLocks noChangeAspect="1"/>
            </p:cNvGraphicFramePr>
            <p:nvPr/>
          </p:nvGraphicFramePr>
          <p:xfrm>
            <a:off x="2496" y="2304"/>
            <a:ext cx="867" cy="1248"/>
          </p:xfrm>
          <a:graphic>
            <a:graphicData uri="http://schemas.openxmlformats.org/presentationml/2006/ole">
              <p:oleObj spid="_x0000_s146435" name="Equation" r:id="rId4" imgW="838080" imgH="1206360" progId="">
                <p:embed/>
              </p:oleObj>
            </a:graphicData>
          </a:graphic>
        </p:graphicFrame>
        <p:sp>
          <p:nvSpPr>
            <p:cNvPr id="9225" name="Text Box 7"/>
            <p:cNvSpPr txBox="1">
              <a:spLocks noChangeArrowheads="1"/>
            </p:cNvSpPr>
            <p:nvPr/>
          </p:nvSpPr>
          <p:spPr bwMode="auto">
            <a:xfrm>
              <a:off x="384" y="3456"/>
              <a:ext cx="1680" cy="250"/>
            </a:xfrm>
            <a:prstGeom prst="rect">
              <a:avLst/>
            </a:prstGeom>
            <a:noFill/>
            <a:ln w="9525">
              <a:noFill/>
              <a:miter lim="800000"/>
              <a:headEnd/>
              <a:tailEnd/>
            </a:ln>
          </p:spPr>
          <p:txBody>
            <a:bodyPr>
              <a:spAutoFit/>
            </a:bodyPr>
            <a:lstStyle/>
            <a:p>
              <a:pPr>
                <a:spcBef>
                  <a:spcPct val="50000"/>
                </a:spcBef>
              </a:pPr>
              <a:r>
                <a:rPr lang="en-US" altLang="zh-CN" i="1"/>
                <a:t>Y</a:t>
              </a:r>
              <a:r>
                <a:rPr lang="zh-CN" altLang="en-US">
                  <a:latin typeface="宋体" charset="-122"/>
                </a:rPr>
                <a:t>的概率分布：</a:t>
              </a:r>
              <a:r>
                <a:rPr lang="zh-CN" altLang="en-US"/>
                <a:t> </a:t>
              </a:r>
            </a:p>
          </p:txBody>
        </p:sp>
        <p:grpSp>
          <p:nvGrpSpPr>
            <p:cNvPr id="3" name="Group 64"/>
            <p:cNvGrpSpPr>
              <a:grpSpLocks/>
            </p:cNvGrpSpPr>
            <p:nvPr/>
          </p:nvGrpSpPr>
          <p:grpSpPr bwMode="auto">
            <a:xfrm>
              <a:off x="1152" y="3696"/>
              <a:ext cx="4128" cy="432"/>
              <a:chOff x="-3" y="-3"/>
              <a:chExt cx="2726" cy="841"/>
            </a:xfrm>
          </p:grpSpPr>
          <p:grpSp>
            <p:nvGrpSpPr>
              <p:cNvPr id="4" name="Group 62"/>
              <p:cNvGrpSpPr>
                <a:grpSpLocks/>
              </p:cNvGrpSpPr>
              <p:nvPr/>
            </p:nvGrpSpPr>
            <p:grpSpPr bwMode="auto">
              <a:xfrm>
                <a:off x="0" y="0"/>
                <a:ext cx="2720" cy="835"/>
                <a:chOff x="0" y="0"/>
                <a:chExt cx="2720" cy="835"/>
              </a:xfrm>
            </p:grpSpPr>
            <p:grpSp>
              <p:nvGrpSpPr>
                <p:cNvPr id="5" name="Group 47"/>
                <p:cNvGrpSpPr>
                  <a:grpSpLocks/>
                </p:cNvGrpSpPr>
                <p:nvPr/>
              </p:nvGrpSpPr>
              <p:grpSpPr bwMode="auto">
                <a:xfrm>
                  <a:off x="0" y="0"/>
                  <a:ext cx="680" cy="451"/>
                  <a:chOff x="0" y="0"/>
                  <a:chExt cx="680" cy="451"/>
                </a:xfrm>
              </p:grpSpPr>
              <p:sp>
                <p:nvSpPr>
                  <p:cNvPr id="9252" name="Rectangle 38"/>
                  <p:cNvSpPr>
                    <a:spLocks noChangeArrowheads="1"/>
                  </p:cNvSpPr>
                  <p:nvPr/>
                </p:nvSpPr>
                <p:spPr bwMode="auto">
                  <a:xfrm>
                    <a:off x="43" y="0"/>
                    <a:ext cx="594" cy="451"/>
                  </a:xfrm>
                  <a:prstGeom prst="rect">
                    <a:avLst/>
                  </a:prstGeom>
                  <a:noFill/>
                  <a:ln w="9525">
                    <a:noFill/>
                    <a:miter lim="800000"/>
                    <a:headEnd/>
                    <a:tailEnd/>
                  </a:ln>
                </p:spPr>
                <p:txBody>
                  <a:bodyPr bIns="0"/>
                  <a:lstStyle/>
                  <a:p>
                    <a:pPr algn="ctr"/>
                    <a:r>
                      <a:rPr lang="en-US" altLang="zh-CN" b="1" i="1">
                        <a:cs typeface="Times New Roman" pitchFamily="18" charset="0"/>
                      </a:rPr>
                      <a:t>Y</a:t>
                    </a:r>
                  </a:p>
                  <a:p>
                    <a:pPr algn="ctr" eaLnBrk="0" hangingPunct="0"/>
                    <a:endParaRPr lang="en-US" altLang="zh-CN"/>
                  </a:p>
                </p:txBody>
              </p:sp>
              <p:sp>
                <p:nvSpPr>
                  <p:cNvPr id="9253" name="Rectangle 46"/>
                  <p:cNvSpPr>
                    <a:spLocks noChangeArrowheads="1"/>
                  </p:cNvSpPr>
                  <p:nvPr/>
                </p:nvSpPr>
                <p:spPr bwMode="auto">
                  <a:xfrm>
                    <a:off x="0" y="0"/>
                    <a:ext cx="680" cy="451"/>
                  </a:xfrm>
                  <a:prstGeom prst="rect">
                    <a:avLst/>
                  </a:prstGeom>
                  <a:noFill/>
                  <a:ln w="7">
                    <a:solidFill>
                      <a:srgbClr val="A0A0A0"/>
                    </a:solidFill>
                    <a:miter lim="800000"/>
                    <a:headEnd/>
                    <a:tailEnd/>
                  </a:ln>
                </p:spPr>
                <p:txBody>
                  <a:bodyPr/>
                  <a:lstStyle/>
                  <a:p>
                    <a:endParaRPr lang="zh-CN" altLang="en-US"/>
                  </a:p>
                </p:txBody>
              </p:sp>
            </p:grpSp>
            <p:grpSp>
              <p:nvGrpSpPr>
                <p:cNvPr id="6" name="Group 49"/>
                <p:cNvGrpSpPr>
                  <a:grpSpLocks/>
                </p:cNvGrpSpPr>
                <p:nvPr/>
              </p:nvGrpSpPr>
              <p:grpSpPr bwMode="auto">
                <a:xfrm>
                  <a:off x="680" y="0"/>
                  <a:ext cx="680" cy="451"/>
                  <a:chOff x="680" y="0"/>
                  <a:chExt cx="680" cy="451"/>
                </a:xfrm>
              </p:grpSpPr>
              <p:sp>
                <p:nvSpPr>
                  <p:cNvPr id="9250" name="Rectangle 39"/>
                  <p:cNvSpPr>
                    <a:spLocks noChangeArrowheads="1"/>
                  </p:cNvSpPr>
                  <p:nvPr/>
                </p:nvSpPr>
                <p:spPr bwMode="auto">
                  <a:xfrm>
                    <a:off x="723" y="0"/>
                    <a:ext cx="594" cy="451"/>
                  </a:xfrm>
                  <a:prstGeom prst="rect">
                    <a:avLst/>
                  </a:prstGeom>
                  <a:noFill/>
                  <a:ln w="9525">
                    <a:noFill/>
                    <a:miter lim="800000"/>
                    <a:headEnd/>
                    <a:tailEnd/>
                  </a:ln>
                </p:spPr>
                <p:txBody>
                  <a:bodyPr/>
                  <a:lstStyle/>
                  <a:p>
                    <a:pPr algn="ctr"/>
                    <a:r>
                      <a:rPr lang="en-US" altLang="zh-CN"/>
                      <a:t>0</a:t>
                    </a:r>
                  </a:p>
                  <a:p>
                    <a:pPr algn="ctr" eaLnBrk="0" hangingPunct="0"/>
                    <a:r>
                      <a:rPr lang="en-US" altLang="zh-CN"/>
                      <a:t>1/4</a:t>
                    </a:r>
                  </a:p>
                </p:txBody>
              </p:sp>
              <p:sp>
                <p:nvSpPr>
                  <p:cNvPr id="9251" name="Rectangle 48"/>
                  <p:cNvSpPr>
                    <a:spLocks noChangeArrowheads="1"/>
                  </p:cNvSpPr>
                  <p:nvPr/>
                </p:nvSpPr>
                <p:spPr bwMode="auto">
                  <a:xfrm>
                    <a:off x="680" y="0"/>
                    <a:ext cx="680" cy="451"/>
                  </a:xfrm>
                  <a:prstGeom prst="rect">
                    <a:avLst/>
                  </a:prstGeom>
                  <a:noFill/>
                  <a:ln w="7">
                    <a:solidFill>
                      <a:srgbClr val="A0A0A0"/>
                    </a:solidFill>
                    <a:miter lim="800000"/>
                    <a:headEnd/>
                    <a:tailEnd/>
                  </a:ln>
                </p:spPr>
                <p:txBody>
                  <a:bodyPr/>
                  <a:lstStyle/>
                  <a:p>
                    <a:endParaRPr lang="zh-CN" altLang="en-US"/>
                  </a:p>
                </p:txBody>
              </p:sp>
            </p:grpSp>
            <p:grpSp>
              <p:nvGrpSpPr>
                <p:cNvPr id="7" name="Group 51"/>
                <p:cNvGrpSpPr>
                  <a:grpSpLocks/>
                </p:cNvGrpSpPr>
                <p:nvPr/>
              </p:nvGrpSpPr>
              <p:grpSpPr bwMode="auto">
                <a:xfrm>
                  <a:off x="1360" y="0"/>
                  <a:ext cx="680" cy="451"/>
                  <a:chOff x="1360" y="0"/>
                  <a:chExt cx="680" cy="451"/>
                </a:xfrm>
              </p:grpSpPr>
              <p:sp>
                <p:nvSpPr>
                  <p:cNvPr id="9248" name="Rectangle 40"/>
                  <p:cNvSpPr>
                    <a:spLocks noChangeArrowheads="1"/>
                  </p:cNvSpPr>
                  <p:nvPr/>
                </p:nvSpPr>
                <p:spPr bwMode="auto">
                  <a:xfrm>
                    <a:off x="1403" y="0"/>
                    <a:ext cx="594" cy="451"/>
                  </a:xfrm>
                  <a:prstGeom prst="rect">
                    <a:avLst/>
                  </a:prstGeom>
                  <a:noFill/>
                  <a:ln w="9525">
                    <a:noFill/>
                    <a:miter lim="800000"/>
                    <a:headEnd/>
                    <a:tailEnd/>
                  </a:ln>
                </p:spPr>
                <p:txBody>
                  <a:bodyPr/>
                  <a:lstStyle/>
                  <a:p>
                    <a:pPr algn="ctr"/>
                    <a:r>
                      <a:rPr lang="en-US" altLang="zh-CN"/>
                      <a:t>1</a:t>
                    </a:r>
                  </a:p>
                  <a:p>
                    <a:pPr algn="ctr" eaLnBrk="0" hangingPunct="0"/>
                    <a:endParaRPr lang="en-US" altLang="zh-CN"/>
                  </a:p>
                </p:txBody>
              </p:sp>
              <p:sp>
                <p:nvSpPr>
                  <p:cNvPr id="9249" name="Rectangle 50"/>
                  <p:cNvSpPr>
                    <a:spLocks noChangeArrowheads="1"/>
                  </p:cNvSpPr>
                  <p:nvPr/>
                </p:nvSpPr>
                <p:spPr bwMode="auto">
                  <a:xfrm>
                    <a:off x="1360" y="0"/>
                    <a:ext cx="680" cy="451"/>
                  </a:xfrm>
                  <a:prstGeom prst="rect">
                    <a:avLst/>
                  </a:prstGeom>
                  <a:noFill/>
                  <a:ln w="7">
                    <a:solidFill>
                      <a:srgbClr val="A0A0A0"/>
                    </a:solidFill>
                    <a:miter lim="800000"/>
                    <a:headEnd/>
                    <a:tailEnd/>
                  </a:ln>
                </p:spPr>
                <p:txBody>
                  <a:bodyPr/>
                  <a:lstStyle/>
                  <a:p>
                    <a:endParaRPr lang="zh-CN" altLang="en-US"/>
                  </a:p>
                </p:txBody>
              </p:sp>
            </p:grpSp>
            <p:grpSp>
              <p:nvGrpSpPr>
                <p:cNvPr id="8" name="Group 53"/>
                <p:cNvGrpSpPr>
                  <a:grpSpLocks/>
                </p:cNvGrpSpPr>
                <p:nvPr/>
              </p:nvGrpSpPr>
              <p:grpSpPr bwMode="auto">
                <a:xfrm>
                  <a:off x="2040" y="0"/>
                  <a:ext cx="680" cy="451"/>
                  <a:chOff x="2040" y="0"/>
                  <a:chExt cx="680" cy="451"/>
                </a:xfrm>
              </p:grpSpPr>
              <p:sp>
                <p:nvSpPr>
                  <p:cNvPr id="9246" name="Rectangle 41"/>
                  <p:cNvSpPr>
                    <a:spLocks noChangeArrowheads="1"/>
                  </p:cNvSpPr>
                  <p:nvPr/>
                </p:nvSpPr>
                <p:spPr bwMode="auto">
                  <a:xfrm>
                    <a:off x="2083" y="0"/>
                    <a:ext cx="594" cy="451"/>
                  </a:xfrm>
                  <a:prstGeom prst="rect">
                    <a:avLst/>
                  </a:prstGeom>
                  <a:noFill/>
                  <a:ln w="9525">
                    <a:noFill/>
                    <a:miter lim="800000"/>
                    <a:headEnd/>
                    <a:tailEnd/>
                  </a:ln>
                </p:spPr>
                <p:txBody>
                  <a:bodyPr/>
                  <a:lstStyle/>
                  <a:p>
                    <a:pPr algn="ctr"/>
                    <a:r>
                      <a:rPr lang="en-US" altLang="zh-CN"/>
                      <a:t>2</a:t>
                    </a:r>
                  </a:p>
                  <a:p>
                    <a:pPr algn="ctr" eaLnBrk="0" hangingPunct="0"/>
                    <a:endParaRPr lang="en-US" altLang="zh-CN"/>
                  </a:p>
                </p:txBody>
              </p:sp>
              <p:sp>
                <p:nvSpPr>
                  <p:cNvPr id="9247" name="Rectangle 52"/>
                  <p:cNvSpPr>
                    <a:spLocks noChangeArrowheads="1"/>
                  </p:cNvSpPr>
                  <p:nvPr/>
                </p:nvSpPr>
                <p:spPr bwMode="auto">
                  <a:xfrm>
                    <a:off x="2040" y="0"/>
                    <a:ext cx="680" cy="451"/>
                  </a:xfrm>
                  <a:prstGeom prst="rect">
                    <a:avLst/>
                  </a:prstGeom>
                  <a:noFill/>
                  <a:ln w="7">
                    <a:solidFill>
                      <a:srgbClr val="A0A0A0"/>
                    </a:solidFill>
                    <a:miter lim="800000"/>
                    <a:headEnd/>
                    <a:tailEnd/>
                  </a:ln>
                </p:spPr>
                <p:txBody>
                  <a:bodyPr/>
                  <a:lstStyle/>
                  <a:p>
                    <a:endParaRPr lang="zh-CN" altLang="en-US"/>
                  </a:p>
                </p:txBody>
              </p:sp>
            </p:grpSp>
            <p:grpSp>
              <p:nvGrpSpPr>
                <p:cNvPr id="9" name="Group 55"/>
                <p:cNvGrpSpPr>
                  <a:grpSpLocks/>
                </p:cNvGrpSpPr>
                <p:nvPr/>
              </p:nvGrpSpPr>
              <p:grpSpPr bwMode="auto">
                <a:xfrm>
                  <a:off x="0" y="451"/>
                  <a:ext cx="680" cy="384"/>
                  <a:chOff x="0" y="451"/>
                  <a:chExt cx="680" cy="384"/>
                </a:xfrm>
              </p:grpSpPr>
              <p:sp>
                <p:nvSpPr>
                  <p:cNvPr id="9244" name="Rectangle 42"/>
                  <p:cNvSpPr>
                    <a:spLocks noChangeArrowheads="1"/>
                  </p:cNvSpPr>
                  <p:nvPr/>
                </p:nvSpPr>
                <p:spPr bwMode="auto">
                  <a:xfrm>
                    <a:off x="43" y="451"/>
                    <a:ext cx="594" cy="384"/>
                  </a:xfrm>
                  <a:prstGeom prst="rect">
                    <a:avLst/>
                  </a:prstGeom>
                  <a:noFill/>
                  <a:ln w="9525">
                    <a:noFill/>
                    <a:miter lim="800000"/>
                    <a:headEnd/>
                    <a:tailEnd/>
                  </a:ln>
                </p:spPr>
                <p:txBody>
                  <a:bodyPr/>
                  <a:lstStyle/>
                  <a:p>
                    <a:pPr algn="just"/>
                    <a:r>
                      <a:rPr lang="en-US" altLang="zh-CN" i="1"/>
                      <a:t>P</a:t>
                    </a:r>
                    <a:r>
                      <a:rPr lang="zh-CN" altLang="en-US" i="1"/>
                      <a:t>（</a:t>
                    </a:r>
                    <a:r>
                      <a:rPr lang="en-US" altLang="zh-CN" i="1"/>
                      <a:t>Y=y</a:t>
                    </a:r>
                    <a:r>
                      <a:rPr lang="en-US" altLang="zh-CN" i="1" baseline="-30000"/>
                      <a:t>i</a:t>
                    </a:r>
                    <a:r>
                      <a:rPr lang="zh-CN" altLang="en-US" i="1"/>
                      <a:t>）</a:t>
                    </a:r>
                    <a:endParaRPr lang="zh-CN" altLang="en-US"/>
                  </a:p>
                  <a:p>
                    <a:pPr algn="just" eaLnBrk="0" hangingPunct="0"/>
                    <a:endParaRPr lang="en-US" altLang="zh-CN"/>
                  </a:p>
                </p:txBody>
              </p:sp>
              <p:sp>
                <p:nvSpPr>
                  <p:cNvPr id="9245" name="Rectangle 54"/>
                  <p:cNvSpPr>
                    <a:spLocks noChangeArrowheads="1"/>
                  </p:cNvSpPr>
                  <p:nvPr/>
                </p:nvSpPr>
                <p:spPr bwMode="auto">
                  <a:xfrm>
                    <a:off x="0" y="451"/>
                    <a:ext cx="680" cy="384"/>
                  </a:xfrm>
                  <a:prstGeom prst="rect">
                    <a:avLst/>
                  </a:prstGeom>
                  <a:noFill/>
                  <a:ln w="7">
                    <a:solidFill>
                      <a:srgbClr val="A0A0A0"/>
                    </a:solidFill>
                    <a:miter lim="800000"/>
                    <a:headEnd/>
                    <a:tailEnd/>
                  </a:ln>
                </p:spPr>
                <p:txBody>
                  <a:bodyPr/>
                  <a:lstStyle/>
                  <a:p>
                    <a:endParaRPr lang="zh-CN" altLang="en-US"/>
                  </a:p>
                </p:txBody>
              </p:sp>
            </p:grpSp>
            <p:grpSp>
              <p:nvGrpSpPr>
                <p:cNvPr id="10" name="Group 57"/>
                <p:cNvGrpSpPr>
                  <a:grpSpLocks/>
                </p:cNvGrpSpPr>
                <p:nvPr/>
              </p:nvGrpSpPr>
              <p:grpSpPr bwMode="auto">
                <a:xfrm>
                  <a:off x="680" y="451"/>
                  <a:ext cx="680" cy="384"/>
                  <a:chOff x="680" y="451"/>
                  <a:chExt cx="680" cy="384"/>
                </a:xfrm>
              </p:grpSpPr>
              <p:sp>
                <p:nvSpPr>
                  <p:cNvPr id="9242" name="Rectangle 43"/>
                  <p:cNvSpPr>
                    <a:spLocks noChangeArrowheads="1"/>
                  </p:cNvSpPr>
                  <p:nvPr/>
                </p:nvSpPr>
                <p:spPr bwMode="auto">
                  <a:xfrm>
                    <a:off x="723" y="451"/>
                    <a:ext cx="594" cy="384"/>
                  </a:xfrm>
                  <a:prstGeom prst="rect">
                    <a:avLst/>
                  </a:prstGeom>
                  <a:noFill/>
                  <a:ln w="9525">
                    <a:noFill/>
                    <a:miter lim="800000"/>
                    <a:headEnd/>
                    <a:tailEnd/>
                  </a:ln>
                </p:spPr>
                <p:txBody>
                  <a:bodyPr/>
                  <a:lstStyle/>
                  <a:p>
                    <a:pPr algn="ctr"/>
                    <a:r>
                      <a:rPr lang="en-US" altLang="zh-CN"/>
                      <a:t> </a:t>
                    </a:r>
                  </a:p>
                  <a:p>
                    <a:pPr algn="ctr" eaLnBrk="0" hangingPunct="0"/>
                    <a:endParaRPr lang="en-US" altLang="zh-CN"/>
                  </a:p>
                </p:txBody>
              </p:sp>
              <p:sp>
                <p:nvSpPr>
                  <p:cNvPr id="9243" name="Rectangle 56"/>
                  <p:cNvSpPr>
                    <a:spLocks noChangeArrowheads="1"/>
                  </p:cNvSpPr>
                  <p:nvPr/>
                </p:nvSpPr>
                <p:spPr bwMode="auto">
                  <a:xfrm>
                    <a:off x="680" y="451"/>
                    <a:ext cx="680" cy="384"/>
                  </a:xfrm>
                  <a:prstGeom prst="rect">
                    <a:avLst/>
                  </a:prstGeom>
                  <a:noFill/>
                  <a:ln w="7">
                    <a:solidFill>
                      <a:srgbClr val="A0A0A0"/>
                    </a:solidFill>
                    <a:miter lim="800000"/>
                    <a:headEnd/>
                    <a:tailEnd/>
                  </a:ln>
                </p:spPr>
                <p:txBody>
                  <a:bodyPr/>
                  <a:lstStyle/>
                  <a:p>
                    <a:endParaRPr lang="zh-CN" altLang="en-US"/>
                  </a:p>
                </p:txBody>
              </p:sp>
            </p:grpSp>
            <p:grpSp>
              <p:nvGrpSpPr>
                <p:cNvPr id="11" name="Group 59"/>
                <p:cNvGrpSpPr>
                  <a:grpSpLocks/>
                </p:cNvGrpSpPr>
                <p:nvPr/>
              </p:nvGrpSpPr>
              <p:grpSpPr bwMode="auto">
                <a:xfrm>
                  <a:off x="1360" y="451"/>
                  <a:ext cx="680" cy="384"/>
                  <a:chOff x="1360" y="451"/>
                  <a:chExt cx="680" cy="384"/>
                </a:xfrm>
              </p:grpSpPr>
              <p:sp>
                <p:nvSpPr>
                  <p:cNvPr id="9240" name="Rectangle 44"/>
                  <p:cNvSpPr>
                    <a:spLocks noChangeArrowheads="1"/>
                  </p:cNvSpPr>
                  <p:nvPr/>
                </p:nvSpPr>
                <p:spPr bwMode="auto">
                  <a:xfrm>
                    <a:off x="1403" y="451"/>
                    <a:ext cx="594" cy="384"/>
                  </a:xfrm>
                  <a:prstGeom prst="rect">
                    <a:avLst/>
                  </a:prstGeom>
                  <a:noFill/>
                  <a:ln w="9525">
                    <a:noFill/>
                    <a:miter lim="800000"/>
                    <a:headEnd/>
                    <a:tailEnd/>
                  </a:ln>
                </p:spPr>
                <p:txBody>
                  <a:bodyPr/>
                  <a:lstStyle/>
                  <a:p>
                    <a:pPr algn="ctr"/>
                    <a:r>
                      <a:rPr lang="en-US" altLang="zh-CN"/>
                      <a:t> 1/2</a:t>
                    </a:r>
                  </a:p>
                  <a:p>
                    <a:pPr algn="ctr" eaLnBrk="0" hangingPunct="0"/>
                    <a:endParaRPr lang="en-US" altLang="zh-CN"/>
                  </a:p>
                </p:txBody>
              </p:sp>
              <p:sp>
                <p:nvSpPr>
                  <p:cNvPr id="9241" name="Rectangle 58"/>
                  <p:cNvSpPr>
                    <a:spLocks noChangeArrowheads="1"/>
                  </p:cNvSpPr>
                  <p:nvPr/>
                </p:nvSpPr>
                <p:spPr bwMode="auto">
                  <a:xfrm>
                    <a:off x="1360" y="451"/>
                    <a:ext cx="680" cy="384"/>
                  </a:xfrm>
                  <a:prstGeom prst="rect">
                    <a:avLst/>
                  </a:prstGeom>
                  <a:noFill/>
                  <a:ln w="7">
                    <a:solidFill>
                      <a:srgbClr val="A0A0A0"/>
                    </a:solidFill>
                    <a:miter lim="800000"/>
                    <a:headEnd/>
                    <a:tailEnd/>
                  </a:ln>
                </p:spPr>
                <p:txBody>
                  <a:bodyPr/>
                  <a:lstStyle/>
                  <a:p>
                    <a:endParaRPr lang="zh-CN" altLang="en-US"/>
                  </a:p>
                </p:txBody>
              </p:sp>
            </p:grpSp>
            <p:grpSp>
              <p:nvGrpSpPr>
                <p:cNvPr id="12" name="Group 61"/>
                <p:cNvGrpSpPr>
                  <a:grpSpLocks/>
                </p:cNvGrpSpPr>
                <p:nvPr/>
              </p:nvGrpSpPr>
              <p:grpSpPr bwMode="auto">
                <a:xfrm>
                  <a:off x="2040" y="451"/>
                  <a:ext cx="680" cy="384"/>
                  <a:chOff x="2040" y="451"/>
                  <a:chExt cx="680" cy="384"/>
                </a:xfrm>
              </p:grpSpPr>
              <p:sp>
                <p:nvSpPr>
                  <p:cNvPr id="9238" name="Rectangle 45"/>
                  <p:cNvSpPr>
                    <a:spLocks noChangeArrowheads="1"/>
                  </p:cNvSpPr>
                  <p:nvPr/>
                </p:nvSpPr>
                <p:spPr bwMode="auto">
                  <a:xfrm>
                    <a:off x="2083" y="451"/>
                    <a:ext cx="594" cy="384"/>
                  </a:xfrm>
                  <a:prstGeom prst="rect">
                    <a:avLst/>
                  </a:prstGeom>
                  <a:noFill/>
                  <a:ln w="9525">
                    <a:noFill/>
                    <a:miter lim="800000"/>
                    <a:headEnd/>
                    <a:tailEnd/>
                  </a:ln>
                </p:spPr>
                <p:txBody>
                  <a:bodyPr/>
                  <a:lstStyle/>
                  <a:p>
                    <a:pPr algn="ctr"/>
                    <a:r>
                      <a:rPr lang="en-US" altLang="zh-CN"/>
                      <a:t> 1/4</a:t>
                    </a:r>
                  </a:p>
                  <a:p>
                    <a:pPr algn="ctr" eaLnBrk="0" hangingPunct="0"/>
                    <a:endParaRPr lang="en-US" altLang="zh-CN"/>
                  </a:p>
                </p:txBody>
              </p:sp>
              <p:sp>
                <p:nvSpPr>
                  <p:cNvPr id="9239" name="Rectangle 60"/>
                  <p:cNvSpPr>
                    <a:spLocks noChangeArrowheads="1"/>
                  </p:cNvSpPr>
                  <p:nvPr/>
                </p:nvSpPr>
                <p:spPr bwMode="auto">
                  <a:xfrm>
                    <a:off x="2040" y="451"/>
                    <a:ext cx="680" cy="384"/>
                  </a:xfrm>
                  <a:prstGeom prst="rect">
                    <a:avLst/>
                  </a:prstGeom>
                  <a:noFill/>
                  <a:ln w="7">
                    <a:solidFill>
                      <a:srgbClr val="A0A0A0"/>
                    </a:solidFill>
                    <a:miter lim="800000"/>
                    <a:headEnd/>
                    <a:tailEnd/>
                  </a:ln>
                </p:spPr>
                <p:txBody>
                  <a:bodyPr/>
                  <a:lstStyle/>
                  <a:p>
                    <a:endParaRPr lang="zh-CN" altLang="en-US"/>
                  </a:p>
                </p:txBody>
              </p:sp>
            </p:grpSp>
          </p:grpSp>
          <p:sp>
            <p:nvSpPr>
              <p:cNvPr id="9229" name="Rectangle 63"/>
              <p:cNvSpPr>
                <a:spLocks noChangeArrowheads="1"/>
              </p:cNvSpPr>
              <p:nvPr/>
            </p:nvSpPr>
            <p:spPr bwMode="auto">
              <a:xfrm>
                <a:off x="-3" y="-3"/>
                <a:ext cx="2726" cy="841"/>
              </a:xfrm>
              <a:prstGeom prst="rect">
                <a:avLst/>
              </a:prstGeom>
              <a:noFill/>
              <a:ln w="11112">
                <a:solidFill>
                  <a:srgbClr val="A0A0A0"/>
                </a:solidFill>
                <a:miter lim="800000"/>
                <a:headEnd/>
                <a:tailEnd/>
              </a:ln>
            </p:spPr>
            <p:txBody>
              <a:bodyPr/>
              <a:lstStyle/>
              <a:p>
                <a:endParaRPr lang="zh-CN" altLang="en-US"/>
              </a:p>
            </p:txBody>
          </p:sp>
        </p:grpSp>
        <p:sp>
          <p:nvSpPr>
            <p:cNvPr id="9227" name="Text Box 65"/>
            <p:cNvSpPr txBox="1">
              <a:spLocks noChangeArrowheads="1"/>
            </p:cNvSpPr>
            <p:nvPr/>
          </p:nvSpPr>
          <p:spPr bwMode="auto">
            <a:xfrm>
              <a:off x="240" y="1680"/>
              <a:ext cx="5184" cy="749"/>
            </a:xfrm>
            <a:prstGeom prst="rect">
              <a:avLst/>
            </a:prstGeom>
            <a:noFill/>
            <a:ln w="9525">
              <a:noFill/>
              <a:miter lim="800000"/>
              <a:headEnd/>
              <a:tailEnd/>
            </a:ln>
          </p:spPr>
          <p:txBody>
            <a:bodyPr>
              <a:spAutoFit/>
            </a:bodyPr>
            <a:lstStyle/>
            <a:p>
              <a:pPr algn="just">
                <a:spcBef>
                  <a:spcPct val="20000"/>
                </a:spcBef>
              </a:pPr>
              <a:r>
                <a:rPr lang="zh-CN" altLang="en-US">
                  <a:latin typeface="宋体" charset="-122"/>
                </a:rPr>
                <a:t>解：由题意知，</a:t>
              </a:r>
              <a:r>
                <a:rPr lang="en-US" altLang="zh-CN"/>
                <a:t>2</a:t>
              </a:r>
              <a:r>
                <a:rPr lang="zh-CN" altLang="en-US">
                  <a:latin typeface="宋体" charset="-122"/>
                </a:rPr>
                <a:t>尾鱼共</a:t>
              </a:r>
              <a:r>
                <a:rPr lang="en-US" altLang="zh-CN"/>
                <a:t>4</a:t>
              </a:r>
              <a:r>
                <a:rPr lang="zh-CN" altLang="en-US">
                  <a:latin typeface="宋体" charset="-122"/>
                </a:rPr>
                <a:t>种组合，即（雄、雄）、（雄、雌）、（雌、雄）、（雌、雌），则</a:t>
              </a:r>
              <a:r>
                <a:rPr lang="en-US" altLang="zh-CN" i="1"/>
                <a:t>Y</a:t>
              </a:r>
              <a:r>
                <a:rPr lang="zh-CN" altLang="en-US">
                  <a:latin typeface="宋体" charset="-122"/>
                </a:rPr>
                <a:t>的可能有取值为</a:t>
              </a:r>
              <a:r>
                <a:rPr lang="en-US" altLang="zh-CN"/>
                <a:t>0</a:t>
              </a:r>
              <a:r>
                <a:rPr lang="zh-CN" altLang="en-US">
                  <a:latin typeface="宋体" charset="-122"/>
                </a:rPr>
                <a:t>，</a:t>
              </a:r>
              <a:r>
                <a:rPr lang="en-US" altLang="zh-CN"/>
                <a:t>1</a:t>
              </a:r>
              <a:r>
                <a:rPr lang="zh-CN" altLang="en-US">
                  <a:latin typeface="宋体" charset="-122"/>
                </a:rPr>
                <a:t>，</a:t>
              </a:r>
              <a:r>
                <a:rPr lang="en-US" altLang="zh-CN"/>
                <a:t>2</a:t>
              </a:r>
              <a:r>
                <a:rPr lang="zh-CN" altLang="en-US">
                  <a:latin typeface="宋体" charset="-122"/>
                </a:rPr>
                <a:t>，各个可能取值的概率为：</a:t>
              </a:r>
              <a:r>
                <a:rPr lang="zh-CN" altLang="en-US" sz="3200"/>
                <a:t> </a:t>
              </a:r>
              <a:endParaRPr lang="zh-CN" altLang="en-US"/>
            </a:p>
          </p:txBody>
        </p:sp>
      </p:grpSp>
      <p:sp>
        <p:nvSpPr>
          <p:cNvPr id="12355" name="Text Box 67"/>
          <p:cNvSpPr txBox="1">
            <a:spLocks noChangeArrowheads="1"/>
          </p:cNvSpPr>
          <p:nvPr/>
        </p:nvSpPr>
        <p:spPr bwMode="auto">
          <a:xfrm>
            <a:off x="381000" y="1981200"/>
            <a:ext cx="7848600" cy="1089025"/>
          </a:xfrm>
          <a:prstGeom prst="rect">
            <a:avLst/>
          </a:prstGeom>
          <a:noFill/>
          <a:ln w="9525">
            <a:noFill/>
            <a:miter lim="800000"/>
            <a:headEnd/>
            <a:tailEnd/>
          </a:ln>
        </p:spPr>
        <p:txBody>
          <a:bodyPr>
            <a:spAutoFit/>
          </a:bodyPr>
          <a:lstStyle/>
          <a:p>
            <a:pPr algn="just">
              <a:lnSpc>
                <a:spcPct val="90000"/>
              </a:lnSpc>
              <a:spcBef>
                <a:spcPct val="20000"/>
              </a:spcBef>
            </a:pPr>
            <a:r>
              <a:rPr lang="zh-CN" altLang="en-US" b="1"/>
              <a:t>例</a:t>
            </a:r>
            <a:r>
              <a:rPr lang="en-US" altLang="zh-CN" b="1"/>
              <a:t>2.5</a:t>
            </a:r>
            <a:r>
              <a:rPr lang="en-US" altLang="zh-CN"/>
              <a:t>  </a:t>
            </a:r>
            <a:r>
              <a:rPr lang="zh-CN" altLang="en-US"/>
              <a:t>一鱼缸中养有雄鱼、雌鱼各</a:t>
            </a:r>
            <a:r>
              <a:rPr lang="en-US" altLang="zh-CN"/>
              <a:t>5</a:t>
            </a:r>
            <a:r>
              <a:rPr lang="zh-CN" altLang="en-US"/>
              <a:t>尾，按放回方式从中任取</a:t>
            </a:r>
            <a:r>
              <a:rPr lang="en-US" altLang="zh-CN"/>
              <a:t>2</a:t>
            </a:r>
            <a:r>
              <a:rPr lang="zh-CN" altLang="en-US"/>
              <a:t>尾，每次一尾。用</a:t>
            </a:r>
            <a:r>
              <a:rPr lang="en-US" altLang="zh-CN" i="1"/>
              <a:t>Y</a:t>
            </a:r>
            <a:r>
              <a:rPr lang="zh-CN" altLang="en-US"/>
              <a:t>表示所取</a:t>
            </a:r>
            <a:r>
              <a:rPr lang="en-US" altLang="zh-CN"/>
              <a:t>2</a:t>
            </a:r>
            <a:r>
              <a:rPr lang="zh-CN" altLang="en-US"/>
              <a:t>尾中雌鱼的数量，写出</a:t>
            </a:r>
            <a:r>
              <a:rPr lang="en-US" altLang="zh-CN" i="1"/>
              <a:t>Y</a:t>
            </a:r>
            <a:r>
              <a:rPr lang="zh-CN" altLang="en-US"/>
              <a:t>的概率分布。</a:t>
            </a:r>
          </a:p>
        </p:txBody>
      </p:sp>
      <p:grpSp>
        <p:nvGrpSpPr>
          <p:cNvPr id="13" name="Group 69"/>
          <p:cNvGrpSpPr>
            <a:grpSpLocks/>
          </p:cNvGrpSpPr>
          <p:nvPr/>
        </p:nvGrpSpPr>
        <p:grpSpPr bwMode="auto">
          <a:xfrm>
            <a:off x="381000" y="914400"/>
            <a:ext cx="5791200" cy="990600"/>
            <a:chOff x="240" y="576"/>
            <a:chExt cx="3648" cy="624"/>
          </a:xfrm>
        </p:grpSpPr>
        <p:graphicFrame>
          <p:nvGraphicFramePr>
            <p:cNvPr id="9218" name="Object 4"/>
            <p:cNvGraphicFramePr>
              <a:graphicFrameLocks noChangeAspect="1"/>
            </p:cNvGraphicFramePr>
            <p:nvPr/>
          </p:nvGraphicFramePr>
          <p:xfrm>
            <a:off x="528" y="912"/>
            <a:ext cx="480" cy="288"/>
          </p:xfrm>
          <a:graphic>
            <a:graphicData uri="http://schemas.openxmlformats.org/presentationml/2006/ole">
              <p:oleObj spid="_x0000_s146434" name="Equation" r:id="rId5" imgW="571320" imgH="342720" progId="">
                <p:embed/>
              </p:oleObj>
            </a:graphicData>
          </a:graphic>
        </p:graphicFrame>
        <p:sp>
          <p:nvSpPr>
            <p:cNvPr id="9224" name="Text Box 68"/>
            <p:cNvSpPr txBox="1">
              <a:spLocks noChangeArrowheads="1"/>
            </p:cNvSpPr>
            <p:nvPr/>
          </p:nvSpPr>
          <p:spPr bwMode="auto">
            <a:xfrm>
              <a:off x="240" y="576"/>
              <a:ext cx="3648" cy="618"/>
            </a:xfrm>
            <a:prstGeom prst="rect">
              <a:avLst/>
            </a:prstGeom>
            <a:noFill/>
            <a:ln w="9525">
              <a:noFill/>
              <a:miter lim="800000"/>
              <a:headEnd/>
              <a:tailEnd/>
            </a:ln>
          </p:spPr>
          <p:txBody>
            <a:bodyPr>
              <a:spAutoFit/>
            </a:bodyPr>
            <a:lstStyle/>
            <a:p>
              <a:pPr algn="just">
                <a:spcBef>
                  <a:spcPct val="20000"/>
                </a:spcBef>
              </a:pPr>
              <a:r>
                <a:rPr lang="en-US" altLang="zh-CN"/>
                <a:t>①    </a:t>
              </a:r>
              <a:r>
                <a:rPr lang="en-US" altLang="zh-CN" i="1"/>
                <a:t>p</a:t>
              </a:r>
              <a:r>
                <a:rPr lang="en-US" altLang="zh-CN" i="1" baseline="-30000"/>
                <a:t>i</a:t>
              </a:r>
              <a:r>
                <a:rPr lang="en-US" altLang="zh-CN"/>
                <a:t>≥0   </a:t>
              </a:r>
              <a:r>
                <a:rPr lang="zh-CN" altLang="en-US"/>
                <a:t>（</a:t>
              </a:r>
              <a:r>
                <a:rPr lang="en-US" altLang="zh-CN" i="1"/>
                <a:t>i</a:t>
              </a:r>
              <a:r>
                <a:rPr lang="en-US" altLang="zh-CN"/>
                <a:t>=1</a:t>
              </a:r>
              <a:r>
                <a:rPr lang="zh-CN" altLang="en-US"/>
                <a:t>，</a:t>
              </a:r>
              <a:r>
                <a:rPr lang="en-US" altLang="zh-CN"/>
                <a:t>2</a:t>
              </a:r>
              <a:r>
                <a:rPr lang="zh-CN" altLang="en-US"/>
                <a:t>，</a:t>
              </a:r>
              <a:r>
                <a:rPr lang="en-US" altLang="zh-CN"/>
                <a:t>…</a:t>
              </a:r>
              <a:r>
                <a:rPr lang="zh-CN" altLang="en-US"/>
                <a:t>）</a:t>
              </a:r>
            </a:p>
            <a:p>
              <a:pPr>
                <a:spcBef>
                  <a:spcPct val="20000"/>
                </a:spcBef>
              </a:pPr>
              <a:r>
                <a:rPr lang="zh-CN" altLang="en-US">
                  <a:latin typeface="宋体" charset="-122"/>
                </a:rPr>
                <a:t>②</a:t>
              </a:r>
              <a:r>
                <a:rPr lang="zh-CN" altLang="en-US" sz="3200"/>
                <a:t> </a:t>
              </a:r>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35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55"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Rectangle 3"/>
          <p:cNvSpPr>
            <a:spLocks noGrp="1" noChangeArrowheads="1"/>
          </p:cNvSpPr>
          <p:nvPr>
            <p:ph type="body" idx="1"/>
          </p:nvPr>
        </p:nvSpPr>
        <p:spPr>
          <a:xfrm>
            <a:off x="381000" y="381000"/>
            <a:ext cx="7772400" cy="609600"/>
          </a:xfrm>
        </p:spPr>
        <p:txBody>
          <a:bodyPr/>
          <a:lstStyle/>
          <a:p>
            <a:pPr eaLnBrk="1" hangingPunct="1">
              <a:buFontTx/>
              <a:buNone/>
            </a:pPr>
            <a:r>
              <a:rPr lang="zh-CN" altLang="en-US" sz="2800" b="1" smtClean="0">
                <a:latin typeface="宋体" charset="-122"/>
              </a:rPr>
              <a:t>离散型随机变量的平均数与方差</a:t>
            </a:r>
            <a:r>
              <a:rPr lang="zh-CN" altLang="en-US" smtClean="0"/>
              <a:t> </a:t>
            </a:r>
            <a:r>
              <a:rPr lang="zh-CN" altLang="en-US" sz="2000" smtClean="0"/>
              <a:t>         </a:t>
            </a:r>
          </a:p>
        </p:txBody>
      </p:sp>
      <p:grpSp>
        <p:nvGrpSpPr>
          <p:cNvPr id="2" name="Group 11"/>
          <p:cNvGrpSpPr>
            <a:grpSpLocks/>
          </p:cNvGrpSpPr>
          <p:nvPr/>
        </p:nvGrpSpPr>
        <p:grpSpPr bwMode="auto">
          <a:xfrm>
            <a:off x="533400" y="1676400"/>
            <a:ext cx="8229600" cy="1887538"/>
            <a:chOff x="240" y="768"/>
            <a:chExt cx="5184" cy="1189"/>
          </a:xfrm>
        </p:grpSpPr>
        <p:graphicFrame>
          <p:nvGraphicFramePr>
            <p:cNvPr id="10244" name="Object 4"/>
            <p:cNvGraphicFramePr>
              <a:graphicFrameLocks noChangeAspect="1"/>
            </p:cNvGraphicFramePr>
            <p:nvPr/>
          </p:nvGraphicFramePr>
          <p:xfrm>
            <a:off x="528" y="816"/>
            <a:ext cx="480" cy="350"/>
          </p:xfrm>
          <a:graphic>
            <a:graphicData uri="http://schemas.openxmlformats.org/presentationml/2006/ole">
              <p:oleObj spid="_x0000_s147460" name="Equation" r:id="rId4" imgW="469800" imgH="342720" progId="">
                <p:embed/>
              </p:oleObj>
            </a:graphicData>
          </a:graphic>
        </p:graphicFrame>
        <p:graphicFrame>
          <p:nvGraphicFramePr>
            <p:cNvPr id="10245" name="Object 6"/>
            <p:cNvGraphicFramePr>
              <a:graphicFrameLocks noChangeAspect="1"/>
            </p:cNvGraphicFramePr>
            <p:nvPr/>
          </p:nvGraphicFramePr>
          <p:xfrm>
            <a:off x="1824" y="1488"/>
            <a:ext cx="1632" cy="469"/>
          </p:xfrm>
          <a:graphic>
            <a:graphicData uri="http://schemas.openxmlformats.org/presentationml/2006/ole">
              <p:oleObj spid="_x0000_s147461" name="Equation" r:id="rId5" imgW="1193760" imgH="342720" progId="">
                <p:embed/>
              </p:oleObj>
            </a:graphicData>
          </a:graphic>
        </p:graphicFrame>
        <p:graphicFrame>
          <p:nvGraphicFramePr>
            <p:cNvPr id="10246" name="Object 9"/>
            <p:cNvGraphicFramePr>
              <a:graphicFrameLocks noChangeAspect="1"/>
            </p:cNvGraphicFramePr>
            <p:nvPr/>
          </p:nvGraphicFramePr>
          <p:xfrm>
            <a:off x="2256" y="816"/>
            <a:ext cx="480" cy="350"/>
          </p:xfrm>
          <a:graphic>
            <a:graphicData uri="http://schemas.openxmlformats.org/presentationml/2006/ole">
              <p:oleObj spid="_x0000_s147462" name="Equation" r:id="rId6" imgW="469800" imgH="342720" progId="">
                <p:embed/>
              </p:oleObj>
            </a:graphicData>
          </a:graphic>
        </p:graphicFrame>
        <p:sp>
          <p:nvSpPr>
            <p:cNvPr id="10251" name="Text Box 10"/>
            <p:cNvSpPr txBox="1">
              <a:spLocks noChangeArrowheads="1"/>
            </p:cNvSpPr>
            <p:nvPr/>
          </p:nvSpPr>
          <p:spPr bwMode="auto">
            <a:xfrm>
              <a:off x="240" y="768"/>
              <a:ext cx="5184" cy="702"/>
            </a:xfrm>
            <a:prstGeom prst="rect">
              <a:avLst/>
            </a:prstGeom>
            <a:noFill/>
            <a:ln w="9525">
              <a:noFill/>
              <a:miter lim="800000"/>
              <a:headEnd/>
              <a:tailEnd/>
            </a:ln>
          </p:spPr>
          <p:txBody>
            <a:bodyPr>
              <a:spAutoFit/>
            </a:bodyPr>
            <a:lstStyle/>
            <a:p>
              <a:pPr>
                <a:lnSpc>
                  <a:spcPct val="140000"/>
                </a:lnSpc>
                <a:spcBef>
                  <a:spcPct val="20000"/>
                </a:spcBef>
              </a:pPr>
              <a:r>
                <a:rPr lang="zh-CN" altLang="en-US"/>
                <a:t>若            绝对收敛，则           称为</a:t>
              </a:r>
              <a:r>
                <a:rPr lang="en-US" altLang="zh-CN" i="1"/>
                <a:t>X</a:t>
              </a:r>
              <a:r>
                <a:rPr lang="zh-CN" altLang="en-US"/>
                <a:t>的平均数或数学期望，记作</a:t>
              </a:r>
              <a:r>
                <a:rPr lang="en-US" altLang="zh-CN" i="1"/>
                <a:t>μ</a:t>
              </a:r>
              <a:r>
                <a:rPr lang="zh-CN" altLang="en-US"/>
                <a:t>或</a:t>
              </a:r>
              <a:r>
                <a:rPr lang="en-US" altLang="zh-CN" i="1"/>
                <a:t>E</a:t>
              </a:r>
              <a:r>
                <a:rPr lang="zh-CN" altLang="en-US" i="1"/>
                <a:t>（</a:t>
              </a:r>
              <a:r>
                <a:rPr lang="en-US" altLang="zh-CN" i="1"/>
                <a:t>X</a:t>
              </a:r>
              <a:r>
                <a:rPr lang="zh-CN" altLang="en-US" i="1"/>
                <a:t>）</a:t>
              </a:r>
              <a:r>
                <a:rPr lang="zh-CN" altLang="en-US"/>
                <a:t>，即</a:t>
              </a:r>
            </a:p>
          </p:txBody>
        </p:sp>
      </p:grpSp>
      <p:grpSp>
        <p:nvGrpSpPr>
          <p:cNvPr id="3" name="Group 13"/>
          <p:cNvGrpSpPr>
            <a:grpSpLocks/>
          </p:cNvGrpSpPr>
          <p:nvPr/>
        </p:nvGrpSpPr>
        <p:grpSpPr bwMode="auto">
          <a:xfrm>
            <a:off x="609600" y="4114800"/>
            <a:ext cx="7620000" cy="1519238"/>
            <a:chOff x="336" y="2064"/>
            <a:chExt cx="4800" cy="957"/>
          </a:xfrm>
        </p:grpSpPr>
        <p:graphicFrame>
          <p:nvGraphicFramePr>
            <p:cNvPr id="10242" name="Object 7"/>
            <p:cNvGraphicFramePr>
              <a:graphicFrameLocks noChangeAspect="1"/>
            </p:cNvGraphicFramePr>
            <p:nvPr/>
          </p:nvGraphicFramePr>
          <p:xfrm>
            <a:off x="336" y="2064"/>
            <a:ext cx="1056" cy="450"/>
          </p:xfrm>
          <a:graphic>
            <a:graphicData uri="http://schemas.openxmlformats.org/presentationml/2006/ole">
              <p:oleObj spid="_x0000_s147458" name="Equation" r:id="rId7" imgW="863280" imgH="368280" progId="">
                <p:embed/>
              </p:oleObj>
            </a:graphicData>
          </a:graphic>
        </p:graphicFrame>
        <p:graphicFrame>
          <p:nvGraphicFramePr>
            <p:cNvPr id="10243" name="Object 8"/>
            <p:cNvGraphicFramePr>
              <a:graphicFrameLocks noChangeAspect="1"/>
            </p:cNvGraphicFramePr>
            <p:nvPr/>
          </p:nvGraphicFramePr>
          <p:xfrm>
            <a:off x="1536" y="2640"/>
            <a:ext cx="3072" cy="381"/>
          </p:xfrm>
          <a:graphic>
            <a:graphicData uri="http://schemas.openxmlformats.org/presentationml/2006/ole">
              <p:oleObj spid="_x0000_s147459" name="Equation" r:id="rId8" imgW="2768400" imgH="342720" progId="">
                <p:embed/>
              </p:oleObj>
            </a:graphicData>
          </a:graphic>
        </p:graphicFrame>
        <p:sp>
          <p:nvSpPr>
            <p:cNvPr id="10250" name="Text Box 12"/>
            <p:cNvSpPr txBox="1">
              <a:spLocks noChangeArrowheads="1"/>
            </p:cNvSpPr>
            <p:nvPr/>
          </p:nvSpPr>
          <p:spPr bwMode="auto">
            <a:xfrm>
              <a:off x="384" y="2112"/>
              <a:ext cx="4752" cy="288"/>
            </a:xfrm>
            <a:prstGeom prst="rect">
              <a:avLst/>
            </a:prstGeom>
            <a:noFill/>
            <a:ln w="9525">
              <a:noFill/>
              <a:miter lim="800000"/>
              <a:headEnd/>
              <a:tailEnd/>
            </a:ln>
          </p:spPr>
          <p:txBody>
            <a:bodyPr>
              <a:spAutoFit/>
            </a:bodyPr>
            <a:lstStyle/>
            <a:p>
              <a:pPr>
                <a:spcBef>
                  <a:spcPct val="20000"/>
                </a:spcBef>
              </a:pPr>
              <a:r>
                <a:rPr lang="en-US" altLang="zh-CN">
                  <a:latin typeface="宋体" charset="-122"/>
                </a:rPr>
                <a:t>          </a:t>
              </a:r>
              <a:r>
                <a:rPr lang="zh-CN" altLang="en-US">
                  <a:latin typeface="宋体" charset="-122"/>
                </a:rPr>
                <a:t>为</a:t>
              </a:r>
              <a:r>
                <a:rPr lang="en-US" altLang="zh-CN" i="1"/>
                <a:t>X</a:t>
              </a:r>
              <a:r>
                <a:rPr lang="zh-CN" altLang="en-US">
                  <a:latin typeface="宋体" charset="-122"/>
                </a:rPr>
                <a:t>的方差，记作</a:t>
              </a:r>
              <a:r>
                <a:rPr lang="en-US" altLang="zh-CN">
                  <a:latin typeface="宋体" charset="-122"/>
                </a:rPr>
                <a:t>σ</a:t>
              </a:r>
              <a:r>
                <a:rPr lang="en-US" altLang="zh-CN" baseline="30000"/>
                <a:t>2</a:t>
              </a:r>
              <a:r>
                <a:rPr lang="zh-CN" altLang="en-US">
                  <a:latin typeface="宋体" charset="-122"/>
                </a:rPr>
                <a:t>或</a:t>
              </a:r>
              <a:r>
                <a:rPr lang="en-US" altLang="zh-CN" i="1"/>
                <a:t>D</a:t>
              </a:r>
              <a:r>
                <a:rPr lang="zh-CN" altLang="en-US" i="1">
                  <a:latin typeface="宋体" charset="-122"/>
                </a:rPr>
                <a:t>（</a:t>
              </a:r>
              <a:r>
                <a:rPr lang="en-US" altLang="zh-CN" i="1"/>
                <a:t>X</a:t>
              </a:r>
              <a:r>
                <a:rPr lang="zh-CN" altLang="en-US" i="1">
                  <a:latin typeface="宋体" charset="-122"/>
                </a:rPr>
                <a:t>）</a:t>
              </a:r>
              <a:r>
                <a:rPr lang="zh-CN" altLang="en-US">
                  <a:latin typeface="宋体" charset="-122"/>
                </a:rPr>
                <a:t>，即</a:t>
              </a:r>
              <a:r>
                <a:rPr lang="zh-CN" altLang="en-US"/>
                <a:t> </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3"/>
          <p:cNvSpPr>
            <a:spLocks noGrp="1" noChangeArrowheads="1"/>
          </p:cNvSpPr>
          <p:nvPr>
            <p:ph type="body" idx="1"/>
          </p:nvPr>
        </p:nvSpPr>
        <p:spPr>
          <a:xfrm>
            <a:off x="685800" y="381000"/>
            <a:ext cx="7772400" cy="5715000"/>
          </a:xfrm>
        </p:spPr>
        <p:txBody>
          <a:bodyPr/>
          <a:lstStyle/>
          <a:p>
            <a:pPr eaLnBrk="1" hangingPunct="1">
              <a:buClr>
                <a:schemeClr val="hlink"/>
              </a:buClr>
              <a:buFont typeface="Wingdings" pitchFamily="2" charset="2"/>
              <a:buChar char="q"/>
            </a:pPr>
            <a:r>
              <a:rPr lang="zh-CN" altLang="en-US" b="1" smtClean="0">
                <a:latin typeface="宋体" charset="-122"/>
              </a:rPr>
              <a:t>连续型随机变量</a:t>
            </a:r>
            <a:r>
              <a:rPr lang="zh-CN" altLang="en-US" smtClean="0"/>
              <a:t> </a:t>
            </a:r>
          </a:p>
          <a:p>
            <a:pPr eaLnBrk="1" hangingPunct="1">
              <a:buFontTx/>
              <a:buNone/>
            </a:pPr>
            <a:r>
              <a:rPr lang="zh-CN" altLang="en-US" smtClean="0">
                <a:latin typeface="宋体" charset="-122"/>
              </a:rPr>
              <a:t>    </a:t>
            </a:r>
            <a:r>
              <a:rPr lang="zh-CN" altLang="en-US" sz="2000" smtClean="0">
                <a:latin typeface="宋体" charset="-122"/>
              </a:rPr>
              <a:t>在任一固定点取值的概率都为零</a:t>
            </a:r>
            <a:r>
              <a:rPr lang="zh-CN" altLang="en-US" sz="2000" smtClean="0"/>
              <a:t> ，</a:t>
            </a:r>
            <a:r>
              <a:rPr lang="zh-CN" altLang="en-US" sz="2000" smtClean="0">
                <a:latin typeface="宋体" charset="-122"/>
              </a:rPr>
              <a:t>通常考虑是在某一区间取值的概率，其所用工具是概率密度函数或概率分布函数</a:t>
            </a:r>
            <a:r>
              <a:rPr lang="zh-CN" altLang="en-US" sz="2000" smtClean="0"/>
              <a:t> </a:t>
            </a:r>
          </a:p>
          <a:p>
            <a:pPr algn="just" eaLnBrk="1" hangingPunct="1">
              <a:buFontTx/>
              <a:buNone/>
            </a:pPr>
            <a:r>
              <a:rPr lang="zh-CN" altLang="en-US" sz="2000" smtClean="0"/>
              <a:t>  </a:t>
            </a:r>
            <a:r>
              <a:rPr lang="zh-CN" altLang="en-US" sz="2000" b="1" smtClean="0"/>
              <a:t>概念</a:t>
            </a:r>
            <a:r>
              <a:rPr lang="zh-CN" altLang="en-US" sz="2000" smtClean="0"/>
              <a:t>：对于随机变量</a:t>
            </a:r>
            <a:r>
              <a:rPr lang="en-US" altLang="zh-CN" sz="2000" i="1" smtClean="0"/>
              <a:t>X</a:t>
            </a:r>
            <a:r>
              <a:rPr lang="zh-CN" altLang="en-US" sz="2000" smtClean="0"/>
              <a:t>，若存在一个非负可积函数</a:t>
            </a:r>
            <a:r>
              <a:rPr lang="en-US" altLang="zh-CN" sz="2000" i="1" smtClean="0"/>
              <a:t>f</a:t>
            </a:r>
            <a:r>
              <a:rPr lang="zh-CN" altLang="en-US" sz="2000" smtClean="0"/>
              <a:t>（</a:t>
            </a:r>
            <a:r>
              <a:rPr lang="en-US" altLang="zh-CN" sz="2000" i="1" smtClean="0"/>
              <a:t>x</a:t>
            </a:r>
            <a:r>
              <a:rPr lang="zh-CN" altLang="en-US" sz="2000" smtClean="0"/>
              <a:t>）（</a:t>
            </a:r>
            <a:r>
              <a:rPr lang="en-US" altLang="zh-CN" sz="2000" smtClean="0">
                <a:latin typeface="宋体" charset="-122"/>
              </a:rPr>
              <a:t>-</a:t>
            </a:r>
            <a:r>
              <a:rPr lang="en-US" altLang="zh-CN" sz="2000" smtClean="0"/>
              <a:t>∞</a:t>
            </a:r>
            <a:r>
              <a:rPr lang="zh-CN" altLang="en-US" sz="2000" smtClean="0"/>
              <a:t>＜</a:t>
            </a:r>
            <a:r>
              <a:rPr lang="en-US" altLang="zh-CN" sz="2000" i="1" smtClean="0"/>
              <a:t>x</a:t>
            </a:r>
            <a:r>
              <a:rPr lang="zh-CN" altLang="en-US" sz="2000" smtClean="0"/>
              <a:t>＜</a:t>
            </a:r>
            <a:r>
              <a:rPr lang="en-US" altLang="zh-CN" sz="2000" smtClean="0"/>
              <a:t>+∞﹚</a:t>
            </a:r>
            <a:r>
              <a:rPr lang="zh-CN" altLang="en-US" sz="2000" smtClean="0"/>
              <a:t>使得对于任意实数</a:t>
            </a:r>
            <a:r>
              <a:rPr lang="en-US" altLang="zh-CN" sz="2000" i="1" smtClean="0"/>
              <a:t>a</a:t>
            </a:r>
            <a:r>
              <a:rPr lang="zh-CN" altLang="en-US" sz="2000" smtClean="0"/>
              <a:t>、</a:t>
            </a:r>
            <a:r>
              <a:rPr lang="en-US" altLang="zh-CN" sz="2000" i="1" smtClean="0"/>
              <a:t>b</a:t>
            </a:r>
            <a:r>
              <a:rPr lang="zh-CN" altLang="en-US" sz="2000" smtClean="0"/>
              <a:t>（</a:t>
            </a:r>
            <a:r>
              <a:rPr lang="en-US" altLang="zh-CN" sz="2000" i="1" smtClean="0"/>
              <a:t>a</a:t>
            </a:r>
            <a:r>
              <a:rPr lang="zh-CN" altLang="en-US" sz="2000" smtClean="0"/>
              <a:t>＜</a:t>
            </a:r>
            <a:r>
              <a:rPr lang="en-US" altLang="zh-CN" sz="2000" i="1" smtClean="0"/>
              <a:t>b</a:t>
            </a:r>
            <a:r>
              <a:rPr lang="zh-CN" altLang="en-US" sz="2000" smtClean="0"/>
              <a:t>），都有</a:t>
            </a:r>
          </a:p>
          <a:p>
            <a:pPr eaLnBrk="1" hangingPunct="1">
              <a:buFontTx/>
              <a:buNone/>
            </a:pPr>
            <a:endParaRPr lang="zh-CN" altLang="en-US" sz="2000" smtClean="0"/>
          </a:p>
          <a:p>
            <a:pPr eaLnBrk="1" hangingPunct="1">
              <a:buFontTx/>
              <a:buNone/>
            </a:pPr>
            <a:endParaRPr lang="zh-CN" altLang="en-US" sz="2000" smtClean="0"/>
          </a:p>
          <a:p>
            <a:pPr eaLnBrk="1" hangingPunct="1">
              <a:buFontTx/>
              <a:buNone/>
            </a:pPr>
            <a:r>
              <a:rPr lang="zh-CN" altLang="en-US" sz="2000" smtClean="0">
                <a:latin typeface="宋体" charset="-122"/>
              </a:rPr>
              <a:t>   则称</a:t>
            </a:r>
            <a:r>
              <a:rPr lang="en-US" altLang="zh-CN" sz="2000" i="1" smtClean="0"/>
              <a:t>X</a:t>
            </a:r>
            <a:r>
              <a:rPr lang="zh-CN" altLang="en-US" sz="2000" smtClean="0">
                <a:latin typeface="宋体" charset="-122"/>
              </a:rPr>
              <a:t>为连续型随机变量，称</a:t>
            </a:r>
            <a:r>
              <a:rPr lang="en-US" altLang="zh-CN" sz="2000" i="1" smtClean="0"/>
              <a:t>f</a:t>
            </a:r>
            <a:r>
              <a:rPr lang="zh-CN" altLang="en-US" sz="2000" smtClean="0">
                <a:latin typeface="宋体" charset="-122"/>
              </a:rPr>
              <a:t>（</a:t>
            </a:r>
            <a:r>
              <a:rPr lang="en-US" altLang="zh-CN" sz="2000" i="1" smtClean="0"/>
              <a:t>x</a:t>
            </a:r>
            <a:r>
              <a:rPr lang="zh-CN" altLang="en-US" sz="2000" smtClean="0">
                <a:latin typeface="宋体" charset="-122"/>
              </a:rPr>
              <a:t>）为</a:t>
            </a:r>
            <a:r>
              <a:rPr lang="en-US" altLang="zh-CN" sz="2000" i="1" smtClean="0"/>
              <a:t>X</a:t>
            </a:r>
            <a:r>
              <a:rPr lang="zh-CN" altLang="en-US" sz="2000" smtClean="0">
                <a:latin typeface="宋体" charset="-122"/>
              </a:rPr>
              <a:t>的概率密度函数，简称概率密度或密度函数</a:t>
            </a:r>
            <a:r>
              <a:rPr lang="zh-CN" altLang="en-US" sz="2000" smtClean="0"/>
              <a:t> </a:t>
            </a:r>
          </a:p>
          <a:p>
            <a:pPr algn="just" eaLnBrk="1" hangingPunct="1">
              <a:buFontTx/>
              <a:buNone/>
            </a:pPr>
            <a:r>
              <a:rPr lang="zh-CN" altLang="en-US" sz="2000" b="1" smtClean="0"/>
              <a:t>性质：</a:t>
            </a:r>
          </a:p>
          <a:p>
            <a:pPr eaLnBrk="1" hangingPunct="1">
              <a:buFontTx/>
              <a:buNone/>
            </a:pPr>
            <a:r>
              <a:rPr lang="zh-CN" altLang="en-US" sz="2000" smtClean="0">
                <a:latin typeface="宋体" charset="-122"/>
              </a:rPr>
              <a:t>         ①</a:t>
            </a:r>
            <a:r>
              <a:rPr lang="zh-CN" altLang="en-US" sz="2000" smtClean="0"/>
              <a:t> </a:t>
            </a:r>
            <a:r>
              <a:rPr lang="en-US" altLang="zh-CN" sz="2000" i="1" smtClean="0"/>
              <a:t>f(x)</a:t>
            </a:r>
            <a:r>
              <a:rPr lang="en-US" altLang="zh-CN" sz="2000" smtClean="0">
                <a:latin typeface="宋体" charset="-122"/>
              </a:rPr>
              <a:t>≥</a:t>
            </a:r>
            <a:r>
              <a:rPr lang="en-US" altLang="zh-CN" sz="2000" smtClean="0"/>
              <a:t>0 </a:t>
            </a:r>
          </a:p>
          <a:p>
            <a:pPr eaLnBrk="1" hangingPunct="1">
              <a:buFontTx/>
              <a:buNone/>
            </a:pPr>
            <a:r>
              <a:rPr lang="en-US" altLang="zh-CN" sz="2000" smtClean="0">
                <a:latin typeface="宋体" charset="-122"/>
              </a:rPr>
              <a:t>         ②</a:t>
            </a:r>
          </a:p>
          <a:p>
            <a:pPr eaLnBrk="1" hangingPunct="1">
              <a:buFontTx/>
              <a:buNone/>
            </a:pPr>
            <a:endParaRPr lang="en-US" altLang="zh-CN" sz="2000" smtClean="0">
              <a:latin typeface="宋体" charset="-122"/>
            </a:endParaRPr>
          </a:p>
          <a:p>
            <a:pPr eaLnBrk="1" hangingPunct="1">
              <a:buFontTx/>
              <a:buNone/>
            </a:pPr>
            <a:r>
              <a:rPr lang="en-US" altLang="zh-CN" sz="2000" smtClean="0">
                <a:latin typeface="宋体" charset="-122"/>
              </a:rPr>
              <a:t>       </a:t>
            </a:r>
            <a:r>
              <a:rPr lang="zh-CN" altLang="en-US" sz="2000" smtClean="0">
                <a:latin typeface="宋体" charset="-122"/>
              </a:rPr>
              <a:t>满足性质①和②的函数</a:t>
            </a:r>
            <a:r>
              <a:rPr lang="en-US" altLang="zh-CN" sz="2000" i="1" smtClean="0">
                <a:latin typeface="宋体" charset="-122"/>
              </a:rPr>
              <a:t>f</a:t>
            </a:r>
            <a:r>
              <a:rPr lang="zh-CN" altLang="en-US" sz="2000" smtClean="0">
                <a:latin typeface="宋体" charset="-122"/>
              </a:rPr>
              <a:t>（</a:t>
            </a:r>
            <a:r>
              <a:rPr lang="en-US" altLang="zh-CN" sz="2000" i="1" smtClean="0">
                <a:latin typeface="宋体" charset="-122"/>
              </a:rPr>
              <a:t>x</a:t>
            </a:r>
            <a:r>
              <a:rPr lang="zh-CN" altLang="en-US" sz="2000" smtClean="0">
                <a:latin typeface="宋体" charset="-122"/>
              </a:rPr>
              <a:t>）一定可以作为某个连续型随机变量的概率密度函数。 </a:t>
            </a:r>
            <a:r>
              <a:rPr lang="zh-CN" altLang="en-US" sz="2000" smtClean="0"/>
              <a:t> </a:t>
            </a:r>
          </a:p>
        </p:txBody>
      </p:sp>
      <p:graphicFrame>
        <p:nvGraphicFramePr>
          <p:cNvPr id="11266" name="Object 4"/>
          <p:cNvGraphicFramePr>
            <a:graphicFrameLocks noChangeAspect="1"/>
          </p:cNvGraphicFramePr>
          <p:nvPr/>
        </p:nvGraphicFramePr>
        <p:xfrm>
          <a:off x="2743200" y="2590800"/>
          <a:ext cx="2667000" cy="568325"/>
        </p:xfrm>
        <a:graphic>
          <a:graphicData uri="http://schemas.openxmlformats.org/presentationml/2006/ole">
            <p:oleObj spid="_x0000_s148482" name="Equation" r:id="rId4" imgW="1549080" imgH="330120" progId="">
              <p:embed/>
            </p:oleObj>
          </a:graphicData>
        </a:graphic>
      </p:graphicFrame>
      <p:graphicFrame>
        <p:nvGraphicFramePr>
          <p:cNvPr id="11267" name="Object 5"/>
          <p:cNvGraphicFramePr>
            <a:graphicFrameLocks noChangeAspect="1"/>
          </p:cNvGraphicFramePr>
          <p:nvPr/>
        </p:nvGraphicFramePr>
        <p:xfrm>
          <a:off x="2209800" y="4724400"/>
          <a:ext cx="1219200" cy="446088"/>
        </p:xfrm>
        <a:graphic>
          <a:graphicData uri="http://schemas.openxmlformats.org/presentationml/2006/ole">
            <p:oleObj spid="_x0000_s148483" name="Equation" r:id="rId5" imgW="901440" imgH="330120" progId="">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body" idx="1"/>
          </p:nvPr>
        </p:nvSpPr>
        <p:spPr>
          <a:xfrm>
            <a:off x="685800" y="381000"/>
            <a:ext cx="7772400" cy="5715000"/>
          </a:xfrm>
        </p:spPr>
        <p:txBody>
          <a:bodyPr/>
          <a:lstStyle/>
          <a:p>
            <a:pPr eaLnBrk="1" hangingPunct="1">
              <a:buFontTx/>
              <a:buNone/>
            </a:pPr>
            <a:r>
              <a:rPr lang="zh-CN" altLang="en-US" sz="2800" b="1" smtClean="0">
                <a:latin typeface="宋体" charset="-122"/>
              </a:rPr>
              <a:t>概率密度曲线：</a:t>
            </a:r>
          </a:p>
          <a:p>
            <a:pPr eaLnBrk="1" hangingPunct="1">
              <a:buFontTx/>
              <a:buNone/>
            </a:pPr>
            <a:r>
              <a:rPr lang="zh-CN" altLang="en-US" sz="2000" smtClean="0">
                <a:latin typeface="宋体" charset="-122"/>
              </a:rPr>
              <a:t>       由概率密度函数</a:t>
            </a:r>
            <a:r>
              <a:rPr lang="en-US" altLang="zh-CN" sz="2000" i="1" smtClean="0"/>
              <a:t>f</a:t>
            </a:r>
            <a:r>
              <a:rPr lang="zh-CN" altLang="en-US" sz="2000" smtClean="0">
                <a:latin typeface="宋体" charset="-122"/>
              </a:rPr>
              <a:t>（</a:t>
            </a:r>
            <a:r>
              <a:rPr lang="en-US" altLang="zh-CN" sz="2000" i="1" smtClean="0"/>
              <a:t>x</a:t>
            </a:r>
            <a:r>
              <a:rPr lang="zh-CN" altLang="en-US" sz="2000" smtClean="0">
                <a:latin typeface="宋体" charset="-122"/>
              </a:rPr>
              <a:t>）所作的曲线称为概率密度曲线，简称密度曲线。</a:t>
            </a:r>
          </a:p>
          <a:p>
            <a:pPr eaLnBrk="1" hangingPunct="1">
              <a:buFontTx/>
              <a:buNone/>
            </a:pPr>
            <a:r>
              <a:rPr lang="zh-CN" altLang="en-US" sz="2000" smtClean="0">
                <a:latin typeface="宋体" charset="-122"/>
              </a:rPr>
              <a:t>       密度曲线在</a:t>
            </a:r>
            <a:r>
              <a:rPr lang="en-US" altLang="zh-CN" sz="2000" i="1" smtClean="0"/>
              <a:t>x</a:t>
            </a:r>
            <a:r>
              <a:rPr lang="zh-CN" altLang="en-US" sz="2000" smtClean="0">
                <a:latin typeface="宋体" charset="-122"/>
              </a:rPr>
              <a:t>轴的上方，它与</a:t>
            </a:r>
            <a:r>
              <a:rPr lang="en-US" altLang="zh-CN" sz="2000" i="1" smtClean="0"/>
              <a:t>x</a:t>
            </a:r>
            <a:r>
              <a:rPr lang="zh-CN" altLang="en-US" sz="2000" smtClean="0">
                <a:latin typeface="宋体" charset="-122"/>
              </a:rPr>
              <a:t>轴之间的面积为</a:t>
            </a:r>
            <a:r>
              <a:rPr lang="en-US" altLang="zh-CN" sz="2000" smtClean="0"/>
              <a:t>1</a:t>
            </a:r>
            <a:r>
              <a:rPr lang="zh-CN" altLang="en-US" sz="2000" smtClean="0">
                <a:latin typeface="宋体" charset="-122"/>
              </a:rPr>
              <a:t>。</a:t>
            </a:r>
          </a:p>
          <a:p>
            <a:pPr eaLnBrk="1" hangingPunct="1">
              <a:buFontTx/>
              <a:buNone/>
            </a:pPr>
            <a:r>
              <a:rPr lang="zh-CN" altLang="en-US" sz="2000" smtClean="0">
                <a:latin typeface="宋体" charset="-122"/>
              </a:rPr>
              <a:t>       随机变量</a:t>
            </a:r>
            <a:r>
              <a:rPr lang="en-US" altLang="zh-CN" sz="2000" i="1" smtClean="0"/>
              <a:t>X</a:t>
            </a:r>
            <a:r>
              <a:rPr lang="zh-CN" altLang="en-US" sz="2000" smtClean="0">
                <a:latin typeface="宋体" charset="-122"/>
              </a:rPr>
              <a:t>的取值落入区间</a:t>
            </a:r>
            <a:r>
              <a:rPr lang="en-US" altLang="zh-CN" sz="2000" smtClean="0"/>
              <a:t>[a</a:t>
            </a:r>
            <a:r>
              <a:rPr lang="zh-CN" altLang="en-US" sz="2000" smtClean="0">
                <a:latin typeface="宋体" charset="-122"/>
              </a:rPr>
              <a:t>，</a:t>
            </a:r>
            <a:r>
              <a:rPr lang="en-US" altLang="zh-CN" sz="2000" smtClean="0"/>
              <a:t>b]</a:t>
            </a:r>
            <a:r>
              <a:rPr lang="zh-CN" altLang="en-US" sz="2000" smtClean="0">
                <a:latin typeface="宋体" charset="-122"/>
              </a:rPr>
              <a:t>的概率等于以</a:t>
            </a:r>
            <a:r>
              <a:rPr lang="en-US" altLang="zh-CN" sz="2000" smtClean="0"/>
              <a:t>[a</a:t>
            </a:r>
            <a:r>
              <a:rPr lang="zh-CN" altLang="en-US" sz="2000" smtClean="0">
                <a:latin typeface="宋体" charset="-122"/>
              </a:rPr>
              <a:t>，</a:t>
            </a:r>
            <a:r>
              <a:rPr lang="en-US" altLang="zh-CN" sz="2000" smtClean="0"/>
              <a:t>b]</a:t>
            </a:r>
            <a:r>
              <a:rPr lang="zh-CN" altLang="en-US" sz="2000" smtClean="0">
                <a:latin typeface="宋体" charset="-122"/>
              </a:rPr>
              <a:t>为底，</a:t>
            </a:r>
            <a:r>
              <a:rPr lang="en-US" altLang="zh-CN" sz="2000" i="1" smtClean="0"/>
              <a:t>f</a:t>
            </a:r>
            <a:r>
              <a:rPr lang="zh-CN" altLang="en-US" sz="2000" smtClean="0">
                <a:latin typeface="宋体" charset="-122"/>
              </a:rPr>
              <a:t>（</a:t>
            </a:r>
            <a:r>
              <a:rPr lang="en-US" altLang="zh-CN" sz="2000" i="1" smtClean="0"/>
              <a:t>x</a:t>
            </a:r>
            <a:r>
              <a:rPr lang="zh-CN" altLang="en-US" sz="2000" smtClean="0">
                <a:latin typeface="宋体" charset="-122"/>
              </a:rPr>
              <a:t>）为顶的曲边梯形的面积</a:t>
            </a:r>
            <a:r>
              <a:rPr lang="zh-CN" altLang="en-US" smtClean="0"/>
              <a:t> </a:t>
            </a:r>
          </a:p>
        </p:txBody>
      </p:sp>
      <p:sp>
        <p:nvSpPr>
          <p:cNvPr id="53251" name="Rectangle 5"/>
          <p:cNvSpPr>
            <a:spLocks noChangeArrowheads="1"/>
          </p:cNvSpPr>
          <p:nvPr/>
        </p:nvSpPr>
        <p:spPr bwMode="auto">
          <a:xfrm>
            <a:off x="2624138" y="2776538"/>
            <a:ext cx="9144000" cy="0"/>
          </a:xfrm>
          <a:prstGeom prst="rect">
            <a:avLst/>
          </a:prstGeom>
          <a:noFill/>
          <a:ln w="9525">
            <a:noFill/>
            <a:miter lim="800000"/>
            <a:headEnd/>
            <a:tailEnd/>
          </a:ln>
        </p:spPr>
        <p:txBody>
          <a:bodyPr>
            <a:spAutoFit/>
          </a:bodyPr>
          <a:lstStyle/>
          <a:p>
            <a:endParaRPr lang="zh-CN" altLang="en-US"/>
          </a:p>
        </p:txBody>
      </p:sp>
      <p:pic>
        <p:nvPicPr>
          <p:cNvPr id="53252" name="Picture 4" descr="未标题-1"/>
          <p:cNvPicPr>
            <a:picLocks noChangeAspect="1" noChangeArrowheads="1"/>
          </p:cNvPicPr>
          <p:nvPr/>
        </p:nvPicPr>
        <p:blipFill>
          <a:blip r:embed="rId3" cstate="print"/>
          <a:srcRect/>
          <a:stretch>
            <a:fillRect/>
          </a:stretch>
        </p:blipFill>
        <p:spPr bwMode="auto">
          <a:xfrm>
            <a:off x="838200" y="3505200"/>
            <a:ext cx="7620000" cy="2554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3"/>
          <p:cNvSpPr>
            <a:spLocks noGrp="1" noChangeArrowheads="1"/>
          </p:cNvSpPr>
          <p:nvPr>
            <p:ph type="body" idx="1"/>
          </p:nvPr>
        </p:nvSpPr>
        <p:spPr>
          <a:xfrm>
            <a:off x="685800" y="381000"/>
            <a:ext cx="7772400" cy="5715000"/>
          </a:xfrm>
        </p:spPr>
        <p:txBody>
          <a:bodyPr/>
          <a:lstStyle/>
          <a:p>
            <a:pPr algn="just" eaLnBrk="1" hangingPunct="1">
              <a:lnSpc>
                <a:spcPct val="90000"/>
              </a:lnSpc>
            </a:pPr>
            <a:r>
              <a:rPr lang="zh-CN" altLang="en-US" sz="2000" smtClean="0"/>
              <a:t>若记随机变量</a:t>
            </a:r>
            <a:r>
              <a:rPr lang="en-US" altLang="zh-CN" sz="2000" i="1" smtClean="0"/>
              <a:t>X</a:t>
            </a:r>
            <a:r>
              <a:rPr lang="zh-CN" altLang="en-US" sz="2000" smtClean="0"/>
              <a:t>的取值落入（</a:t>
            </a:r>
            <a:r>
              <a:rPr lang="en-US" altLang="zh-CN" sz="2000" smtClean="0">
                <a:latin typeface="宋体" charset="-122"/>
              </a:rPr>
              <a:t>-</a:t>
            </a:r>
            <a:r>
              <a:rPr lang="en-US" altLang="zh-CN" sz="2000" smtClean="0"/>
              <a:t>∞, </a:t>
            </a:r>
            <a:r>
              <a:rPr lang="en-US" altLang="zh-CN" sz="2000" i="1" smtClean="0"/>
              <a:t>x</a:t>
            </a:r>
            <a:r>
              <a:rPr lang="zh-CN" altLang="en-US" sz="2000" smtClean="0"/>
              <a:t>）的概率为</a:t>
            </a:r>
            <a:r>
              <a:rPr lang="en-US" altLang="zh-CN" sz="2000" i="1" smtClean="0"/>
              <a:t>F(x)</a:t>
            </a:r>
            <a:r>
              <a:rPr lang="zh-CN" altLang="en-US" sz="2000" smtClean="0"/>
              <a:t>，则                           </a:t>
            </a:r>
          </a:p>
          <a:p>
            <a:pPr eaLnBrk="1" hangingPunct="1">
              <a:lnSpc>
                <a:spcPct val="90000"/>
              </a:lnSpc>
              <a:buFontTx/>
              <a:buNone/>
            </a:pPr>
            <a:endParaRPr lang="zh-CN" altLang="en-US" sz="2000" smtClean="0">
              <a:latin typeface="宋体" charset="-122"/>
            </a:endParaRPr>
          </a:p>
          <a:p>
            <a:pPr eaLnBrk="1" hangingPunct="1">
              <a:lnSpc>
                <a:spcPct val="90000"/>
              </a:lnSpc>
              <a:buFontTx/>
              <a:buNone/>
            </a:pPr>
            <a:r>
              <a:rPr lang="zh-CN" altLang="en-US" sz="2000" smtClean="0">
                <a:latin typeface="宋体" charset="-122"/>
              </a:rPr>
              <a:t> </a:t>
            </a:r>
          </a:p>
          <a:p>
            <a:pPr eaLnBrk="1" hangingPunct="1">
              <a:lnSpc>
                <a:spcPct val="90000"/>
              </a:lnSpc>
              <a:buFontTx/>
              <a:buNone/>
            </a:pPr>
            <a:r>
              <a:rPr lang="zh-CN" altLang="en-US" sz="2000" smtClean="0">
                <a:latin typeface="宋体" charset="-122"/>
              </a:rPr>
              <a:t> 称</a:t>
            </a:r>
            <a:r>
              <a:rPr lang="en-US" altLang="zh-CN" sz="2000" i="1" smtClean="0"/>
              <a:t>F</a:t>
            </a:r>
            <a:r>
              <a:rPr lang="zh-CN" altLang="en-US" sz="2000" i="1" smtClean="0">
                <a:latin typeface="宋体" charset="-122"/>
              </a:rPr>
              <a:t>（</a:t>
            </a:r>
            <a:r>
              <a:rPr lang="en-US" altLang="zh-CN" sz="2000" i="1" smtClean="0"/>
              <a:t>x</a:t>
            </a:r>
            <a:r>
              <a:rPr lang="zh-CN" altLang="en-US" sz="2000" i="1" smtClean="0">
                <a:latin typeface="宋体" charset="-122"/>
              </a:rPr>
              <a:t>）</a:t>
            </a:r>
            <a:r>
              <a:rPr lang="zh-CN" altLang="en-US" sz="2000" smtClean="0">
                <a:latin typeface="宋体" charset="-122"/>
              </a:rPr>
              <a:t>为连续型随机变量</a:t>
            </a:r>
            <a:r>
              <a:rPr lang="en-US" altLang="zh-CN" sz="2000" i="1" smtClean="0"/>
              <a:t>X</a:t>
            </a:r>
            <a:r>
              <a:rPr lang="zh-CN" altLang="en-US" sz="2000" smtClean="0">
                <a:latin typeface="宋体" charset="-122"/>
              </a:rPr>
              <a:t>的分布函数。</a:t>
            </a:r>
            <a:r>
              <a:rPr lang="zh-CN" altLang="en-US" sz="2000" smtClean="0"/>
              <a:t>具有下列两条性质：</a:t>
            </a:r>
            <a:endParaRPr lang="zh-CN" altLang="en-US" sz="2000" smtClean="0">
              <a:latin typeface="宋体" charset="-122"/>
            </a:endParaRPr>
          </a:p>
          <a:p>
            <a:pPr eaLnBrk="1" hangingPunct="1">
              <a:lnSpc>
                <a:spcPct val="90000"/>
              </a:lnSpc>
              <a:buFontTx/>
              <a:buNone/>
            </a:pPr>
            <a:r>
              <a:rPr lang="zh-CN" altLang="en-US" sz="2000" smtClean="0"/>
              <a:t>    ①</a:t>
            </a:r>
            <a:r>
              <a:rPr lang="zh-CN" altLang="en-US" sz="2000" smtClean="0">
                <a:latin typeface="宋体" charset="-122"/>
              </a:rPr>
              <a:t> </a:t>
            </a:r>
            <a:r>
              <a:rPr lang="en-US" altLang="zh-CN" sz="2000" i="1" smtClean="0">
                <a:latin typeface="宋体" charset="-122"/>
              </a:rPr>
              <a:t>F</a:t>
            </a:r>
            <a:r>
              <a:rPr lang="zh-CN" altLang="en-US" sz="2000" i="1" smtClean="0"/>
              <a:t>（</a:t>
            </a:r>
            <a:r>
              <a:rPr lang="en-US" altLang="zh-CN" sz="2000" i="1" smtClean="0">
                <a:latin typeface="宋体" charset="-122"/>
              </a:rPr>
              <a:t>x</a:t>
            </a:r>
            <a:r>
              <a:rPr lang="zh-CN" altLang="en-US" sz="2000" i="1" smtClean="0"/>
              <a:t>）</a:t>
            </a:r>
            <a:r>
              <a:rPr lang="zh-CN" altLang="en-US" sz="2000" smtClean="0"/>
              <a:t>为单调不减函数，右连续，即当</a:t>
            </a:r>
            <a:r>
              <a:rPr lang="en-US" altLang="zh-CN" sz="2000" i="1" smtClean="0">
                <a:latin typeface="宋体" charset="-122"/>
              </a:rPr>
              <a:t>x</a:t>
            </a:r>
            <a:r>
              <a:rPr lang="en-US" altLang="zh-CN" sz="2000" i="1" baseline="-30000" smtClean="0">
                <a:latin typeface="宋体" charset="-122"/>
              </a:rPr>
              <a:t>1</a:t>
            </a:r>
            <a:r>
              <a:rPr lang="zh-CN" altLang="en-US" sz="2000" smtClean="0"/>
              <a:t>＜</a:t>
            </a:r>
            <a:r>
              <a:rPr lang="en-US" altLang="zh-CN" sz="2000" i="1" smtClean="0">
                <a:latin typeface="宋体" charset="-122"/>
              </a:rPr>
              <a:t>x</a:t>
            </a:r>
            <a:r>
              <a:rPr lang="en-US" altLang="zh-CN" sz="2000" i="1" baseline="-30000" smtClean="0">
                <a:latin typeface="宋体" charset="-122"/>
              </a:rPr>
              <a:t>2</a:t>
            </a:r>
            <a:r>
              <a:rPr lang="zh-CN" altLang="en-US" sz="2000" smtClean="0"/>
              <a:t>时，</a:t>
            </a:r>
            <a:r>
              <a:rPr lang="en-US" altLang="zh-CN" sz="2000" i="1" smtClean="0">
                <a:latin typeface="宋体" charset="-122"/>
              </a:rPr>
              <a:t>F</a:t>
            </a:r>
            <a:r>
              <a:rPr lang="zh-CN" altLang="en-US" sz="2000" smtClean="0"/>
              <a:t>（</a:t>
            </a:r>
            <a:r>
              <a:rPr lang="en-US" altLang="zh-CN" sz="2000" i="1" smtClean="0">
                <a:latin typeface="宋体" charset="-122"/>
              </a:rPr>
              <a:t>x</a:t>
            </a:r>
            <a:r>
              <a:rPr lang="en-US" altLang="zh-CN" sz="2000" i="1" baseline="-30000" smtClean="0">
                <a:latin typeface="宋体" charset="-122"/>
              </a:rPr>
              <a:t>1</a:t>
            </a:r>
            <a:r>
              <a:rPr lang="zh-CN" altLang="en-US" sz="2000" smtClean="0"/>
              <a:t>）≤</a:t>
            </a:r>
            <a:r>
              <a:rPr lang="en-US" altLang="zh-CN" sz="2000" i="1" smtClean="0">
                <a:latin typeface="宋体" charset="-122"/>
              </a:rPr>
              <a:t>F</a:t>
            </a:r>
            <a:r>
              <a:rPr lang="zh-CN" altLang="en-US" sz="2000" smtClean="0"/>
              <a:t>（</a:t>
            </a:r>
            <a:r>
              <a:rPr lang="en-US" altLang="zh-CN" sz="2000" i="1" smtClean="0">
                <a:latin typeface="宋体" charset="-122"/>
              </a:rPr>
              <a:t>x</a:t>
            </a:r>
            <a:r>
              <a:rPr lang="en-US" altLang="zh-CN" sz="2000" i="1" baseline="-30000" smtClean="0">
                <a:latin typeface="宋体" charset="-122"/>
              </a:rPr>
              <a:t>2</a:t>
            </a:r>
            <a:r>
              <a:rPr lang="zh-CN" altLang="en-US" sz="2000" smtClean="0"/>
              <a:t>）</a:t>
            </a:r>
            <a:endParaRPr lang="zh-CN" altLang="en-US" sz="2000" smtClean="0">
              <a:latin typeface="宋体" charset="-122"/>
            </a:endParaRPr>
          </a:p>
          <a:p>
            <a:pPr algn="just" eaLnBrk="1" hangingPunct="1">
              <a:lnSpc>
                <a:spcPct val="90000"/>
              </a:lnSpc>
              <a:buFontTx/>
              <a:buNone/>
            </a:pPr>
            <a:r>
              <a:rPr lang="zh-CN" altLang="en-US" sz="2000" smtClean="0"/>
              <a:t>②</a:t>
            </a:r>
            <a:r>
              <a:rPr lang="zh-CN" altLang="en-US" sz="2000" smtClean="0">
                <a:latin typeface="宋体" charset="-122"/>
              </a:rPr>
              <a:t> </a:t>
            </a:r>
            <a:r>
              <a:rPr lang="en-US" altLang="zh-CN" sz="2000" i="1" smtClean="0">
                <a:latin typeface="宋体" charset="-122"/>
              </a:rPr>
              <a:t>F</a:t>
            </a:r>
            <a:r>
              <a:rPr lang="zh-CN" altLang="en-US" sz="2000" smtClean="0"/>
              <a:t>（</a:t>
            </a:r>
            <a:r>
              <a:rPr lang="en-US" altLang="zh-CN" sz="2000" smtClean="0">
                <a:latin typeface="宋体" charset="-122"/>
              </a:rPr>
              <a:t>-</a:t>
            </a:r>
            <a:r>
              <a:rPr lang="en-US" altLang="zh-CN" sz="2000" smtClean="0"/>
              <a:t>∞</a:t>
            </a:r>
            <a:r>
              <a:rPr lang="zh-CN" altLang="en-US" sz="2000" smtClean="0"/>
              <a:t>）</a:t>
            </a:r>
            <a:r>
              <a:rPr lang="en-US" altLang="zh-CN" sz="2000" smtClean="0">
                <a:latin typeface="宋体" charset="-122"/>
              </a:rPr>
              <a:t>=0</a:t>
            </a:r>
            <a:r>
              <a:rPr lang="zh-CN" altLang="en-US" sz="2000" smtClean="0"/>
              <a:t>，</a:t>
            </a:r>
            <a:r>
              <a:rPr lang="en-US" altLang="zh-CN" sz="2000" i="1" smtClean="0">
                <a:latin typeface="宋体" charset="-122"/>
              </a:rPr>
              <a:t>F</a:t>
            </a:r>
            <a:r>
              <a:rPr lang="zh-CN" altLang="en-US" sz="2000" smtClean="0"/>
              <a:t>（</a:t>
            </a:r>
            <a:r>
              <a:rPr lang="en-US" altLang="zh-CN" sz="2000" smtClean="0">
                <a:latin typeface="宋体" charset="-122"/>
              </a:rPr>
              <a:t>+</a:t>
            </a:r>
            <a:r>
              <a:rPr lang="en-US" altLang="zh-CN" sz="2000" smtClean="0"/>
              <a:t>∞</a:t>
            </a:r>
            <a:r>
              <a:rPr lang="zh-CN" altLang="en-US" sz="2000" smtClean="0"/>
              <a:t>）</a:t>
            </a:r>
            <a:r>
              <a:rPr lang="en-US" altLang="zh-CN" sz="2000" smtClean="0">
                <a:latin typeface="宋体" charset="-122"/>
              </a:rPr>
              <a:t>=1</a:t>
            </a:r>
          </a:p>
          <a:p>
            <a:pPr algn="just" eaLnBrk="1" hangingPunct="1">
              <a:lnSpc>
                <a:spcPct val="90000"/>
              </a:lnSpc>
              <a:buFontTx/>
              <a:buNone/>
            </a:pPr>
            <a:endParaRPr lang="en-US" altLang="zh-CN" sz="2000" smtClean="0"/>
          </a:p>
          <a:p>
            <a:pPr algn="just" eaLnBrk="1" hangingPunct="1">
              <a:lnSpc>
                <a:spcPct val="90000"/>
              </a:lnSpc>
            </a:pPr>
            <a:r>
              <a:rPr lang="zh-CN" altLang="en-US" sz="2000" smtClean="0"/>
              <a:t>若要计算</a:t>
            </a:r>
            <a:r>
              <a:rPr lang="en-US" altLang="zh-CN" sz="2000" i="1" smtClean="0"/>
              <a:t>X</a:t>
            </a:r>
            <a:r>
              <a:rPr lang="zh-CN" altLang="en-US" sz="2000" smtClean="0"/>
              <a:t>的取值落入</a:t>
            </a:r>
            <a:r>
              <a:rPr lang="en-US" altLang="zh-CN" sz="2000" smtClean="0"/>
              <a:t>[a</a:t>
            </a:r>
            <a:r>
              <a:rPr lang="zh-CN" altLang="en-US" sz="2000" smtClean="0"/>
              <a:t>，</a:t>
            </a:r>
            <a:r>
              <a:rPr lang="en-US" altLang="zh-CN" sz="2000" smtClean="0"/>
              <a:t>b]</a:t>
            </a:r>
            <a:r>
              <a:rPr lang="zh-CN" altLang="en-US" sz="2000" smtClean="0"/>
              <a:t>的概率，用分布函数表示为</a:t>
            </a:r>
          </a:p>
          <a:p>
            <a:pPr algn="just" eaLnBrk="1" hangingPunct="1">
              <a:lnSpc>
                <a:spcPct val="90000"/>
              </a:lnSpc>
              <a:buFontTx/>
              <a:buNone/>
            </a:pPr>
            <a:endParaRPr lang="zh-CN" altLang="en-US" sz="2000" smtClean="0"/>
          </a:p>
          <a:p>
            <a:pPr algn="just" eaLnBrk="1" hangingPunct="1">
              <a:lnSpc>
                <a:spcPct val="90000"/>
              </a:lnSpc>
              <a:buFontTx/>
              <a:buNone/>
            </a:pPr>
            <a:endParaRPr lang="zh-CN" altLang="en-US" sz="2000" smtClean="0"/>
          </a:p>
          <a:p>
            <a:pPr algn="just" eaLnBrk="1" hangingPunct="1">
              <a:lnSpc>
                <a:spcPct val="90000"/>
              </a:lnSpc>
              <a:buFontTx/>
              <a:buNone/>
            </a:pPr>
            <a:endParaRPr lang="zh-CN" altLang="en-US" sz="2000" smtClean="0"/>
          </a:p>
          <a:p>
            <a:pPr algn="just" eaLnBrk="1" hangingPunct="1">
              <a:lnSpc>
                <a:spcPct val="90000"/>
              </a:lnSpc>
              <a:buFontTx/>
              <a:buNone/>
            </a:pPr>
            <a:r>
              <a:rPr lang="zh-CN" altLang="en-US" sz="2000" smtClean="0"/>
              <a:t>          概率密度函数与分布函数都可用来描述连续型随机变量的概率分布，它们的关系是微分与积分的关系，即</a:t>
            </a:r>
          </a:p>
          <a:p>
            <a:pPr algn="just" eaLnBrk="1" hangingPunct="1">
              <a:lnSpc>
                <a:spcPct val="90000"/>
              </a:lnSpc>
              <a:buFontTx/>
              <a:buNone/>
            </a:pPr>
            <a:endParaRPr lang="zh-CN" altLang="en-US" sz="2000" smtClean="0"/>
          </a:p>
          <a:p>
            <a:pPr eaLnBrk="1" hangingPunct="1">
              <a:lnSpc>
                <a:spcPct val="90000"/>
              </a:lnSpc>
              <a:buFontTx/>
              <a:buNone/>
            </a:pPr>
            <a:r>
              <a:rPr lang="zh-CN" altLang="en-US" sz="2000" smtClean="0"/>
              <a:t> </a:t>
            </a:r>
          </a:p>
        </p:txBody>
      </p:sp>
      <p:graphicFrame>
        <p:nvGraphicFramePr>
          <p:cNvPr id="12290" name="Object 4"/>
          <p:cNvGraphicFramePr>
            <a:graphicFrameLocks noChangeAspect="1"/>
          </p:cNvGraphicFramePr>
          <p:nvPr/>
        </p:nvGraphicFramePr>
        <p:xfrm>
          <a:off x="3581400" y="762000"/>
          <a:ext cx="1676400" cy="500063"/>
        </p:xfrm>
        <a:graphic>
          <a:graphicData uri="http://schemas.openxmlformats.org/presentationml/2006/ole">
            <p:oleObj spid="_x0000_s149506" name="Equation" r:id="rId4" imgW="1104840" imgH="330120" progId="">
              <p:embed/>
            </p:oleObj>
          </a:graphicData>
        </a:graphic>
      </p:graphicFrame>
      <p:graphicFrame>
        <p:nvGraphicFramePr>
          <p:cNvPr id="12291" name="Object 5"/>
          <p:cNvGraphicFramePr>
            <a:graphicFrameLocks noChangeAspect="1"/>
          </p:cNvGraphicFramePr>
          <p:nvPr/>
        </p:nvGraphicFramePr>
        <p:xfrm>
          <a:off x="1828800" y="3581400"/>
          <a:ext cx="4800600" cy="525463"/>
        </p:xfrm>
        <a:graphic>
          <a:graphicData uri="http://schemas.openxmlformats.org/presentationml/2006/ole">
            <p:oleObj spid="_x0000_s149507" name="Equation" r:id="rId5" imgW="3022560" imgH="330120" progId="">
              <p:embed/>
            </p:oleObj>
          </a:graphicData>
        </a:graphic>
      </p:graphicFrame>
      <p:graphicFrame>
        <p:nvGraphicFramePr>
          <p:cNvPr id="12292" name="Object 6"/>
          <p:cNvGraphicFramePr>
            <a:graphicFrameLocks noChangeAspect="1"/>
          </p:cNvGraphicFramePr>
          <p:nvPr/>
        </p:nvGraphicFramePr>
        <p:xfrm>
          <a:off x="3276600" y="5181600"/>
          <a:ext cx="2209800" cy="1092200"/>
        </p:xfrm>
        <a:graphic>
          <a:graphicData uri="http://schemas.openxmlformats.org/presentationml/2006/ole">
            <p:oleObj spid="_x0000_s149508" name="Equation" r:id="rId6" imgW="1130040" imgH="558720" progId="">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Rectangle 3"/>
          <p:cNvSpPr>
            <a:spLocks noGrp="1" noChangeArrowheads="1"/>
          </p:cNvSpPr>
          <p:nvPr>
            <p:ph type="body" idx="1"/>
          </p:nvPr>
        </p:nvSpPr>
        <p:spPr>
          <a:xfrm>
            <a:off x="228600" y="0"/>
            <a:ext cx="8458200" cy="3733800"/>
          </a:xfrm>
        </p:spPr>
        <p:txBody>
          <a:bodyPr/>
          <a:lstStyle/>
          <a:p>
            <a:pPr algn="just" eaLnBrk="1" hangingPunct="1"/>
            <a:r>
              <a:rPr lang="zh-CN" altLang="en-US" sz="2400" b="1" smtClean="0"/>
              <a:t>平均数</a:t>
            </a:r>
            <a:endParaRPr lang="zh-CN" altLang="en-US" sz="2400" smtClean="0"/>
          </a:p>
          <a:p>
            <a:pPr eaLnBrk="1" hangingPunct="1">
              <a:buFontTx/>
              <a:buNone/>
            </a:pPr>
            <a:r>
              <a:rPr lang="zh-CN" altLang="en-US" sz="2000" smtClean="0">
                <a:latin typeface="宋体" charset="-122"/>
              </a:rPr>
              <a:t>       设连续型随机变量</a:t>
            </a:r>
            <a:r>
              <a:rPr lang="en-US" altLang="zh-CN" sz="2000" i="1" smtClean="0"/>
              <a:t>X</a:t>
            </a:r>
            <a:r>
              <a:rPr lang="zh-CN" altLang="en-US" sz="2000" smtClean="0">
                <a:latin typeface="宋体" charset="-122"/>
              </a:rPr>
              <a:t>的概率密度函数为</a:t>
            </a:r>
            <a:r>
              <a:rPr lang="en-US" altLang="zh-CN" sz="2000" i="1" smtClean="0"/>
              <a:t>f</a:t>
            </a:r>
            <a:r>
              <a:rPr lang="en-US" altLang="zh-CN" sz="2000" smtClean="0"/>
              <a:t>(</a:t>
            </a:r>
            <a:r>
              <a:rPr lang="en-US" altLang="zh-CN" sz="2000" i="1" smtClean="0"/>
              <a:t>x</a:t>
            </a:r>
            <a:r>
              <a:rPr lang="en-US" altLang="zh-CN" sz="2000" smtClean="0"/>
              <a:t>)</a:t>
            </a:r>
            <a:r>
              <a:rPr lang="zh-CN" altLang="en-US" sz="2000" smtClean="0">
                <a:latin typeface="宋体" charset="-122"/>
              </a:rPr>
              <a:t>，若无穷积分          </a:t>
            </a:r>
            <a:r>
              <a:rPr lang="zh-CN" altLang="en-US" sz="2000" smtClean="0"/>
              <a:t>绝对收敛，则称该积分为</a:t>
            </a:r>
            <a:r>
              <a:rPr lang="en-US" altLang="zh-CN" sz="2000" i="1" smtClean="0"/>
              <a:t>X</a:t>
            </a:r>
            <a:r>
              <a:rPr lang="zh-CN" altLang="en-US" sz="2000" smtClean="0"/>
              <a:t>的平均数或数学期望，记为</a:t>
            </a:r>
            <a:r>
              <a:rPr lang="en-US" altLang="zh-CN" sz="2000" i="1" smtClean="0"/>
              <a:t>μ </a:t>
            </a:r>
            <a:r>
              <a:rPr lang="zh-CN" altLang="en-US" sz="2000" smtClean="0"/>
              <a:t>或</a:t>
            </a:r>
            <a:r>
              <a:rPr lang="en-US" altLang="zh-CN" sz="2000" i="1" smtClean="0"/>
              <a:t>E</a:t>
            </a:r>
            <a:r>
              <a:rPr lang="zh-CN" altLang="en-US" sz="2000" i="1" smtClean="0"/>
              <a:t>（</a:t>
            </a:r>
            <a:r>
              <a:rPr lang="en-US" altLang="zh-CN" sz="2000" i="1" smtClean="0"/>
              <a:t>X</a:t>
            </a:r>
            <a:r>
              <a:rPr lang="zh-CN" altLang="en-US" sz="2000" i="1" smtClean="0"/>
              <a:t>）</a:t>
            </a:r>
            <a:r>
              <a:rPr lang="zh-CN" altLang="en-US" sz="2000" smtClean="0"/>
              <a:t>，即</a:t>
            </a:r>
          </a:p>
          <a:p>
            <a:pPr eaLnBrk="1" hangingPunct="1">
              <a:buFontTx/>
              <a:buNone/>
            </a:pPr>
            <a:endParaRPr lang="en-US" altLang="zh-CN" sz="2000" smtClean="0"/>
          </a:p>
          <a:p>
            <a:pPr eaLnBrk="1" hangingPunct="1">
              <a:buFontTx/>
              <a:buNone/>
            </a:pPr>
            <a:endParaRPr lang="en-US" altLang="zh-CN" sz="2000" smtClean="0"/>
          </a:p>
          <a:p>
            <a:pPr eaLnBrk="1" hangingPunct="1">
              <a:buFontTx/>
              <a:buNone/>
            </a:pPr>
            <a:endParaRPr lang="zh-CN" altLang="en-US" sz="2000" smtClean="0"/>
          </a:p>
          <a:p>
            <a:pPr algn="just" eaLnBrk="1" hangingPunct="1"/>
            <a:r>
              <a:rPr lang="zh-CN" altLang="en-US" sz="2400" b="1" smtClean="0"/>
              <a:t>方差</a:t>
            </a:r>
            <a:endParaRPr lang="zh-CN" altLang="en-US" sz="2400" smtClean="0"/>
          </a:p>
          <a:p>
            <a:pPr algn="just" eaLnBrk="1" hangingPunct="1">
              <a:buFontTx/>
              <a:buNone/>
            </a:pPr>
            <a:r>
              <a:rPr lang="zh-CN" altLang="en-US" sz="2000" smtClean="0"/>
              <a:t>      设连续型随机变量</a:t>
            </a:r>
            <a:r>
              <a:rPr lang="en-US" altLang="zh-CN" sz="2000" i="1" smtClean="0"/>
              <a:t>X</a:t>
            </a:r>
            <a:r>
              <a:rPr lang="zh-CN" altLang="en-US" sz="2000" smtClean="0"/>
              <a:t>的概率密度为</a:t>
            </a:r>
            <a:r>
              <a:rPr lang="en-US" altLang="zh-CN" sz="2000" i="1" smtClean="0"/>
              <a:t>f</a:t>
            </a:r>
            <a:r>
              <a:rPr lang="zh-CN" altLang="en-US" sz="2000" smtClean="0"/>
              <a:t>（</a:t>
            </a:r>
            <a:r>
              <a:rPr lang="en-US" altLang="zh-CN" sz="2000" i="1" smtClean="0"/>
              <a:t>x</a:t>
            </a:r>
            <a:r>
              <a:rPr lang="zh-CN" altLang="en-US" sz="2000" smtClean="0"/>
              <a:t>），则                                     为</a:t>
            </a:r>
            <a:r>
              <a:rPr lang="en-US" altLang="zh-CN" sz="2000" i="1" smtClean="0"/>
              <a:t>X</a:t>
            </a:r>
            <a:r>
              <a:rPr lang="zh-CN" altLang="en-US" sz="2000" smtClean="0"/>
              <a:t>的方差，记为</a:t>
            </a:r>
            <a:r>
              <a:rPr lang="en-US" altLang="zh-CN" sz="2000" smtClean="0"/>
              <a:t>σ</a:t>
            </a:r>
            <a:r>
              <a:rPr lang="en-US" altLang="zh-CN" sz="2000" baseline="30000" smtClean="0"/>
              <a:t>2</a:t>
            </a:r>
            <a:r>
              <a:rPr lang="zh-CN" altLang="en-US" sz="2000" smtClean="0"/>
              <a:t>或</a:t>
            </a:r>
            <a:r>
              <a:rPr lang="en-US" altLang="zh-CN" sz="2000" i="1" smtClean="0"/>
              <a:t>D(X)</a:t>
            </a:r>
            <a:r>
              <a:rPr lang="zh-CN" altLang="en-US" sz="2000" smtClean="0"/>
              <a:t>，即</a:t>
            </a:r>
          </a:p>
          <a:p>
            <a:pPr eaLnBrk="1" hangingPunct="1">
              <a:buFontTx/>
              <a:buNone/>
            </a:pPr>
            <a:r>
              <a:rPr lang="zh-CN" altLang="en-US" sz="2000" smtClean="0"/>
              <a:t> </a:t>
            </a:r>
          </a:p>
        </p:txBody>
      </p:sp>
      <p:graphicFrame>
        <p:nvGraphicFramePr>
          <p:cNvPr id="13314" name="Object 4"/>
          <p:cNvGraphicFramePr>
            <a:graphicFrameLocks noChangeAspect="1"/>
          </p:cNvGraphicFramePr>
          <p:nvPr/>
        </p:nvGraphicFramePr>
        <p:xfrm>
          <a:off x="7315200" y="304800"/>
          <a:ext cx="1295400" cy="571500"/>
        </p:xfrm>
        <a:graphic>
          <a:graphicData uri="http://schemas.openxmlformats.org/presentationml/2006/ole">
            <p:oleObj spid="_x0000_s150530" name="Equation" r:id="rId4" imgW="749160" imgH="330120" progId="">
              <p:embed/>
            </p:oleObj>
          </a:graphicData>
        </a:graphic>
      </p:graphicFrame>
      <p:graphicFrame>
        <p:nvGraphicFramePr>
          <p:cNvPr id="13315" name="Object 5"/>
          <p:cNvGraphicFramePr>
            <a:graphicFrameLocks noChangeAspect="1"/>
          </p:cNvGraphicFramePr>
          <p:nvPr/>
        </p:nvGraphicFramePr>
        <p:xfrm>
          <a:off x="1835150" y="1268413"/>
          <a:ext cx="3384550" cy="792162"/>
        </p:xfrm>
        <a:graphic>
          <a:graphicData uri="http://schemas.openxmlformats.org/presentationml/2006/ole">
            <p:oleObj spid="_x0000_s150531" name="Equation" r:id="rId5" imgW="1409400" imgH="330120" progId="">
              <p:embed/>
            </p:oleObj>
          </a:graphicData>
        </a:graphic>
      </p:graphicFrame>
      <p:graphicFrame>
        <p:nvGraphicFramePr>
          <p:cNvPr id="13316" name="Object 6"/>
          <p:cNvGraphicFramePr>
            <a:graphicFrameLocks noChangeAspect="1"/>
          </p:cNvGraphicFramePr>
          <p:nvPr/>
        </p:nvGraphicFramePr>
        <p:xfrm>
          <a:off x="5867400" y="2565400"/>
          <a:ext cx="2362200" cy="565150"/>
        </p:xfrm>
        <a:graphic>
          <a:graphicData uri="http://schemas.openxmlformats.org/presentationml/2006/ole">
            <p:oleObj spid="_x0000_s150532" name="Equation" r:id="rId6" imgW="1384200" imgH="330120" progId="">
              <p:embed/>
            </p:oleObj>
          </a:graphicData>
        </a:graphic>
      </p:graphicFrame>
      <p:graphicFrame>
        <p:nvGraphicFramePr>
          <p:cNvPr id="13317" name="Object 7"/>
          <p:cNvGraphicFramePr>
            <a:graphicFrameLocks noChangeAspect="1"/>
          </p:cNvGraphicFramePr>
          <p:nvPr/>
        </p:nvGraphicFramePr>
        <p:xfrm>
          <a:off x="684213" y="3716338"/>
          <a:ext cx="7540625" cy="1152525"/>
        </p:xfrm>
        <a:graphic>
          <a:graphicData uri="http://schemas.openxmlformats.org/presentationml/2006/ole">
            <p:oleObj spid="_x0000_s150533" name="Equation" r:id="rId7" imgW="2158920" imgH="330120" progId="">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4"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zh-CN" altLang="zh-CN"/>
          </a:p>
        </p:txBody>
      </p:sp>
      <p:sp>
        <p:nvSpPr>
          <p:cNvPr id="14345"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p>
        </p:txBody>
      </p:sp>
      <p:pic>
        <p:nvPicPr>
          <p:cNvPr id="14346"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0"/>
            <a:ext cx="1238250" cy="352425"/>
          </a:xfrm>
          <a:prstGeom prst="rect">
            <a:avLst/>
          </a:prstGeom>
          <a:noFill/>
          <a:ln w="9525">
            <a:noFill/>
            <a:miter lim="800000"/>
            <a:headEnd/>
            <a:tailEnd/>
          </a:ln>
        </p:spPr>
      </p:pic>
      <p:sp>
        <p:nvSpPr>
          <p:cNvPr id="14347"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p>
        </p:txBody>
      </p:sp>
      <p:pic>
        <p:nvPicPr>
          <p:cNvPr id="14348"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0"/>
            <a:ext cx="1238250" cy="352425"/>
          </a:xfrm>
          <a:prstGeom prst="rect">
            <a:avLst/>
          </a:prstGeom>
          <a:noFill/>
          <a:ln w="9525">
            <a:noFill/>
            <a:miter lim="800000"/>
            <a:headEnd/>
            <a:tailEnd/>
          </a:ln>
        </p:spPr>
      </p:pic>
      <p:sp>
        <p:nvSpPr>
          <p:cNvPr id="14349" name="Rectangle 8"/>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zh-CN" altLang="en-US"/>
          </a:p>
        </p:txBody>
      </p:sp>
      <p:sp>
        <p:nvSpPr>
          <p:cNvPr id="14350" name="Rectangle 9"/>
          <p:cNvSpPr>
            <a:spLocks noChangeArrowheads="1"/>
          </p:cNvSpPr>
          <p:nvPr/>
        </p:nvSpPr>
        <p:spPr bwMode="auto">
          <a:xfrm>
            <a:off x="0" y="1047750"/>
            <a:ext cx="9144000" cy="0"/>
          </a:xfrm>
          <a:prstGeom prst="rect">
            <a:avLst/>
          </a:prstGeom>
          <a:noFill/>
          <a:ln w="9525">
            <a:noFill/>
            <a:miter lim="800000"/>
            <a:headEnd/>
            <a:tailEnd/>
          </a:ln>
        </p:spPr>
        <p:txBody>
          <a:bodyPr wrap="none" anchor="ctr">
            <a:spAutoFit/>
          </a:bodyPr>
          <a:lstStyle/>
          <a:p>
            <a:endParaRPr lang="zh-CN" altLang="zh-CN"/>
          </a:p>
        </p:txBody>
      </p:sp>
      <p:sp>
        <p:nvSpPr>
          <p:cNvPr id="14351" name="Text Box 8"/>
          <p:cNvSpPr txBox="1">
            <a:spLocks noChangeArrowheads="1"/>
          </p:cNvSpPr>
          <p:nvPr/>
        </p:nvSpPr>
        <p:spPr bwMode="auto">
          <a:xfrm>
            <a:off x="1042988" y="476250"/>
            <a:ext cx="5257800" cy="3324225"/>
          </a:xfrm>
          <a:prstGeom prst="rect">
            <a:avLst/>
          </a:prstGeom>
          <a:noFill/>
          <a:ln w="9525">
            <a:noFill/>
            <a:miter lim="800000"/>
            <a:headEnd/>
            <a:tailEnd/>
          </a:ln>
        </p:spPr>
        <p:txBody>
          <a:bodyPr>
            <a:spAutoFit/>
          </a:bodyPr>
          <a:lstStyle/>
          <a:p>
            <a:pPr>
              <a:spcBef>
                <a:spcPct val="50000"/>
              </a:spcBef>
            </a:pPr>
            <a:r>
              <a:rPr lang="zh-CN" altLang="en-US" b="1">
                <a:latin typeface="宋体" charset="-122"/>
              </a:rPr>
              <a:t>例</a:t>
            </a:r>
            <a:r>
              <a:rPr lang="en-US" altLang="zh-CN" b="1">
                <a:latin typeface="宋体" charset="-122"/>
              </a:rPr>
              <a:t>2</a:t>
            </a:r>
            <a:r>
              <a:rPr lang="en-US" altLang="zh-CN" b="1"/>
              <a:t>.6</a:t>
            </a:r>
            <a:r>
              <a:rPr lang="en-US" altLang="zh-CN"/>
              <a:t>  </a:t>
            </a:r>
            <a:r>
              <a:rPr lang="zh-CN" altLang="en-US">
                <a:latin typeface="宋体" charset="-122"/>
              </a:rPr>
              <a:t>设随机变量</a:t>
            </a:r>
            <a:r>
              <a:rPr lang="en-US" altLang="zh-CN" i="1"/>
              <a:t>X</a:t>
            </a:r>
            <a:r>
              <a:rPr lang="zh-CN" altLang="en-US">
                <a:latin typeface="宋体" charset="-122"/>
              </a:rPr>
              <a:t>的概率密度为</a:t>
            </a:r>
            <a:r>
              <a:rPr lang="zh-CN" altLang="en-US"/>
              <a:t> </a:t>
            </a:r>
          </a:p>
          <a:p>
            <a:pPr>
              <a:spcBef>
                <a:spcPct val="50000"/>
              </a:spcBef>
            </a:pPr>
            <a:endParaRPr lang="en-US" altLang="zh-CN"/>
          </a:p>
          <a:p>
            <a:pPr>
              <a:spcBef>
                <a:spcPct val="50000"/>
              </a:spcBef>
            </a:pPr>
            <a:endParaRPr lang="en-US" altLang="zh-CN"/>
          </a:p>
          <a:p>
            <a:pPr>
              <a:spcBef>
                <a:spcPct val="50000"/>
              </a:spcBef>
            </a:pPr>
            <a:endParaRPr lang="zh-CN" altLang="en-US"/>
          </a:p>
          <a:p>
            <a:pPr>
              <a:spcBef>
                <a:spcPct val="50000"/>
              </a:spcBef>
            </a:pPr>
            <a:r>
              <a:rPr lang="zh-CN" altLang="en-US">
                <a:latin typeface="宋体" charset="-122"/>
              </a:rPr>
              <a:t>求</a:t>
            </a:r>
            <a:r>
              <a:rPr lang="en-US" altLang="zh-CN" i="1"/>
              <a:t>X</a:t>
            </a:r>
            <a:r>
              <a:rPr lang="zh-CN" altLang="en-US">
                <a:latin typeface="宋体" charset="-122"/>
              </a:rPr>
              <a:t>的数学期望</a:t>
            </a:r>
            <a:r>
              <a:rPr lang="zh-CN" altLang="en-US"/>
              <a:t> 与方差</a:t>
            </a:r>
          </a:p>
          <a:p>
            <a:pPr>
              <a:spcBef>
                <a:spcPct val="50000"/>
              </a:spcBef>
            </a:pPr>
            <a:r>
              <a:rPr lang="zh-CN" altLang="en-US" sz="2800" b="1"/>
              <a:t>解：</a:t>
            </a:r>
          </a:p>
        </p:txBody>
      </p:sp>
      <p:graphicFrame>
        <p:nvGraphicFramePr>
          <p:cNvPr id="14338" name="Object 11"/>
          <p:cNvGraphicFramePr>
            <a:graphicFrameLocks noChangeAspect="1"/>
          </p:cNvGraphicFramePr>
          <p:nvPr/>
        </p:nvGraphicFramePr>
        <p:xfrm>
          <a:off x="1619250" y="981075"/>
          <a:ext cx="2952750" cy="1058863"/>
        </p:xfrm>
        <a:graphic>
          <a:graphicData uri="http://schemas.openxmlformats.org/presentationml/2006/ole">
            <p:oleObj spid="_x0000_s151554" name="公式" r:id="rId5" imgW="1346040" imgH="482400" progId="Equation.3">
              <p:embed/>
            </p:oleObj>
          </a:graphicData>
        </a:graphic>
      </p:graphicFrame>
      <p:grpSp>
        <p:nvGrpSpPr>
          <p:cNvPr id="2" name="Group 21"/>
          <p:cNvGrpSpPr>
            <a:grpSpLocks/>
          </p:cNvGrpSpPr>
          <p:nvPr/>
        </p:nvGrpSpPr>
        <p:grpSpPr bwMode="auto">
          <a:xfrm>
            <a:off x="395288" y="3789363"/>
            <a:ext cx="8520112" cy="2744787"/>
            <a:chOff x="249" y="2387"/>
            <a:chExt cx="5367" cy="1729"/>
          </a:xfrm>
        </p:grpSpPr>
        <p:graphicFrame>
          <p:nvGraphicFramePr>
            <p:cNvPr id="14339" name="Object 12"/>
            <p:cNvGraphicFramePr>
              <a:graphicFrameLocks noChangeAspect="1"/>
            </p:cNvGraphicFramePr>
            <p:nvPr/>
          </p:nvGraphicFramePr>
          <p:xfrm>
            <a:off x="249" y="2387"/>
            <a:ext cx="2736" cy="1595"/>
          </p:xfrm>
          <a:graphic>
            <a:graphicData uri="http://schemas.openxmlformats.org/presentationml/2006/ole">
              <p:oleObj spid="_x0000_s151555" name="Equation" r:id="rId6" imgW="3746160" imgH="2184120" progId="">
                <p:embed/>
              </p:oleObj>
            </a:graphicData>
          </a:graphic>
        </p:graphicFrame>
        <p:grpSp>
          <p:nvGrpSpPr>
            <p:cNvPr id="3" name="Group 20"/>
            <p:cNvGrpSpPr>
              <a:grpSpLocks/>
            </p:cNvGrpSpPr>
            <p:nvPr/>
          </p:nvGrpSpPr>
          <p:grpSpPr bwMode="auto">
            <a:xfrm>
              <a:off x="3264" y="2688"/>
              <a:ext cx="2352" cy="1428"/>
              <a:chOff x="3120" y="2688"/>
              <a:chExt cx="2352" cy="1428"/>
            </a:xfrm>
          </p:grpSpPr>
          <p:graphicFrame>
            <p:nvGraphicFramePr>
              <p:cNvPr id="14340" name="Object 13"/>
              <p:cNvGraphicFramePr>
                <a:graphicFrameLocks noChangeAspect="1"/>
              </p:cNvGraphicFramePr>
              <p:nvPr/>
            </p:nvGraphicFramePr>
            <p:xfrm>
              <a:off x="3120" y="2688"/>
              <a:ext cx="2352" cy="504"/>
            </p:xfrm>
            <a:graphic>
              <a:graphicData uri="http://schemas.openxmlformats.org/presentationml/2006/ole">
                <p:oleObj spid="_x0000_s151556" name="Equation" r:id="rId7" imgW="2247840" imgH="482400" progId="">
                  <p:embed/>
                </p:oleObj>
              </a:graphicData>
            </a:graphic>
          </p:graphicFrame>
          <p:graphicFrame>
            <p:nvGraphicFramePr>
              <p:cNvPr id="14341" name="Object 14"/>
              <p:cNvGraphicFramePr>
                <a:graphicFrameLocks noChangeAspect="1"/>
              </p:cNvGraphicFramePr>
              <p:nvPr/>
            </p:nvGraphicFramePr>
            <p:xfrm>
              <a:off x="3504" y="3216"/>
              <a:ext cx="768" cy="453"/>
            </p:xfrm>
            <a:graphic>
              <a:graphicData uri="http://schemas.openxmlformats.org/presentationml/2006/ole">
                <p:oleObj spid="_x0000_s151557" name="Equation" r:id="rId8" imgW="774360" imgH="457200" progId="">
                  <p:embed/>
                </p:oleObj>
              </a:graphicData>
            </a:graphic>
          </p:graphicFrame>
          <p:graphicFrame>
            <p:nvGraphicFramePr>
              <p:cNvPr id="14342" name="Object 15"/>
              <p:cNvGraphicFramePr>
                <a:graphicFrameLocks noChangeAspect="1"/>
              </p:cNvGraphicFramePr>
              <p:nvPr/>
            </p:nvGraphicFramePr>
            <p:xfrm>
              <a:off x="4272" y="3360"/>
              <a:ext cx="1200" cy="483"/>
            </p:xfrm>
            <a:graphic>
              <a:graphicData uri="http://schemas.openxmlformats.org/presentationml/2006/ole">
                <p:oleObj spid="_x0000_s151558" name="Equation" r:id="rId9" imgW="1168200" imgH="469800" progId="">
                  <p:embed/>
                </p:oleObj>
              </a:graphicData>
            </a:graphic>
          </p:graphicFrame>
          <p:graphicFrame>
            <p:nvGraphicFramePr>
              <p:cNvPr id="14343" name="Object 16"/>
              <p:cNvGraphicFramePr>
                <a:graphicFrameLocks noChangeAspect="1"/>
              </p:cNvGraphicFramePr>
              <p:nvPr/>
            </p:nvGraphicFramePr>
            <p:xfrm>
              <a:off x="3552" y="3840"/>
              <a:ext cx="432" cy="276"/>
            </p:xfrm>
            <a:graphic>
              <a:graphicData uri="http://schemas.openxmlformats.org/presentationml/2006/ole">
                <p:oleObj spid="_x0000_s151559" name="Equation" r:id="rId10" imgW="317160" imgH="203040" progId="">
                  <p:embed/>
                </p:oleObj>
              </a:graphicData>
            </a:graphic>
          </p:graphicFrame>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04800" y="304800"/>
            <a:ext cx="7772400" cy="457200"/>
          </a:xfrm>
          <a:noFill/>
        </p:spPr>
        <p:txBody>
          <a:bodyPr/>
          <a:lstStyle/>
          <a:p>
            <a:pPr algn="l" eaLnBrk="1" hangingPunct="1"/>
            <a:r>
              <a:rPr lang="zh-CN" altLang="en-US" sz="3200" b="1" dirty="0" smtClean="0">
                <a:latin typeface="宋体" charset="-122"/>
              </a:rPr>
              <a:t>第</a:t>
            </a:r>
            <a:r>
              <a:rPr lang="en-US" altLang="zh-CN" sz="3200" b="1" dirty="0" smtClean="0">
                <a:latin typeface="宋体" charset="-122"/>
              </a:rPr>
              <a:t>2</a:t>
            </a:r>
            <a:r>
              <a:rPr lang="zh-CN" altLang="en-US" sz="3200" b="1" dirty="0" smtClean="0">
                <a:latin typeface="宋体" charset="-122"/>
              </a:rPr>
              <a:t>章</a:t>
            </a:r>
            <a:r>
              <a:rPr lang="zh-CN" altLang="en-US" sz="3200" b="1" dirty="0" smtClean="0"/>
              <a:t>       </a:t>
            </a:r>
            <a:r>
              <a:rPr lang="zh-CN" altLang="en-US" sz="3200" b="1" dirty="0" smtClean="0">
                <a:latin typeface="宋体" charset="-122"/>
              </a:rPr>
              <a:t> 概率基础</a:t>
            </a:r>
          </a:p>
        </p:txBody>
      </p:sp>
      <p:sp>
        <p:nvSpPr>
          <p:cNvPr id="50179" name="Rectangle 3"/>
          <p:cNvSpPr>
            <a:spLocks noGrp="1" noChangeArrowheads="1"/>
          </p:cNvSpPr>
          <p:nvPr>
            <p:ph type="body" idx="1"/>
          </p:nvPr>
        </p:nvSpPr>
        <p:spPr>
          <a:xfrm>
            <a:off x="381000" y="990600"/>
            <a:ext cx="8458200" cy="914400"/>
          </a:xfrm>
        </p:spPr>
        <p:txBody>
          <a:bodyPr/>
          <a:lstStyle/>
          <a:p>
            <a:pPr eaLnBrk="1" hangingPunct="1">
              <a:lnSpc>
                <a:spcPct val="90000"/>
              </a:lnSpc>
              <a:spcBef>
                <a:spcPct val="0"/>
              </a:spcBef>
              <a:buFontTx/>
              <a:buNone/>
            </a:pPr>
            <a:r>
              <a:rPr lang="en-US" altLang="zh-CN" b="1" dirty="0" smtClean="0">
                <a:solidFill>
                  <a:schemeClr val="tx2"/>
                </a:solidFill>
                <a:latin typeface="宋体" charset="-122"/>
                <a:ea typeface="+mj-ea"/>
                <a:cs typeface="+mj-cs"/>
              </a:rPr>
              <a:t>2.1  </a:t>
            </a:r>
            <a:r>
              <a:rPr lang="zh-CN" altLang="en-US" b="1" dirty="0" smtClean="0">
                <a:solidFill>
                  <a:schemeClr val="tx2"/>
                </a:solidFill>
                <a:latin typeface="宋体" charset="-122"/>
                <a:ea typeface="+mj-ea"/>
                <a:cs typeface="+mj-cs"/>
              </a:rPr>
              <a:t>随机事件及其概率 </a:t>
            </a:r>
          </a:p>
          <a:p>
            <a:pPr eaLnBrk="1" hangingPunct="1">
              <a:lnSpc>
                <a:spcPct val="90000"/>
              </a:lnSpc>
              <a:spcBef>
                <a:spcPct val="0"/>
              </a:spcBef>
              <a:buClr>
                <a:schemeClr val="hlink"/>
              </a:buClr>
              <a:buFont typeface="Wingdings" pitchFamily="2" charset="2"/>
              <a:buChar char="q"/>
            </a:pPr>
            <a:r>
              <a:rPr lang="zh-CN" altLang="en-US" sz="2800" b="1" dirty="0" smtClean="0"/>
              <a:t>概念</a:t>
            </a:r>
            <a:r>
              <a:rPr lang="zh-CN" altLang="en-US" sz="2400" dirty="0" smtClean="0"/>
              <a:t> </a:t>
            </a:r>
            <a:r>
              <a:rPr lang="en-US" altLang="zh-CN" sz="2400" dirty="0" smtClean="0"/>
              <a:t>:</a:t>
            </a:r>
            <a:r>
              <a:rPr lang="en-US" altLang="zh-CN" dirty="0" smtClean="0"/>
              <a:t>    </a:t>
            </a:r>
            <a:endParaRPr lang="en-US" altLang="zh-CN" sz="2400" dirty="0" smtClean="0"/>
          </a:p>
        </p:txBody>
      </p:sp>
      <p:sp>
        <p:nvSpPr>
          <p:cNvPr id="33796" name="Text Box 4"/>
          <p:cNvSpPr txBox="1">
            <a:spLocks noChangeArrowheads="1"/>
          </p:cNvSpPr>
          <p:nvPr/>
        </p:nvSpPr>
        <p:spPr bwMode="auto">
          <a:xfrm>
            <a:off x="304800" y="3124200"/>
            <a:ext cx="8610600" cy="3306763"/>
          </a:xfrm>
          <a:prstGeom prst="rect">
            <a:avLst/>
          </a:prstGeom>
          <a:noFill/>
          <a:ln w="9525">
            <a:noFill/>
            <a:miter lim="800000"/>
            <a:headEnd/>
            <a:tailEnd/>
          </a:ln>
          <a:effectLst/>
        </p:spPr>
        <p:txBody>
          <a:bodyPr>
            <a:spAutoFit/>
          </a:bodyPr>
          <a:lstStyle/>
          <a:p>
            <a:pPr algn="just">
              <a:spcBef>
                <a:spcPct val="20000"/>
              </a:spcBef>
              <a:defRPr/>
            </a:pPr>
            <a:r>
              <a:rPr lang="en-US" altLang="zh-CN" sz="2200">
                <a:ea typeface="宋体" pitchFamily="2" charset="-122"/>
              </a:rPr>
              <a:t>        </a:t>
            </a:r>
            <a:r>
              <a:rPr lang="zh-CN" altLang="en-US" sz="2200">
                <a:ea typeface="宋体" pitchFamily="2" charset="-122"/>
              </a:rPr>
              <a:t>随机试验中每个可能出现的不能再分解的结果称为</a:t>
            </a:r>
            <a:r>
              <a:rPr lang="zh-CN" altLang="en-US" sz="2200" b="1">
                <a:solidFill>
                  <a:schemeClr val="hlink"/>
                </a:solidFill>
                <a:effectLst>
                  <a:outerShdw blurRad="38100" dist="38100" dir="2700000" algn="tl">
                    <a:srgbClr val="000000"/>
                  </a:outerShdw>
                </a:effectLst>
                <a:ea typeface="宋体" pitchFamily="2" charset="-122"/>
              </a:rPr>
              <a:t>基本事件</a:t>
            </a:r>
            <a:r>
              <a:rPr lang="zh-CN" altLang="en-US" sz="2200">
                <a:ea typeface="宋体" pitchFamily="2" charset="-122"/>
              </a:rPr>
              <a:t>或样本点，所有基本事件的集合称为</a:t>
            </a:r>
            <a:r>
              <a:rPr lang="zh-CN" altLang="en-US" sz="2200" b="1">
                <a:solidFill>
                  <a:schemeClr val="hlink"/>
                </a:solidFill>
                <a:effectLst>
                  <a:outerShdw blurRad="38100" dist="38100" dir="2700000" algn="tl">
                    <a:srgbClr val="000000"/>
                  </a:outerShdw>
                </a:effectLst>
                <a:ea typeface="宋体" pitchFamily="2" charset="-122"/>
              </a:rPr>
              <a:t>基本事件空间</a:t>
            </a:r>
            <a:r>
              <a:rPr lang="zh-CN" altLang="en-US" sz="2200">
                <a:ea typeface="宋体" pitchFamily="2" charset="-122"/>
              </a:rPr>
              <a:t>或样本空间，记为</a:t>
            </a:r>
            <a:r>
              <a:rPr lang="en-US" altLang="zh-CN" sz="2200" i="1">
                <a:ea typeface="宋体" pitchFamily="2" charset="-122"/>
              </a:rPr>
              <a:t>Ω</a:t>
            </a:r>
            <a:r>
              <a:rPr lang="zh-CN" altLang="en-US" sz="2200">
                <a:ea typeface="宋体" pitchFamily="2" charset="-122"/>
              </a:rPr>
              <a:t>。</a:t>
            </a:r>
          </a:p>
          <a:p>
            <a:pPr algn="just">
              <a:spcBef>
                <a:spcPct val="20000"/>
              </a:spcBef>
              <a:defRPr/>
            </a:pPr>
            <a:r>
              <a:rPr lang="zh-CN" altLang="en-US" sz="2200">
                <a:ea typeface="宋体" pitchFamily="2" charset="-122"/>
              </a:rPr>
              <a:t>基本事件或由若干基本事件组成的复合事件在试验中出现与否具有随机性，即可能出现也可能不出现，因此，称这类事件为</a:t>
            </a:r>
            <a:r>
              <a:rPr lang="zh-CN" altLang="en-US" sz="2200" b="1">
                <a:solidFill>
                  <a:schemeClr val="hlink"/>
                </a:solidFill>
                <a:effectLst>
                  <a:outerShdw blurRad="38100" dist="38100" dir="2700000" algn="tl">
                    <a:srgbClr val="000000"/>
                  </a:outerShdw>
                </a:effectLst>
                <a:ea typeface="宋体" pitchFamily="2" charset="-122"/>
              </a:rPr>
              <a:t>随机事件</a:t>
            </a:r>
            <a:r>
              <a:rPr lang="zh-CN" altLang="en-US" sz="2200">
                <a:ea typeface="宋体" pitchFamily="2" charset="-122"/>
              </a:rPr>
              <a:t>，常用</a:t>
            </a:r>
            <a:r>
              <a:rPr lang="en-US" altLang="zh-CN" sz="2200" i="1">
                <a:ea typeface="宋体" pitchFamily="2" charset="-122"/>
              </a:rPr>
              <a:t>A</a:t>
            </a:r>
            <a:r>
              <a:rPr lang="zh-CN" altLang="en-US" sz="2200" i="1">
                <a:ea typeface="宋体" pitchFamily="2" charset="-122"/>
              </a:rPr>
              <a:t>、</a:t>
            </a:r>
            <a:r>
              <a:rPr lang="en-US" altLang="zh-CN" sz="2200" i="1">
                <a:ea typeface="宋体" pitchFamily="2" charset="-122"/>
              </a:rPr>
              <a:t>B</a:t>
            </a:r>
            <a:r>
              <a:rPr lang="zh-CN" altLang="en-US" sz="2200" i="1">
                <a:ea typeface="宋体" pitchFamily="2" charset="-122"/>
              </a:rPr>
              <a:t>、</a:t>
            </a:r>
            <a:r>
              <a:rPr lang="en-US" altLang="zh-CN" sz="2200" i="1">
                <a:ea typeface="宋体" pitchFamily="2" charset="-122"/>
              </a:rPr>
              <a:t>C</a:t>
            </a:r>
            <a:r>
              <a:rPr lang="en-US" altLang="zh-CN" sz="2200">
                <a:ea typeface="宋体" pitchFamily="2" charset="-122"/>
              </a:rPr>
              <a:t>……</a:t>
            </a:r>
            <a:r>
              <a:rPr lang="zh-CN" altLang="en-US" sz="2200">
                <a:ea typeface="宋体" pitchFamily="2" charset="-122"/>
              </a:rPr>
              <a:t>表示 </a:t>
            </a:r>
          </a:p>
          <a:p>
            <a:pPr algn="just">
              <a:spcBef>
                <a:spcPct val="20000"/>
              </a:spcBef>
              <a:defRPr/>
            </a:pPr>
            <a:r>
              <a:rPr lang="zh-CN" altLang="en-US" sz="2200">
                <a:latin typeface="宋体" pitchFamily="2" charset="-122"/>
                <a:ea typeface="宋体" pitchFamily="2" charset="-122"/>
              </a:rPr>
              <a:t>    在随机试验规定的条件下，必然出现的事件称为</a:t>
            </a:r>
            <a:r>
              <a:rPr lang="zh-CN" altLang="en-US" sz="2200" b="1">
                <a:solidFill>
                  <a:schemeClr val="hlink"/>
                </a:solidFill>
                <a:effectLst>
                  <a:outerShdw blurRad="38100" dist="38100" dir="2700000" algn="tl">
                    <a:srgbClr val="000000"/>
                  </a:outerShdw>
                </a:effectLst>
                <a:ea typeface="宋体" pitchFamily="2" charset="-122"/>
              </a:rPr>
              <a:t>必然事件</a:t>
            </a:r>
            <a:r>
              <a:rPr lang="zh-CN" altLang="en-US" sz="2200">
                <a:ea typeface="宋体" pitchFamily="2" charset="-122"/>
              </a:rPr>
              <a:t> </a:t>
            </a:r>
            <a:r>
              <a:rPr lang="en-US" altLang="zh-CN" sz="2200">
                <a:ea typeface="宋体" pitchFamily="2" charset="-122"/>
              </a:rPr>
              <a:t>,</a:t>
            </a:r>
            <a:r>
              <a:rPr lang="zh-CN" altLang="en-US" sz="2200">
                <a:latin typeface="宋体" pitchFamily="2" charset="-122"/>
                <a:ea typeface="宋体" pitchFamily="2" charset="-122"/>
              </a:rPr>
              <a:t>是由所有基本事件构成的复合事件，记为</a:t>
            </a:r>
            <a:r>
              <a:rPr lang="en-US" altLang="zh-CN" sz="2200" i="1">
                <a:latin typeface="宋体" pitchFamily="2" charset="-122"/>
                <a:ea typeface="宋体" pitchFamily="2" charset="-122"/>
              </a:rPr>
              <a:t>Ω</a:t>
            </a:r>
            <a:r>
              <a:rPr lang="en-US" altLang="zh-CN" sz="2200">
                <a:ea typeface="宋体" pitchFamily="2" charset="-122"/>
              </a:rPr>
              <a:t> </a:t>
            </a:r>
          </a:p>
          <a:p>
            <a:pPr algn="just">
              <a:spcBef>
                <a:spcPct val="20000"/>
              </a:spcBef>
              <a:defRPr/>
            </a:pPr>
            <a:r>
              <a:rPr lang="en-US" altLang="zh-CN" sz="2200">
                <a:latin typeface="宋体" pitchFamily="2" charset="-122"/>
                <a:ea typeface="宋体" pitchFamily="2" charset="-122"/>
              </a:rPr>
              <a:t>    </a:t>
            </a:r>
            <a:r>
              <a:rPr lang="zh-CN" altLang="en-US" sz="2200">
                <a:latin typeface="宋体" pitchFamily="2" charset="-122"/>
                <a:ea typeface="宋体" pitchFamily="2" charset="-122"/>
              </a:rPr>
              <a:t>在随机试验规定的条件下，必然不出现的事件称为</a:t>
            </a:r>
            <a:r>
              <a:rPr lang="zh-CN" altLang="en-US" sz="2200" b="1">
                <a:solidFill>
                  <a:schemeClr val="hlink"/>
                </a:solidFill>
                <a:effectLst>
                  <a:outerShdw blurRad="38100" dist="38100" dir="2700000" algn="tl">
                    <a:srgbClr val="000000"/>
                  </a:outerShdw>
                </a:effectLst>
                <a:ea typeface="宋体" pitchFamily="2" charset="-122"/>
              </a:rPr>
              <a:t>不可能事件</a:t>
            </a:r>
            <a:r>
              <a:rPr lang="zh-CN" altLang="en-US" sz="2200">
                <a:ea typeface="宋体" pitchFamily="2" charset="-122"/>
              </a:rPr>
              <a:t> </a:t>
            </a:r>
            <a:r>
              <a:rPr lang="en-US" altLang="zh-CN" sz="2200">
                <a:ea typeface="宋体" pitchFamily="2" charset="-122"/>
              </a:rPr>
              <a:t>,</a:t>
            </a:r>
            <a:r>
              <a:rPr lang="zh-CN" altLang="en-US" sz="2200">
                <a:latin typeface="宋体" pitchFamily="2" charset="-122"/>
                <a:ea typeface="宋体" pitchFamily="2" charset="-122"/>
              </a:rPr>
              <a:t>不可能事件是不包含任何基本事件的事件，记为</a:t>
            </a:r>
            <a:r>
              <a:rPr lang="en-US" altLang="zh-CN" sz="2200" i="1">
                <a:latin typeface="宋体" pitchFamily="2" charset="-122"/>
                <a:ea typeface="宋体" pitchFamily="2" charset="-122"/>
              </a:rPr>
              <a:t>Ф</a:t>
            </a:r>
            <a:r>
              <a:rPr lang="en-US" altLang="zh-CN" sz="2200">
                <a:ea typeface="宋体" pitchFamily="2" charset="-122"/>
              </a:rPr>
              <a:t> </a:t>
            </a:r>
          </a:p>
        </p:txBody>
      </p:sp>
      <p:sp>
        <p:nvSpPr>
          <p:cNvPr id="33797" name="Text Box 5"/>
          <p:cNvSpPr txBox="1">
            <a:spLocks noChangeArrowheads="1"/>
          </p:cNvSpPr>
          <p:nvPr/>
        </p:nvSpPr>
        <p:spPr bwMode="auto">
          <a:xfrm>
            <a:off x="304800" y="1905000"/>
            <a:ext cx="8534400" cy="1096963"/>
          </a:xfrm>
          <a:prstGeom prst="rect">
            <a:avLst/>
          </a:prstGeom>
          <a:noFill/>
          <a:ln w="9525">
            <a:noFill/>
            <a:miter lim="800000"/>
            <a:headEnd/>
            <a:tailEnd/>
          </a:ln>
          <a:effectLst/>
        </p:spPr>
        <p:txBody>
          <a:bodyPr>
            <a:spAutoFit/>
          </a:bodyPr>
          <a:lstStyle/>
          <a:p>
            <a:pPr algn="just">
              <a:spcBef>
                <a:spcPct val="50000"/>
              </a:spcBef>
              <a:defRPr/>
            </a:pPr>
            <a:r>
              <a:rPr lang="en-US" altLang="zh-CN" sz="2200" dirty="0">
                <a:ea typeface="宋体" pitchFamily="2" charset="-122"/>
              </a:rPr>
              <a:t>        </a:t>
            </a:r>
            <a:r>
              <a:rPr lang="zh-CN" altLang="en-US" sz="2200" dirty="0">
                <a:ea typeface="宋体" pitchFamily="2" charset="-122"/>
              </a:rPr>
              <a:t>科学研究中，有一类试验可以在相同条件下重复进行，每次试验存在多种可能的结果，而究竟出现哪种结果在试验之前不能肯定，这类试验称为</a:t>
            </a:r>
            <a:r>
              <a:rPr lang="zh-CN" altLang="en-US" sz="2200" b="1" dirty="0">
                <a:solidFill>
                  <a:schemeClr val="hlink"/>
                </a:solidFill>
                <a:effectLst>
                  <a:outerShdw blurRad="38100" dist="38100" dir="2700000" algn="tl">
                    <a:srgbClr val="000000"/>
                  </a:outerShdw>
                </a:effectLst>
                <a:ea typeface="宋体" pitchFamily="2" charset="-122"/>
              </a:rPr>
              <a:t>随机试验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37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37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autoUpdateAnimBg="0"/>
      <p:bldP spid="33797"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533400" y="457200"/>
            <a:ext cx="7772400" cy="533400"/>
          </a:xfrm>
        </p:spPr>
        <p:txBody>
          <a:bodyPr/>
          <a:lstStyle/>
          <a:p>
            <a:pPr algn="l" eaLnBrk="1" hangingPunct="1">
              <a:buClr>
                <a:schemeClr val="hlink"/>
              </a:buClr>
              <a:buFont typeface="Wingdings" pitchFamily="2" charset="2"/>
              <a:buChar char="q"/>
            </a:pPr>
            <a:r>
              <a:rPr lang="zh-CN" altLang="en-US" sz="2800" b="1" smtClean="0">
                <a:solidFill>
                  <a:schemeClr val="tx1"/>
                </a:solidFill>
                <a:latin typeface="宋体" charset="-122"/>
              </a:rPr>
              <a:t>事件的关系及运算</a:t>
            </a:r>
            <a:r>
              <a:rPr lang="zh-CN" altLang="en-US" sz="3200" smtClean="0"/>
              <a:t> </a:t>
            </a:r>
          </a:p>
        </p:txBody>
      </p:sp>
      <p:grpSp>
        <p:nvGrpSpPr>
          <p:cNvPr id="2" name="Group 16"/>
          <p:cNvGrpSpPr>
            <a:grpSpLocks/>
          </p:cNvGrpSpPr>
          <p:nvPr/>
        </p:nvGrpSpPr>
        <p:grpSpPr bwMode="auto">
          <a:xfrm>
            <a:off x="304800" y="3657600"/>
            <a:ext cx="8610600" cy="2743200"/>
            <a:chOff x="192" y="2304"/>
            <a:chExt cx="5424" cy="1728"/>
          </a:xfrm>
        </p:grpSpPr>
        <p:pic>
          <p:nvPicPr>
            <p:cNvPr id="1036" name="Picture 9"/>
            <p:cNvPicPr>
              <a:picLocks noChangeAspect="1" noChangeArrowheads="1"/>
            </p:cNvPicPr>
            <p:nvPr/>
          </p:nvPicPr>
          <p:blipFill>
            <a:blip r:embed="rId4" cstate="print"/>
            <a:srcRect/>
            <a:stretch>
              <a:fillRect/>
            </a:stretch>
          </p:blipFill>
          <p:spPr bwMode="auto">
            <a:xfrm>
              <a:off x="192" y="2592"/>
              <a:ext cx="1248" cy="1104"/>
            </a:xfrm>
            <a:prstGeom prst="rect">
              <a:avLst/>
            </a:prstGeom>
            <a:noFill/>
            <a:ln w="9525">
              <a:noFill/>
              <a:miter lim="800000"/>
              <a:headEnd/>
              <a:tailEnd/>
            </a:ln>
          </p:spPr>
        </p:pic>
        <p:grpSp>
          <p:nvGrpSpPr>
            <p:cNvPr id="3" name="Group 14"/>
            <p:cNvGrpSpPr>
              <a:grpSpLocks/>
            </p:cNvGrpSpPr>
            <p:nvPr/>
          </p:nvGrpSpPr>
          <p:grpSpPr bwMode="auto">
            <a:xfrm>
              <a:off x="1632" y="2304"/>
              <a:ext cx="3984" cy="1728"/>
              <a:chOff x="1632" y="2304"/>
              <a:chExt cx="3984" cy="1728"/>
            </a:xfrm>
          </p:grpSpPr>
          <p:graphicFrame>
            <p:nvGraphicFramePr>
              <p:cNvPr id="1028" name="Object 6"/>
              <p:cNvGraphicFramePr>
                <a:graphicFrameLocks noChangeAspect="1"/>
              </p:cNvGraphicFramePr>
              <p:nvPr/>
            </p:nvGraphicFramePr>
            <p:xfrm>
              <a:off x="3168" y="3600"/>
              <a:ext cx="407" cy="432"/>
            </p:xfrm>
            <a:graphic>
              <a:graphicData uri="http://schemas.openxmlformats.org/presentationml/2006/ole">
                <p:oleObj spid="_x0000_s138244" name="Equation" r:id="rId5" imgW="406080" imgH="431640" progId="">
                  <p:embed/>
                </p:oleObj>
              </a:graphicData>
            </a:graphic>
          </p:graphicFrame>
          <p:graphicFrame>
            <p:nvGraphicFramePr>
              <p:cNvPr id="1029" name="Object 7"/>
              <p:cNvGraphicFramePr>
                <a:graphicFrameLocks noChangeAspect="1"/>
              </p:cNvGraphicFramePr>
              <p:nvPr/>
            </p:nvGraphicFramePr>
            <p:xfrm>
              <a:off x="3840" y="3600"/>
              <a:ext cx="328" cy="384"/>
            </p:xfrm>
            <a:graphic>
              <a:graphicData uri="http://schemas.openxmlformats.org/presentationml/2006/ole">
                <p:oleObj spid="_x0000_s138245" name="Equation" r:id="rId6" imgW="368280" imgH="431640" progId="">
                  <p:embed/>
                </p:oleObj>
              </a:graphicData>
            </a:graphic>
          </p:graphicFrame>
          <p:sp>
            <p:nvSpPr>
              <p:cNvPr id="1038" name="Text Box 10"/>
              <p:cNvSpPr txBox="1">
                <a:spLocks noChangeArrowheads="1"/>
              </p:cNvSpPr>
              <p:nvPr/>
            </p:nvSpPr>
            <p:spPr bwMode="auto">
              <a:xfrm>
                <a:off x="1632" y="2304"/>
                <a:ext cx="3984" cy="1631"/>
              </a:xfrm>
              <a:prstGeom prst="rect">
                <a:avLst/>
              </a:prstGeom>
              <a:noFill/>
              <a:ln w="9525">
                <a:noFill/>
                <a:miter lim="800000"/>
                <a:headEnd/>
                <a:tailEnd/>
              </a:ln>
            </p:spPr>
            <p:txBody>
              <a:bodyPr>
                <a:spAutoFit/>
              </a:bodyPr>
              <a:lstStyle/>
              <a:p>
                <a:pPr>
                  <a:spcBef>
                    <a:spcPct val="20000"/>
                  </a:spcBef>
                </a:pPr>
                <a:r>
                  <a:rPr lang="zh-CN" altLang="en-US" sz="2800" b="1">
                    <a:latin typeface="宋体" charset="-122"/>
                  </a:rPr>
                  <a:t>事件的积</a:t>
                </a:r>
                <a:r>
                  <a:rPr lang="zh-CN" altLang="en-US" sz="3200"/>
                  <a:t> </a:t>
                </a:r>
              </a:p>
              <a:p>
                <a:pPr algn="just">
                  <a:spcBef>
                    <a:spcPct val="20000"/>
                  </a:spcBef>
                </a:pPr>
                <a:r>
                  <a:rPr lang="zh-CN" altLang="en-US" sz="2000">
                    <a:latin typeface="宋体" charset="-122"/>
                  </a:rPr>
                  <a:t>    事件</a:t>
                </a:r>
                <a:r>
                  <a:rPr lang="en-US" altLang="zh-CN" sz="2000" i="1"/>
                  <a:t>A</a:t>
                </a:r>
                <a:r>
                  <a:rPr lang="zh-CN" altLang="en-US" sz="2000">
                    <a:latin typeface="宋体" charset="-122"/>
                  </a:rPr>
                  <a:t>与事件</a:t>
                </a:r>
                <a:r>
                  <a:rPr lang="en-US" altLang="zh-CN" sz="2000" i="1"/>
                  <a:t>B</a:t>
                </a:r>
                <a:r>
                  <a:rPr lang="zh-CN" altLang="en-US" sz="2000">
                    <a:latin typeface="宋体" charset="-122"/>
                  </a:rPr>
                  <a:t>同时发生的事件，称为事件</a:t>
                </a:r>
                <a:r>
                  <a:rPr lang="en-US" altLang="zh-CN" sz="2000" i="1"/>
                  <a:t>A</a:t>
                </a:r>
                <a:r>
                  <a:rPr lang="zh-CN" altLang="en-US" sz="2000">
                    <a:latin typeface="宋体" charset="-122"/>
                  </a:rPr>
                  <a:t>与事件</a:t>
                </a:r>
                <a:r>
                  <a:rPr lang="en-US" altLang="zh-CN" sz="2000" i="1"/>
                  <a:t>B</a:t>
                </a:r>
                <a:r>
                  <a:rPr lang="zh-CN" altLang="en-US" sz="2000">
                    <a:latin typeface="宋体" charset="-122"/>
                  </a:rPr>
                  <a:t>的积，记为</a:t>
                </a:r>
                <a:r>
                  <a:rPr lang="en-US" altLang="zh-CN" sz="2000" i="1"/>
                  <a:t>AB</a:t>
                </a:r>
                <a:r>
                  <a:rPr lang="zh-CN" altLang="en-US" sz="2000">
                    <a:latin typeface="宋体" charset="-122"/>
                  </a:rPr>
                  <a:t>或</a:t>
                </a:r>
                <a:r>
                  <a:rPr lang="en-US" altLang="zh-CN" sz="2000" i="1"/>
                  <a:t>A</a:t>
                </a:r>
                <a:r>
                  <a:rPr lang="en-US" altLang="zh-CN" sz="2000"/>
                  <a:t>∩</a:t>
                </a:r>
                <a:r>
                  <a:rPr lang="en-US" altLang="zh-CN" sz="2000" i="1"/>
                  <a:t>B</a:t>
                </a:r>
                <a:r>
                  <a:rPr lang="zh-CN" altLang="en-US" sz="2000">
                    <a:latin typeface="宋体" charset="-122"/>
                  </a:rPr>
                  <a:t>。</a:t>
                </a:r>
                <a:r>
                  <a:rPr lang="en-US" altLang="zh-CN" sz="2000" i="1"/>
                  <a:t>AB</a:t>
                </a:r>
                <a:r>
                  <a:rPr lang="zh-CN" altLang="en-US" sz="2000">
                    <a:latin typeface="宋体" charset="-122"/>
                  </a:rPr>
                  <a:t>是事件</a:t>
                </a:r>
                <a:r>
                  <a:rPr lang="en-US" altLang="zh-CN" sz="2000" i="1"/>
                  <a:t>A</a:t>
                </a:r>
                <a:r>
                  <a:rPr lang="zh-CN" altLang="en-US" sz="2000">
                    <a:latin typeface="宋体" charset="-122"/>
                  </a:rPr>
                  <a:t>与事件</a:t>
                </a:r>
                <a:r>
                  <a:rPr lang="en-US" altLang="zh-CN" sz="2000" i="1"/>
                  <a:t>B</a:t>
                </a:r>
                <a:r>
                  <a:rPr lang="zh-CN" altLang="en-US" sz="2000">
                    <a:latin typeface="宋体" charset="-122"/>
                  </a:rPr>
                  <a:t>所有公共样本点构成的集合</a:t>
                </a:r>
                <a:r>
                  <a:rPr lang="zh-CN" altLang="en-US" sz="3200"/>
                  <a:t> </a:t>
                </a:r>
              </a:p>
              <a:p>
                <a:pPr algn="just">
                  <a:spcBef>
                    <a:spcPct val="20000"/>
                  </a:spcBef>
                </a:pPr>
                <a:r>
                  <a:rPr lang="zh-CN" altLang="en-US" sz="2000">
                    <a:latin typeface="宋体" charset="-122"/>
                  </a:rPr>
                  <a:t>    事件</a:t>
                </a:r>
                <a:r>
                  <a:rPr lang="en-US" altLang="zh-CN" sz="2000" i="1"/>
                  <a:t>A</a:t>
                </a:r>
                <a:r>
                  <a:rPr lang="en-US" altLang="zh-CN" sz="2000" i="1" baseline="-30000"/>
                  <a:t>1</a:t>
                </a:r>
                <a:r>
                  <a:rPr lang="zh-CN" altLang="en-US" sz="2000" i="1">
                    <a:latin typeface="宋体" charset="-122"/>
                  </a:rPr>
                  <a:t>，</a:t>
                </a:r>
                <a:r>
                  <a:rPr lang="en-US" altLang="zh-CN" sz="2000" i="1"/>
                  <a:t>A</a:t>
                </a:r>
                <a:r>
                  <a:rPr lang="en-US" altLang="zh-CN" sz="2000" i="1" baseline="-30000"/>
                  <a:t>2</a:t>
                </a:r>
                <a:r>
                  <a:rPr lang="zh-CN" altLang="en-US" sz="2000" i="1">
                    <a:latin typeface="宋体" charset="-122"/>
                  </a:rPr>
                  <a:t>，</a:t>
                </a:r>
                <a:r>
                  <a:rPr lang="en-US" altLang="zh-CN" sz="2000" i="1"/>
                  <a:t>…</a:t>
                </a:r>
                <a:r>
                  <a:rPr lang="zh-CN" altLang="en-US" sz="2000" i="1">
                    <a:latin typeface="宋体" charset="-122"/>
                  </a:rPr>
                  <a:t>，</a:t>
                </a:r>
                <a:r>
                  <a:rPr lang="en-US" altLang="zh-CN" sz="2000" i="1"/>
                  <a:t>An</a:t>
                </a:r>
                <a:r>
                  <a:rPr lang="zh-CN" altLang="en-US" sz="2000">
                    <a:latin typeface="宋体" charset="-122"/>
                  </a:rPr>
                  <a:t>同时发生的事件，称为事件</a:t>
                </a:r>
                <a:r>
                  <a:rPr lang="en-US" altLang="zh-CN" sz="2000" i="1"/>
                  <a:t>A</a:t>
                </a:r>
                <a:r>
                  <a:rPr lang="en-US" altLang="zh-CN" sz="2000" i="1" baseline="-30000"/>
                  <a:t>1</a:t>
                </a:r>
                <a:r>
                  <a:rPr lang="zh-CN" altLang="en-US" sz="2000" i="1">
                    <a:latin typeface="宋体" charset="-122"/>
                  </a:rPr>
                  <a:t>，</a:t>
                </a:r>
                <a:r>
                  <a:rPr lang="en-US" altLang="zh-CN" sz="2000" i="1"/>
                  <a:t>A</a:t>
                </a:r>
                <a:r>
                  <a:rPr lang="en-US" altLang="zh-CN" sz="2000" i="1" baseline="-30000"/>
                  <a:t>2</a:t>
                </a:r>
                <a:r>
                  <a:rPr lang="zh-CN" altLang="en-US" sz="2000" i="1">
                    <a:latin typeface="宋体" charset="-122"/>
                  </a:rPr>
                  <a:t>，</a:t>
                </a:r>
                <a:r>
                  <a:rPr lang="en-US" altLang="zh-CN" sz="2000" i="1"/>
                  <a:t>…An</a:t>
                </a:r>
                <a:r>
                  <a:rPr lang="zh-CN" altLang="en-US" sz="2000">
                    <a:latin typeface="宋体" charset="-122"/>
                  </a:rPr>
                  <a:t>的积，记为</a:t>
                </a:r>
                <a:r>
                  <a:rPr lang="zh-CN" altLang="en-US" sz="3200"/>
                  <a:t>        </a:t>
                </a:r>
                <a:r>
                  <a:rPr lang="zh-CN" altLang="en-US" sz="2000"/>
                  <a:t>或</a:t>
                </a:r>
                <a:endParaRPr lang="zh-CN" altLang="en-US"/>
              </a:p>
            </p:txBody>
          </p:sp>
        </p:grpSp>
      </p:grpSp>
      <p:grpSp>
        <p:nvGrpSpPr>
          <p:cNvPr id="4" name="Group 15"/>
          <p:cNvGrpSpPr>
            <a:grpSpLocks/>
          </p:cNvGrpSpPr>
          <p:nvPr/>
        </p:nvGrpSpPr>
        <p:grpSpPr bwMode="auto">
          <a:xfrm>
            <a:off x="228600" y="990600"/>
            <a:ext cx="8915400" cy="2338388"/>
            <a:chOff x="144" y="624"/>
            <a:chExt cx="5616" cy="1473"/>
          </a:xfrm>
        </p:grpSpPr>
        <p:pic>
          <p:nvPicPr>
            <p:cNvPr id="1033" name="Picture 8"/>
            <p:cNvPicPr>
              <a:picLocks noChangeAspect="1" noChangeArrowheads="1"/>
            </p:cNvPicPr>
            <p:nvPr/>
          </p:nvPicPr>
          <p:blipFill>
            <a:blip r:embed="rId7" cstate="print"/>
            <a:srcRect l="1299" r="2597" b="2571"/>
            <a:stretch>
              <a:fillRect/>
            </a:stretch>
          </p:blipFill>
          <p:spPr bwMode="auto">
            <a:xfrm>
              <a:off x="144" y="1008"/>
              <a:ext cx="1344" cy="1089"/>
            </a:xfrm>
            <a:prstGeom prst="rect">
              <a:avLst/>
            </a:prstGeom>
            <a:noFill/>
            <a:ln w="9525">
              <a:noFill/>
              <a:miter lim="800000"/>
              <a:headEnd/>
              <a:tailEnd/>
            </a:ln>
          </p:spPr>
        </p:pic>
        <p:grpSp>
          <p:nvGrpSpPr>
            <p:cNvPr id="5" name="Group 13"/>
            <p:cNvGrpSpPr>
              <a:grpSpLocks/>
            </p:cNvGrpSpPr>
            <p:nvPr/>
          </p:nvGrpSpPr>
          <p:grpSpPr bwMode="auto">
            <a:xfrm>
              <a:off x="1632" y="624"/>
              <a:ext cx="4128" cy="1344"/>
              <a:chOff x="240" y="672"/>
              <a:chExt cx="4128" cy="1344"/>
            </a:xfrm>
          </p:grpSpPr>
          <p:graphicFrame>
            <p:nvGraphicFramePr>
              <p:cNvPr id="1026" name="Object 4"/>
              <p:cNvGraphicFramePr>
                <a:graphicFrameLocks noChangeAspect="1"/>
              </p:cNvGraphicFramePr>
              <p:nvPr/>
            </p:nvGraphicFramePr>
            <p:xfrm>
              <a:off x="2400" y="1584"/>
              <a:ext cx="395" cy="432"/>
            </p:xfrm>
            <a:graphic>
              <a:graphicData uri="http://schemas.openxmlformats.org/presentationml/2006/ole">
                <p:oleObj spid="_x0000_s138242" name="Equation" r:id="rId8" imgW="393480" imgH="431640" progId="">
                  <p:embed/>
                </p:oleObj>
              </a:graphicData>
            </a:graphic>
          </p:graphicFrame>
          <p:graphicFrame>
            <p:nvGraphicFramePr>
              <p:cNvPr id="1027" name="Object 5"/>
              <p:cNvGraphicFramePr>
                <a:graphicFrameLocks noChangeAspect="1"/>
              </p:cNvGraphicFramePr>
              <p:nvPr/>
            </p:nvGraphicFramePr>
            <p:xfrm>
              <a:off x="3024" y="1632"/>
              <a:ext cx="328" cy="384"/>
            </p:xfrm>
            <a:graphic>
              <a:graphicData uri="http://schemas.openxmlformats.org/presentationml/2006/ole">
                <p:oleObj spid="_x0000_s138243" name="Equation" r:id="rId9" imgW="368280" imgH="431640" progId="">
                  <p:embed/>
                </p:oleObj>
              </a:graphicData>
            </a:graphic>
          </p:graphicFrame>
          <p:sp>
            <p:nvSpPr>
              <p:cNvPr id="1035" name="Text Box 12"/>
              <p:cNvSpPr txBox="1">
                <a:spLocks noChangeArrowheads="1"/>
              </p:cNvSpPr>
              <p:nvPr/>
            </p:nvSpPr>
            <p:spPr bwMode="auto">
              <a:xfrm>
                <a:off x="240" y="672"/>
                <a:ext cx="4128" cy="1241"/>
              </a:xfrm>
              <a:prstGeom prst="rect">
                <a:avLst/>
              </a:prstGeom>
              <a:noFill/>
              <a:ln w="9525">
                <a:noFill/>
                <a:miter lim="800000"/>
                <a:headEnd/>
                <a:tailEnd/>
              </a:ln>
            </p:spPr>
            <p:txBody>
              <a:bodyPr>
                <a:spAutoFit/>
              </a:bodyPr>
              <a:lstStyle/>
              <a:p>
                <a:pPr>
                  <a:spcBef>
                    <a:spcPct val="20000"/>
                  </a:spcBef>
                </a:pPr>
                <a:r>
                  <a:rPr lang="zh-CN" altLang="en-US" sz="2800" b="1">
                    <a:latin typeface="宋体" charset="-122"/>
                  </a:rPr>
                  <a:t>事件的和</a:t>
                </a:r>
                <a:r>
                  <a:rPr lang="zh-CN" altLang="en-US" sz="3200"/>
                  <a:t> </a:t>
                </a:r>
              </a:p>
              <a:p>
                <a:pPr algn="just">
                  <a:lnSpc>
                    <a:spcPct val="80000"/>
                  </a:lnSpc>
                  <a:spcBef>
                    <a:spcPct val="20000"/>
                  </a:spcBef>
                </a:pPr>
                <a:r>
                  <a:rPr lang="zh-CN" altLang="en-US" sz="2000">
                    <a:latin typeface="宋体" charset="-122"/>
                  </a:rPr>
                  <a:t>    事件</a:t>
                </a:r>
                <a:r>
                  <a:rPr lang="en-US" altLang="zh-CN" sz="2000" i="1"/>
                  <a:t>A</a:t>
                </a:r>
                <a:r>
                  <a:rPr lang="zh-CN" altLang="en-US" sz="2000">
                    <a:latin typeface="宋体" charset="-122"/>
                  </a:rPr>
                  <a:t>与事件</a:t>
                </a:r>
                <a:r>
                  <a:rPr lang="en-US" altLang="zh-CN" sz="2000" i="1"/>
                  <a:t>B</a:t>
                </a:r>
                <a:r>
                  <a:rPr lang="zh-CN" altLang="en-US" sz="2000">
                    <a:latin typeface="宋体" charset="-122"/>
                  </a:rPr>
                  <a:t>至少发生一个的事件，称为事件</a:t>
                </a:r>
                <a:r>
                  <a:rPr lang="en-US" altLang="zh-CN" sz="2000" i="1"/>
                  <a:t>A</a:t>
                </a:r>
                <a:r>
                  <a:rPr lang="zh-CN" altLang="en-US" sz="2000">
                    <a:latin typeface="宋体" charset="-122"/>
                  </a:rPr>
                  <a:t>与事件</a:t>
                </a:r>
                <a:r>
                  <a:rPr lang="en-US" altLang="zh-CN" sz="2000" i="1"/>
                  <a:t>B</a:t>
                </a:r>
                <a:r>
                  <a:rPr lang="zh-CN" altLang="en-US" sz="2000">
                    <a:latin typeface="宋体" charset="-122"/>
                  </a:rPr>
                  <a:t>的和，记为</a:t>
                </a:r>
                <a:r>
                  <a:rPr lang="en-US" altLang="zh-CN" sz="2000" i="1"/>
                  <a:t>A+B</a:t>
                </a:r>
                <a:r>
                  <a:rPr lang="zh-CN" altLang="en-US" sz="2000">
                    <a:latin typeface="宋体" charset="-122"/>
                  </a:rPr>
                  <a:t>或</a:t>
                </a:r>
                <a:r>
                  <a:rPr lang="en-US" altLang="zh-CN" sz="2000" i="1"/>
                  <a:t>A</a:t>
                </a:r>
                <a:r>
                  <a:rPr lang="en-US" altLang="zh-CN" sz="2000"/>
                  <a:t>∪</a:t>
                </a:r>
                <a:r>
                  <a:rPr lang="en-US" altLang="zh-CN" sz="2000" i="1"/>
                  <a:t> B</a:t>
                </a:r>
                <a:r>
                  <a:rPr lang="en-US" altLang="zh-CN" sz="3200"/>
                  <a:t> </a:t>
                </a:r>
              </a:p>
              <a:p>
                <a:pPr algn="just">
                  <a:lnSpc>
                    <a:spcPct val="80000"/>
                  </a:lnSpc>
                  <a:spcBef>
                    <a:spcPct val="20000"/>
                  </a:spcBef>
                </a:pPr>
                <a:r>
                  <a:rPr lang="en-US" altLang="zh-CN" sz="2000">
                    <a:latin typeface="宋体" charset="-122"/>
                  </a:rPr>
                  <a:t>    </a:t>
                </a:r>
                <a:r>
                  <a:rPr lang="zh-CN" altLang="en-US" sz="2000">
                    <a:latin typeface="宋体" charset="-122"/>
                  </a:rPr>
                  <a:t>事件</a:t>
                </a:r>
                <a:r>
                  <a:rPr lang="en-US" altLang="zh-CN" sz="2000">
                    <a:latin typeface="宋体" charset="-122"/>
                  </a:rPr>
                  <a:t>A</a:t>
                </a:r>
                <a:r>
                  <a:rPr lang="en-US" altLang="zh-CN" sz="2000" baseline="-25000">
                    <a:latin typeface="宋体" charset="-122"/>
                  </a:rPr>
                  <a:t>1</a:t>
                </a:r>
                <a:r>
                  <a:rPr lang="zh-CN" altLang="en-US" sz="2000">
                    <a:latin typeface="宋体" charset="-122"/>
                  </a:rPr>
                  <a:t>，</a:t>
                </a:r>
                <a:r>
                  <a:rPr lang="en-US" altLang="zh-CN" sz="2000">
                    <a:latin typeface="宋体" charset="-122"/>
                  </a:rPr>
                  <a:t>A</a:t>
                </a:r>
                <a:r>
                  <a:rPr lang="en-US" altLang="zh-CN" sz="2000" baseline="-25000">
                    <a:latin typeface="宋体" charset="-122"/>
                  </a:rPr>
                  <a:t>2</a:t>
                </a:r>
                <a:r>
                  <a:rPr lang="zh-CN" altLang="en-US" sz="2000">
                    <a:latin typeface="宋体" charset="-122"/>
                  </a:rPr>
                  <a:t>，</a:t>
                </a:r>
                <a:r>
                  <a:rPr lang="en-US" altLang="zh-CN" sz="2000"/>
                  <a:t>…</a:t>
                </a:r>
                <a:r>
                  <a:rPr lang="zh-CN" altLang="en-US" sz="2000">
                    <a:latin typeface="宋体" charset="-122"/>
                  </a:rPr>
                  <a:t>，</a:t>
                </a:r>
                <a:r>
                  <a:rPr lang="en-US" altLang="zh-CN" sz="2000">
                    <a:latin typeface="宋体" charset="-122"/>
                  </a:rPr>
                  <a:t>A</a:t>
                </a:r>
                <a:r>
                  <a:rPr lang="en-US" altLang="zh-CN" sz="2000" baseline="-25000">
                    <a:latin typeface="宋体" charset="-122"/>
                  </a:rPr>
                  <a:t>n</a:t>
                </a:r>
                <a:r>
                  <a:rPr lang="zh-CN" altLang="en-US" sz="2000">
                    <a:latin typeface="宋体" charset="-122"/>
                  </a:rPr>
                  <a:t>中至少发生一个的事件，称为事件</a:t>
                </a:r>
                <a:r>
                  <a:rPr lang="en-US" altLang="zh-CN" sz="2000">
                    <a:latin typeface="宋体" charset="-122"/>
                  </a:rPr>
                  <a:t>A</a:t>
                </a:r>
                <a:r>
                  <a:rPr lang="en-US" altLang="zh-CN" sz="2000" baseline="-25000">
                    <a:latin typeface="宋体" charset="-122"/>
                  </a:rPr>
                  <a:t>1</a:t>
                </a:r>
                <a:r>
                  <a:rPr lang="zh-CN" altLang="en-US" sz="2000">
                    <a:latin typeface="宋体" charset="-122"/>
                  </a:rPr>
                  <a:t>，</a:t>
                </a:r>
                <a:r>
                  <a:rPr lang="en-US" altLang="zh-CN" sz="2000">
                    <a:latin typeface="宋体" charset="-122"/>
                  </a:rPr>
                  <a:t>A</a:t>
                </a:r>
                <a:r>
                  <a:rPr lang="en-US" altLang="zh-CN" sz="2000" baseline="-25000">
                    <a:latin typeface="宋体" charset="-122"/>
                  </a:rPr>
                  <a:t>2</a:t>
                </a:r>
                <a:r>
                  <a:rPr lang="zh-CN" altLang="en-US" sz="2000">
                    <a:latin typeface="宋体" charset="-122"/>
                  </a:rPr>
                  <a:t>，</a:t>
                </a:r>
                <a:r>
                  <a:rPr lang="en-US" altLang="zh-CN" sz="2000"/>
                  <a:t>…</a:t>
                </a:r>
                <a:r>
                  <a:rPr lang="zh-CN" altLang="en-US" sz="2000">
                    <a:latin typeface="宋体" charset="-122"/>
                  </a:rPr>
                  <a:t>，</a:t>
                </a:r>
                <a:r>
                  <a:rPr lang="en-US" altLang="zh-CN" sz="2000">
                    <a:latin typeface="宋体" charset="-122"/>
                  </a:rPr>
                  <a:t>A</a:t>
                </a:r>
                <a:r>
                  <a:rPr lang="en-US" altLang="zh-CN" sz="2000" baseline="-25000">
                    <a:latin typeface="宋体" charset="-122"/>
                  </a:rPr>
                  <a:t>n</a:t>
                </a:r>
                <a:r>
                  <a:rPr lang="zh-CN" altLang="en-US" sz="2000">
                    <a:latin typeface="宋体" charset="-122"/>
                  </a:rPr>
                  <a:t>的和，记为</a:t>
                </a:r>
                <a:r>
                  <a:rPr lang="zh-CN" altLang="en-US" sz="3200"/>
                  <a:t>        </a:t>
                </a:r>
                <a:r>
                  <a:rPr lang="zh-CN" altLang="en-US" sz="2000"/>
                  <a:t>或</a:t>
                </a:r>
                <a:endParaRPr lang="zh-CN"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a:grpSpLocks/>
          </p:cNvGrpSpPr>
          <p:nvPr/>
        </p:nvGrpSpPr>
        <p:grpSpPr bwMode="auto">
          <a:xfrm>
            <a:off x="304800" y="609600"/>
            <a:ext cx="8458200" cy="2201863"/>
            <a:chOff x="192" y="384"/>
            <a:chExt cx="5328" cy="1387"/>
          </a:xfrm>
        </p:grpSpPr>
        <p:pic>
          <p:nvPicPr>
            <p:cNvPr id="51206" name="Picture 5"/>
            <p:cNvPicPr>
              <a:picLocks noChangeAspect="1" noChangeArrowheads="1"/>
            </p:cNvPicPr>
            <p:nvPr/>
          </p:nvPicPr>
          <p:blipFill>
            <a:blip r:embed="rId3" cstate="print"/>
            <a:srcRect/>
            <a:stretch>
              <a:fillRect/>
            </a:stretch>
          </p:blipFill>
          <p:spPr bwMode="auto">
            <a:xfrm>
              <a:off x="192" y="528"/>
              <a:ext cx="1344" cy="1243"/>
            </a:xfrm>
            <a:prstGeom prst="rect">
              <a:avLst/>
            </a:prstGeom>
            <a:noFill/>
            <a:ln w="9525">
              <a:noFill/>
              <a:miter lim="800000"/>
              <a:headEnd/>
              <a:tailEnd/>
            </a:ln>
          </p:spPr>
        </p:pic>
        <p:sp>
          <p:nvSpPr>
            <p:cNvPr id="51207" name="Text Box 8"/>
            <p:cNvSpPr txBox="1">
              <a:spLocks noChangeArrowheads="1"/>
            </p:cNvSpPr>
            <p:nvPr/>
          </p:nvSpPr>
          <p:spPr bwMode="auto">
            <a:xfrm>
              <a:off x="1632" y="384"/>
              <a:ext cx="3888" cy="1193"/>
            </a:xfrm>
            <a:prstGeom prst="rect">
              <a:avLst/>
            </a:prstGeom>
            <a:noFill/>
            <a:ln w="9525">
              <a:noFill/>
              <a:miter lim="800000"/>
              <a:headEnd/>
              <a:tailEnd/>
            </a:ln>
          </p:spPr>
          <p:txBody>
            <a:bodyPr>
              <a:spAutoFit/>
            </a:bodyPr>
            <a:lstStyle/>
            <a:p>
              <a:pPr>
                <a:spcBef>
                  <a:spcPct val="20000"/>
                </a:spcBef>
              </a:pPr>
              <a:r>
                <a:rPr lang="zh-CN" altLang="en-US" sz="2800" b="1">
                  <a:latin typeface="宋体" charset="-122"/>
                </a:rPr>
                <a:t>事件的差</a:t>
              </a:r>
              <a:r>
                <a:rPr lang="zh-CN" altLang="en-US" sz="3200"/>
                <a:t> </a:t>
              </a:r>
            </a:p>
            <a:p>
              <a:pPr algn="just">
                <a:spcBef>
                  <a:spcPct val="20000"/>
                </a:spcBef>
              </a:pPr>
              <a:r>
                <a:rPr lang="zh-CN" altLang="en-US" sz="3200"/>
                <a:t>      </a:t>
              </a:r>
              <a:r>
                <a:rPr lang="zh-CN" altLang="en-US">
                  <a:latin typeface="宋体" charset="-122"/>
                </a:rPr>
                <a:t>事件</a:t>
              </a:r>
              <a:r>
                <a:rPr lang="en-US" altLang="zh-CN"/>
                <a:t>A</a:t>
              </a:r>
              <a:r>
                <a:rPr lang="zh-CN" altLang="en-US">
                  <a:latin typeface="宋体" charset="-122"/>
                </a:rPr>
                <a:t>发生，而事件</a:t>
              </a:r>
              <a:r>
                <a:rPr lang="en-US" altLang="zh-CN"/>
                <a:t>B</a:t>
              </a:r>
              <a:r>
                <a:rPr lang="zh-CN" altLang="en-US">
                  <a:latin typeface="宋体" charset="-122"/>
                </a:rPr>
                <a:t>不发生的事件称为事件</a:t>
              </a:r>
              <a:r>
                <a:rPr lang="en-US" altLang="zh-CN"/>
                <a:t>A</a:t>
              </a:r>
              <a:r>
                <a:rPr lang="zh-CN" altLang="en-US">
                  <a:latin typeface="宋体" charset="-122"/>
                </a:rPr>
                <a:t>与事件</a:t>
              </a:r>
              <a:r>
                <a:rPr lang="en-US" altLang="zh-CN"/>
                <a:t>B</a:t>
              </a:r>
              <a:r>
                <a:rPr lang="zh-CN" altLang="en-US">
                  <a:latin typeface="宋体" charset="-122"/>
                </a:rPr>
                <a:t>差，记为</a:t>
              </a:r>
              <a:r>
                <a:rPr lang="en-US" altLang="zh-CN"/>
                <a:t>A</a:t>
              </a:r>
              <a:r>
                <a:rPr lang="en-US" altLang="zh-CN">
                  <a:latin typeface="宋体" charset="-122"/>
                </a:rPr>
                <a:t>-</a:t>
              </a:r>
              <a:r>
                <a:rPr lang="en-US" altLang="zh-CN"/>
                <a:t>B</a:t>
              </a:r>
              <a:r>
                <a:rPr lang="zh-CN" altLang="en-US">
                  <a:latin typeface="宋体" charset="-122"/>
                </a:rPr>
                <a:t>。</a:t>
              </a:r>
              <a:r>
                <a:rPr lang="en-US" altLang="zh-CN"/>
                <a:t>A</a:t>
              </a:r>
              <a:r>
                <a:rPr lang="en-US" altLang="zh-CN">
                  <a:latin typeface="宋体" charset="-122"/>
                </a:rPr>
                <a:t>-</a:t>
              </a:r>
              <a:r>
                <a:rPr lang="en-US" altLang="zh-CN"/>
                <a:t>B</a:t>
              </a:r>
              <a:r>
                <a:rPr lang="zh-CN" altLang="en-US">
                  <a:latin typeface="宋体" charset="-122"/>
                </a:rPr>
                <a:t>是属于事件</a:t>
              </a:r>
              <a:r>
                <a:rPr lang="en-US" altLang="zh-CN"/>
                <a:t>A</a:t>
              </a:r>
              <a:r>
                <a:rPr lang="zh-CN" altLang="en-US">
                  <a:latin typeface="宋体" charset="-122"/>
                </a:rPr>
                <a:t>，而不属于事件</a:t>
              </a:r>
              <a:r>
                <a:rPr lang="en-US" altLang="zh-CN"/>
                <a:t>B</a:t>
              </a:r>
              <a:r>
                <a:rPr lang="zh-CN" altLang="en-US">
                  <a:latin typeface="宋体" charset="-122"/>
                </a:rPr>
                <a:t>的样本点构成的集合</a:t>
              </a:r>
              <a:endParaRPr lang="zh-CN" altLang="en-US"/>
            </a:p>
          </p:txBody>
        </p:sp>
      </p:grpSp>
      <p:grpSp>
        <p:nvGrpSpPr>
          <p:cNvPr id="3" name="Group 11"/>
          <p:cNvGrpSpPr>
            <a:grpSpLocks/>
          </p:cNvGrpSpPr>
          <p:nvPr/>
        </p:nvGrpSpPr>
        <p:grpSpPr bwMode="auto">
          <a:xfrm>
            <a:off x="228600" y="3276600"/>
            <a:ext cx="8534400" cy="3281363"/>
            <a:chOff x="192" y="2160"/>
            <a:chExt cx="5376" cy="2067"/>
          </a:xfrm>
        </p:grpSpPr>
        <p:pic>
          <p:nvPicPr>
            <p:cNvPr id="51204" name="Picture 6"/>
            <p:cNvPicPr>
              <a:picLocks noChangeAspect="1" noChangeArrowheads="1"/>
            </p:cNvPicPr>
            <p:nvPr/>
          </p:nvPicPr>
          <p:blipFill>
            <a:blip r:embed="rId4" cstate="print"/>
            <a:srcRect/>
            <a:stretch>
              <a:fillRect/>
            </a:stretch>
          </p:blipFill>
          <p:spPr bwMode="auto">
            <a:xfrm>
              <a:off x="192" y="2496"/>
              <a:ext cx="1296" cy="1184"/>
            </a:xfrm>
            <a:prstGeom prst="rect">
              <a:avLst/>
            </a:prstGeom>
            <a:noFill/>
            <a:ln w="9525">
              <a:noFill/>
              <a:miter lim="800000"/>
              <a:headEnd/>
              <a:tailEnd/>
            </a:ln>
          </p:spPr>
        </p:pic>
        <p:sp>
          <p:nvSpPr>
            <p:cNvPr id="51205" name="Text Box 9"/>
            <p:cNvSpPr txBox="1">
              <a:spLocks noChangeArrowheads="1"/>
            </p:cNvSpPr>
            <p:nvPr/>
          </p:nvSpPr>
          <p:spPr bwMode="auto">
            <a:xfrm>
              <a:off x="1632" y="2160"/>
              <a:ext cx="3936" cy="2067"/>
            </a:xfrm>
            <a:prstGeom prst="rect">
              <a:avLst/>
            </a:prstGeom>
            <a:noFill/>
            <a:ln w="9525">
              <a:noFill/>
              <a:miter lim="800000"/>
              <a:headEnd/>
              <a:tailEnd/>
            </a:ln>
          </p:spPr>
          <p:txBody>
            <a:bodyPr>
              <a:spAutoFit/>
            </a:bodyPr>
            <a:lstStyle/>
            <a:p>
              <a:pPr>
                <a:spcBef>
                  <a:spcPct val="20000"/>
                </a:spcBef>
              </a:pPr>
              <a:r>
                <a:rPr lang="zh-CN" altLang="en-US" sz="2800" b="1">
                  <a:latin typeface="宋体" charset="-122"/>
                </a:rPr>
                <a:t>互斥事件</a:t>
              </a:r>
              <a:r>
                <a:rPr lang="zh-CN" altLang="en-US" sz="3200"/>
                <a:t> </a:t>
              </a:r>
            </a:p>
            <a:p>
              <a:pPr algn="just">
                <a:spcBef>
                  <a:spcPct val="20000"/>
                </a:spcBef>
              </a:pPr>
              <a:r>
                <a:rPr lang="zh-CN" altLang="en-US" sz="2000">
                  <a:latin typeface="宋体" charset="-122"/>
                </a:rPr>
                <a:t>    </a:t>
              </a:r>
              <a:r>
                <a:rPr lang="zh-CN" altLang="en-US">
                  <a:latin typeface="宋体" charset="-122"/>
                </a:rPr>
                <a:t>若事件</a:t>
              </a:r>
              <a:r>
                <a:rPr lang="en-US" altLang="zh-CN"/>
                <a:t>A</a:t>
              </a:r>
              <a:r>
                <a:rPr lang="zh-CN" altLang="en-US">
                  <a:latin typeface="宋体" charset="-122"/>
                </a:rPr>
                <a:t>与事件</a:t>
              </a:r>
              <a:r>
                <a:rPr lang="en-US" altLang="zh-CN"/>
                <a:t>B</a:t>
              </a:r>
              <a:r>
                <a:rPr lang="zh-CN" altLang="en-US">
                  <a:latin typeface="宋体" charset="-122"/>
                </a:rPr>
                <a:t>不能同时发生，即</a:t>
              </a:r>
              <a:r>
                <a:rPr lang="en-US" altLang="zh-CN"/>
                <a:t>AB=</a:t>
              </a:r>
              <a:r>
                <a:rPr lang="en-US" altLang="zh-CN">
                  <a:latin typeface="宋体" charset="-122"/>
                </a:rPr>
                <a:t>Ф</a:t>
              </a:r>
              <a:r>
                <a:rPr lang="zh-CN" altLang="en-US">
                  <a:latin typeface="宋体" charset="-122"/>
                </a:rPr>
                <a:t>，则称事件</a:t>
              </a:r>
              <a:r>
                <a:rPr lang="en-US" altLang="zh-CN"/>
                <a:t>A</a:t>
              </a:r>
              <a:r>
                <a:rPr lang="zh-CN" altLang="en-US">
                  <a:latin typeface="宋体" charset="-122"/>
                </a:rPr>
                <a:t>与事件</a:t>
              </a:r>
              <a:r>
                <a:rPr lang="en-US" altLang="zh-CN"/>
                <a:t>B</a:t>
              </a:r>
              <a:r>
                <a:rPr lang="zh-CN" altLang="en-US">
                  <a:latin typeface="宋体" charset="-122"/>
                </a:rPr>
                <a:t>互斥。事件</a:t>
              </a:r>
              <a:r>
                <a:rPr lang="en-US" altLang="zh-CN"/>
                <a:t>A</a:t>
              </a:r>
              <a:r>
                <a:rPr lang="zh-CN" altLang="en-US">
                  <a:latin typeface="宋体" charset="-122"/>
                </a:rPr>
                <a:t>与事件</a:t>
              </a:r>
              <a:r>
                <a:rPr lang="en-US" altLang="zh-CN"/>
                <a:t>B</a:t>
              </a:r>
              <a:r>
                <a:rPr lang="zh-CN" altLang="en-US">
                  <a:latin typeface="宋体" charset="-122"/>
                </a:rPr>
                <a:t>互斥表示事件</a:t>
              </a:r>
              <a:r>
                <a:rPr lang="en-US" altLang="zh-CN"/>
                <a:t>A</a:t>
              </a:r>
              <a:r>
                <a:rPr lang="zh-CN" altLang="en-US">
                  <a:latin typeface="宋体" charset="-122"/>
                </a:rPr>
                <a:t>与事件</a:t>
              </a:r>
              <a:r>
                <a:rPr lang="en-US" altLang="zh-CN"/>
                <a:t>B</a:t>
              </a:r>
              <a:r>
                <a:rPr lang="zh-CN" altLang="en-US">
                  <a:latin typeface="宋体" charset="-122"/>
                </a:rPr>
                <a:t>没有公共样本点</a:t>
              </a:r>
            </a:p>
            <a:p>
              <a:pPr algn="just">
                <a:spcBef>
                  <a:spcPct val="20000"/>
                </a:spcBef>
              </a:pPr>
              <a:r>
                <a:rPr lang="zh-CN" altLang="en-US">
                  <a:latin typeface="宋体" charset="-122"/>
                </a:rPr>
                <a:t>    类似地，若事件</a:t>
              </a:r>
              <a:r>
                <a:rPr lang="en-US" altLang="zh-CN">
                  <a:latin typeface="宋体" charset="-122"/>
                </a:rPr>
                <a:t>A</a:t>
              </a:r>
              <a:r>
                <a:rPr lang="en-US" altLang="zh-CN" baseline="-30000">
                  <a:latin typeface="宋体" charset="-122"/>
                </a:rPr>
                <a:t>1</a:t>
              </a:r>
              <a:r>
                <a:rPr lang="zh-CN" altLang="en-US">
                  <a:latin typeface="宋体" charset="-122"/>
                </a:rPr>
                <a:t>，</a:t>
              </a:r>
              <a:r>
                <a:rPr lang="en-US" altLang="zh-CN">
                  <a:latin typeface="宋体" charset="-122"/>
                </a:rPr>
                <a:t>A</a:t>
              </a:r>
              <a:r>
                <a:rPr lang="en-US" altLang="zh-CN" baseline="-30000">
                  <a:latin typeface="宋体" charset="-122"/>
                </a:rPr>
                <a:t>2</a:t>
              </a:r>
              <a:r>
                <a:rPr lang="zh-CN" altLang="en-US">
                  <a:latin typeface="宋体" charset="-122"/>
                </a:rPr>
                <a:t>，</a:t>
              </a:r>
              <a:r>
                <a:rPr lang="en-US" altLang="zh-CN"/>
                <a:t>…</a:t>
              </a:r>
              <a:r>
                <a:rPr lang="zh-CN" altLang="en-US">
                  <a:latin typeface="宋体" charset="-122"/>
                </a:rPr>
                <a:t>，</a:t>
              </a:r>
              <a:r>
                <a:rPr lang="en-US" altLang="zh-CN">
                  <a:latin typeface="宋体" charset="-122"/>
                </a:rPr>
                <a:t>A</a:t>
              </a:r>
              <a:r>
                <a:rPr lang="en-US" altLang="zh-CN" baseline="-30000">
                  <a:latin typeface="宋体" charset="-122"/>
                </a:rPr>
                <a:t>n</a:t>
              </a:r>
              <a:r>
                <a:rPr lang="zh-CN" altLang="en-US">
                  <a:latin typeface="宋体" charset="-122"/>
                </a:rPr>
                <a:t>中任意两个均互斥，即</a:t>
              </a:r>
              <a:r>
                <a:rPr lang="en-US" altLang="zh-CN">
                  <a:latin typeface="宋体" charset="-122"/>
                </a:rPr>
                <a:t>A</a:t>
              </a:r>
              <a:r>
                <a:rPr lang="en-US" altLang="zh-CN" baseline="-30000">
                  <a:latin typeface="宋体" charset="-122"/>
                </a:rPr>
                <a:t>i</a:t>
              </a:r>
              <a:r>
                <a:rPr lang="en-US" altLang="zh-CN">
                  <a:latin typeface="宋体" charset="-122"/>
                </a:rPr>
                <a:t>A</a:t>
              </a:r>
              <a:r>
                <a:rPr lang="en-US" altLang="zh-CN" baseline="-30000">
                  <a:latin typeface="宋体" charset="-122"/>
                </a:rPr>
                <a:t>j</a:t>
              </a:r>
              <a:r>
                <a:rPr lang="en-US" altLang="zh-CN">
                  <a:latin typeface="宋体" charset="-122"/>
                </a:rPr>
                <a:t>=</a:t>
              </a:r>
              <a:r>
                <a:rPr lang="en-US" altLang="zh-CN">
                  <a:latin typeface="宋体" charset="-122"/>
                  <a:cs typeface="Times New Roman" pitchFamily="18" charset="0"/>
                </a:rPr>
                <a:t>Ф</a:t>
              </a:r>
              <a:r>
                <a:rPr lang="zh-CN" altLang="en-US">
                  <a:latin typeface="宋体" charset="-122"/>
                  <a:cs typeface="Times New Roman" pitchFamily="18" charset="0"/>
                </a:rPr>
                <a:t>（</a:t>
              </a:r>
              <a:r>
                <a:rPr lang="en-US" altLang="zh-CN">
                  <a:latin typeface="宋体" charset="-122"/>
                </a:rPr>
                <a:t>i≠j</a:t>
              </a:r>
              <a:r>
                <a:rPr lang="zh-CN" altLang="en-US">
                  <a:latin typeface="宋体" charset="-122"/>
                </a:rPr>
                <a:t>），则称</a:t>
              </a:r>
              <a:r>
                <a:rPr lang="en-US" altLang="zh-CN">
                  <a:latin typeface="宋体" charset="-122"/>
                </a:rPr>
                <a:t>A</a:t>
              </a:r>
              <a:r>
                <a:rPr lang="en-US" altLang="zh-CN" baseline="-30000">
                  <a:latin typeface="宋体" charset="-122"/>
                </a:rPr>
                <a:t>1</a:t>
              </a:r>
              <a:r>
                <a:rPr lang="zh-CN" altLang="en-US">
                  <a:latin typeface="宋体" charset="-122"/>
                </a:rPr>
                <a:t>，</a:t>
              </a:r>
              <a:r>
                <a:rPr lang="en-US" altLang="zh-CN">
                  <a:latin typeface="宋体" charset="-122"/>
                </a:rPr>
                <a:t>A</a:t>
              </a:r>
              <a:r>
                <a:rPr lang="en-US" altLang="zh-CN" baseline="-30000">
                  <a:latin typeface="宋体" charset="-122"/>
                </a:rPr>
                <a:t>2</a:t>
              </a:r>
              <a:r>
                <a:rPr lang="zh-CN" altLang="en-US">
                  <a:latin typeface="宋体" charset="-122"/>
                </a:rPr>
                <a:t>，</a:t>
              </a:r>
              <a:r>
                <a:rPr lang="en-US" altLang="zh-CN"/>
                <a:t>…</a:t>
              </a:r>
              <a:r>
                <a:rPr lang="zh-CN" altLang="en-US">
                  <a:latin typeface="宋体" charset="-122"/>
                </a:rPr>
                <a:t>，</a:t>
              </a:r>
              <a:r>
                <a:rPr lang="en-US" altLang="zh-CN">
                  <a:latin typeface="宋体" charset="-122"/>
                </a:rPr>
                <a:t>An</a:t>
              </a:r>
              <a:r>
                <a:rPr lang="zh-CN" altLang="en-US">
                  <a:latin typeface="宋体" charset="-122"/>
                </a:rPr>
                <a:t>两两互斥</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3"/>
          <p:cNvSpPr txBox="1">
            <a:spLocks noChangeArrowheads="1"/>
          </p:cNvSpPr>
          <p:nvPr/>
        </p:nvSpPr>
        <p:spPr bwMode="auto">
          <a:xfrm>
            <a:off x="3048000" y="3352800"/>
            <a:ext cx="5715000" cy="2952750"/>
          </a:xfrm>
          <a:prstGeom prst="rect">
            <a:avLst/>
          </a:prstGeom>
          <a:noFill/>
          <a:ln w="9525">
            <a:noFill/>
            <a:miter lim="800000"/>
            <a:headEnd/>
            <a:tailEnd/>
          </a:ln>
        </p:spPr>
        <p:txBody>
          <a:bodyPr>
            <a:spAutoFit/>
          </a:bodyPr>
          <a:lstStyle/>
          <a:p>
            <a:pPr>
              <a:lnSpc>
                <a:spcPct val="90000"/>
              </a:lnSpc>
              <a:spcBef>
                <a:spcPct val="20000"/>
              </a:spcBef>
            </a:pPr>
            <a:r>
              <a:rPr lang="zh-CN" altLang="en-US" sz="2800" b="1">
                <a:latin typeface="宋体" charset="-122"/>
              </a:rPr>
              <a:t>独立事件</a:t>
            </a:r>
            <a:r>
              <a:rPr lang="zh-CN" altLang="en-US" sz="2800"/>
              <a:t> </a:t>
            </a:r>
          </a:p>
          <a:p>
            <a:pPr algn="just">
              <a:lnSpc>
                <a:spcPct val="90000"/>
              </a:lnSpc>
              <a:spcBef>
                <a:spcPct val="20000"/>
              </a:spcBef>
            </a:pPr>
            <a:r>
              <a:rPr lang="zh-CN" altLang="en-US" sz="2800">
                <a:latin typeface="宋体" charset="-122"/>
              </a:rPr>
              <a:t>若事件</a:t>
            </a:r>
            <a:r>
              <a:rPr lang="en-US" altLang="zh-CN" sz="2800"/>
              <a:t>A</a:t>
            </a:r>
            <a:r>
              <a:rPr lang="zh-CN" altLang="en-US" sz="2800">
                <a:latin typeface="宋体" charset="-122"/>
              </a:rPr>
              <a:t>的发生与否并不影响事件</a:t>
            </a:r>
            <a:r>
              <a:rPr lang="en-US" altLang="zh-CN" sz="2800"/>
              <a:t>B</a:t>
            </a:r>
            <a:r>
              <a:rPr lang="zh-CN" altLang="en-US" sz="2800">
                <a:latin typeface="宋体" charset="-122"/>
              </a:rPr>
              <a:t>发生可能性的大小，反之亦然，则称事件</a:t>
            </a:r>
            <a:r>
              <a:rPr lang="en-US" altLang="zh-CN" sz="2800"/>
              <a:t>A</a:t>
            </a:r>
            <a:r>
              <a:rPr lang="zh-CN" altLang="en-US" sz="2800">
                <a:latin typeface="宋体" charset="-122"/>
              </a:rPr>
              <a:t>与事件</a:t>
            </a:r>
            <a:r>
              <a:rPr lang="en-US" altLang="zh-CN" sz="2800"/>
              <a:t>B</a:t>
            </a:r>
            <a:r>
              <a:rPr lang="zh-CN" altLang="en-US" sz="2800">
                <a:latin typeface="宋体" charset="-122"/>
              </a:rPr>
              <a:t>为独立事件</a:t>
            </a:r>
          </a:p>
          <a:p>
            <a:pPr algn="just">
              <a:lnSpc>
                <a:spcPct val="90000"/>
              </a:lnSpc>
              <a:spcBef>
                <a:spcPct val="20000"/>
              </a:spcBef>
            </a:pPr>
            <a:r>
              <a:rPr lang="zh-CN" altLang="en-US" sz="2800">
                <a:latin typeface="宋体" charset="-122"/>
              </a:rPr>
              <a:t>类似地，若事件</a:t>
            </a:r>
            <a:r>
              <a:rPr lang="en-US" altLang="zh-CN" sz="2800">
                <a:latin typeface="宋体" charset="-122"/>
              </a:rPr>
              <a:t>A</a:t>
            </a:r>
            <a:r>
              <a:rPr lang="en-US" altLang="zh-CN" sz="2800" baseline="-30000">
                <a:latin typeface="宋体" charset="-122"/>
              </a:rPr>
              <a:t>1</a:t>
            </a:r>
            <a:r>
              <a:rPr lang="zh-CN" altLang="en-US" sz="2800">
                <a:latin typeface="宋体" charset="-122"/>
              </a:rPr>
              <a:t>，</a:t>
            </a:r>
            <a:r>
              <a:rPr lang="en-US" altLang="zh-CN" sz="2800">
                <a:latin typeface="宋体" charset="-122"/>
              </a:rPr>
              <a:t>A</a:t>
            </a:r>
            <a:r>
              <a:rPr lang="en-US" altLang="zh-CN" sz="2800" baseline="-30000">
                <a:latin typeface="宋体" charset="-122"/>
              </a:rPr>
              <a:t>2</a:t>
            </a:r>
            <a:r>
              <a:rPr lang="zh-CN" altLang="en-US" sz="2800">
                <a:latin typeface="宋体" charset="-122"/>
              </a:rPr>
              <a:t>，</a:t>
            </a:r>
            <a:r>
              <a:rPr lang="en-US" altLang="zh-CN" sz="2800"/>
              <a:t>…</a:t>
            </a:r>
            <a:r>
              <a:rPr lang="zh-CN" altLang="en-US" sz="2800">
                <a:latin typeface="宋体" charset="-122"/>
              </a:rPr>
              <a:t>，</a:t>
            </a:r>
            <a:r>
              <a:rPr lang="en-US" altLang="zh-CN" sz="2800">
                <a:latin typeface="宋体" charset="-122"/>
              </a:rPr>
              <a:t>An</a:t>
            </a:r>
            <a:r>
              <a:rPr lang="zh-CN" altLang="en-US" sz="2800">
                <a:latin typeface="宋体" charset="-122"/>
              </a:rPr>
              <a:t>中任意两个均独立，则称事件</a:t>
            </a:r>
            <a:r>
              <a:rPr lang="en-US" altLang="zh-CN" sz="2800">
                <a:latin typeface="宋体" charset="-122"/>
              </a:rPr>
              <a:t>A</a:t>
            </a:r>
            <a:r>
              <a:rPr lang="en-US" altLang="zh-CN" sz="2800" baseline="-30000">
                <a:latin typeface="宋体" charset="-122"/>
              </a:rPr>
              <a:t>1</a:t>
            </a:r>
            <a:r>
              <a:rPr lang="zh-CN" altLang="en-US" sz="2800">
                <a:latin typeface="宋体" charset="-122"/>
              </a:rPr>
              <a:t>，</a:t>
            </a:r>
            <a:r>
              <a:rPr lang="en-US" altLang="zh-CN" sz="2800">
                <a:latin typeface="宋体" charset="-122"/>
              </a:rPr>
              <a:t>A</a:t>
            </a:r>
            <a:r>
              <a:rPr lang="en-US" altLang="zh-CN" sz="2800" baseline="-30000">
                <a:latin typeface="宋体" charset="-122"/>
              </a:rPr>
              <a:t>2</a:t>
            </a:r>
            <a:r>
              <a:rPr lang="zh-CN" altLang="en-US" sz="2800">
                <a:latin typeface="宋体" charset="-122"/>
              </a:rPr>
              <a:t>，</a:t>
            </a:r>
            <a:r>
              <a:rPr lang="en-US" altLang="zh-CN" sz="2800"/>
              <a:t>…</a:t>
            </a:r>
            <a:r>
              <a:rPr lang="zh-CN" altLang="en-US" sz="2800">
                <a:latin typeface="宋体" charset="-122"/>
              </a:rPr>
              <a:t>，</a:t>
            </a:r>
            <a:r>
              <a:rPr lang="en-US" altLang="zh-CN" sz="2800">
                <a:latin typeface="宋体" charset="-122"/>
              </a:rPr>
              <a:t>A</a:t>
            </a:r>
            <a:r>
              <a:rPr lang="en-US" altLang="zh-CN" sz="2800" baseline="-30000">
                <a:latin typeface="宋体" charset="-122"/>
              </a:rPr>
              <a:t>n</a:t>
            </a:r>
            <a:r>
              <a:rPr lang="zh-CN" altLang="en-US" sz="2800">
                <a:latin typeface="宋体" charset="-122"/>
              </a:rPr>
              <a:t>相互独立</a:t>
            </a:r>
            <a:endParaRPr lang="zh-CN" altLang="en-US" sz="2800"/>
          </a:p>
        </p:txBody>
      </p:sp>
      <p:grpSp>
        <p:nvGrpSpPr>
          <p:cNvPr id="2" name="Group 8"/>
          <p:cNvGrpSpPr>
            <a:grpSpLocks/>
          </p:cNvGrpSpPr>
          <p:nvPr/>
        </p:nvGrpSpPr>
        <p:grpSpPr bwMode="auto">
          <a:xfrm>
            <a:off x="533400" y="533400"/>
            <a:ext cx="8229600" cy="2403475"/>
            <a:chOff x="336" y="336"/>
            <a:chExt cx="5184" cy="1514"/>
          </a:xfrm>
        </p:grpSpPr>
        <p:grpSp>
          <p:nvGrpSpPr>
            <p:cNvPr id="3" name="Group 7"/>
            <p:cNvGrpSpPr>
              <a:grpSpLocks/>
            </p:cNvGrpSpPr>
            <p:nvPr/>
          </p:nvGrpSpPr>
          <p:grpSpPr bwMode="auto">
            <a:xfrm>
              <a:off x="1872" y="336"/>
              <a:ext cx="3648" cy="1381"/>
              <a:chOff x="1872" y="336"/>
              <a:chExt cx="3648" cy="1381"/>
            </a:xfrm>
          </p:grpSpPr>
          <p:sp>
            <p:nvSpPr>
              <p:cNvPr id="2056" name="Text Box 2"/>
              <p:cNvSpPr txBox="1">
                <a:spLocks noChangeArrowheads="1"/>
              </p:cNvSpPr>
              <p:nvPr/>
            </p:nvSpPr>
            <p:spPr bwMode="auto">
              <a:xfrm>
                <a:off x="1872" y="336"/>
                <a:ext cx="3648" cy="1381"/>
              </a:xfrm>
              <a:prstGeom prst="rect">
                <a:avLst/>
              </a:prstGeom>
              <a:noFill/>
              <a:ln w="9525">
                <a:noFill/>
                <a:miter lim="800000"/>
                <a:headEnd/>
                <a:tailEnd/>
              </a:ln>
            </p:spPr>
            <p:txBody>
              <a:bodyPr>
                <a:spAutoFit/>
              </a:bodyPr>
              <a:lstStyle/>
              <a:p>
                <a:pPr>
                  <a:lnSpc>
                    <a:spcPct val="90000"/>
                  </a:lnSpc>
                  <a:spcBef>
                    <a:spcPct val="20000"/>
                  </a:spcBef>
                </a:pPr>
                <a:r>
                  <a:rPr lang="zh-CN" altLang="en-US" sz="2800" b="1">
                    <a:latin typeface="宋体" charset="-122"/>
                  </a:rPr>
                  <a:t>对立事件</a:t>
                </a:r>
                <a:endParaRPr lang="zh-CN" altLang="en-US" sz="1800">
                  <a:latin typeface="宋体" charset="-122"/>
                </a:endParaRPr>
              </a:p>
              <a:p>
                <a:pPr algn="just">
                  <a:lnSpc>
                    <a:spcPct val="90000"/>
                  </a:lnSpc>
                  <a:spcBef>
                    <a:spcPct val="20000"/>
                  </a:spcBef>
                </a:pPr>
                <a:r>
                  <a:rPr lang="zh-CN" altLang="en-US" sz="1800">
                    <a:latin typeface="宋体" charset="-122"/>
                  </a:rPr>
                  <a:t>    </a:t>
                </a:r>
                <a:r>
                  <a:rPr lang="zh-CN" altLang="en-US">
                    <a:latin typeface="宋体" charset="-122"/>
                  </a:rPr>
                  <a:t>若事件</a:t>
                </a:r>
                <a:r>
                  <a:rPr lang="en-US" altLang="zh-CN"/>
                  <a:t>A</a:t>
                </a:r>
                <a:r>
                  <a:rPr lang="zh-CN" altLang="en-US">
                    <a:latin typeface="宋体" charset="-122"/>
                  </a:rPr>
                  <a:t>与事件</a:t>
                </a:r>
                <a:r>
                  <a:rPr lang="en-US" altLang="zh-CN"/>
                  <a:t>B</a:t>
                </a:r>
                <a:r>
                  <a:rPr lang="zh-CN" altLang="en-US">
                    <a:latin typeface="宋体" charset="-122"/>
                  </a:rPr>
                  <a:t>的和为必然事件，而事件</a:t>
                </a:r>
                <a:r>
                  <a:rPr lang="en-US" altLang="zh-CN"/>
                  <a:t>A</a:t>
                </a:r>
                <a:r>
                  <a:rPr lang="zh-CN" altLang="en-US">
                    <a:latin typeface="宋体" charset="-122"/>
                  </a:rPr>
                  <a:t>与事件</a:t>
                </a:r>
                <a:r>
                  <a:rPr lang="en-US" altLang="zh-CN"/>
                  <a:t>B</a:t>
                </a:r>
                <a:r>
                  <a:rPr lang="zh-CN" altLang="en-US">
                    <a:latin typeface="宋体" charset="-122"/>
                  </a:rPr>
                  <a:t>的积为不可能事件</a:t>
                </a:r>
                <a:r>
                  <a:rPr lang="zh-CN" altLang="en-US"/>
                  <a:t> ，</a:t>
                </a:r>
                <a:r>
                  <a:rPr lang="zh-CN" altLang="en-US">
                    <a:latin typeface="宋体" charset="-122"/>
                  </a:rPr>
                  <a:t>即</a:t>
                </a:r>
                <a:r>
                  <a:rPr lang="en-US" altLang="zh-CN">
                    <a:latin typeface="宋体" charset="-122"/>
                  </a:rPr>
                  <a:t>A+B=Ω</a:t>
                </a:r>
                <a:r>
                  <a:rPr lang="zh-CN" altLang="en-US">
                    <a:latin typeface="宋体" charset="-122"/>
                  </a:rPr>
                  <a:t>，</a:t>
                </a:r>
                <a:r>
                  <a:rPr lang="en-US" altLang="zh-CN">
                    <a:latin typeface="宋体" charset="-122"/>
                  </a:rPr>
                  <a:t>A∩B=</a:t>
                </a:r>
                <a:r>
                  <a:rPr lang="en-US" altLang="zh-CN">
                    <a:latin typeface="宋体" charset="-122"/>
                    <a:cs typeface="Times New Roman" pitchFamily="18" charset="0"/>
                  </a:rPr>
                  <a:t>Ф</a:t>
                </a:r>
                <a:r>
                  <a:rPr lang="zh-CN" altLang="en-US">
                    <a:latin typeface="宋体" charset="-122"/>
                  </a:rPr>
                  <a:t>，则称事件</a:t>
                </a:r>
                <a:r>
                  <a:rPr lang="en-US" altLang="zh-CN"/>
                  <a:t>A</a:t>
                </a:r>
                <a:r>
                  <a:rPr lang="zh-CN" altLang="en-US">
                    <a:latin typeface="宋体" charset="-122"/>
                  </a:rPr>
                  <a:t>与事件</a:t>
                </a:r>
                <a:r>
                  <a:rPr lang="en-US" altLang="zh-CN"/>
                  <a:t>B</a:t>
                </a:r>
                <a:r>
                  <a:rPr lang="zh-CN" altLang="en-US">
                    <a:latin typeface="宋体" charset="-122"/>
                  </a:rPr>
                  <a:t>对立，记</a:t>
                </a:r>
                <a:r>
                  <a:rPr lang="en-US" altLang="zh-CN"/>
                  <a:t>A</a:t>
                </a:r>
                <a:r>
                  <a:rPr lang="zh-CN" altLang="en-US">
                    <a:latin typeface="宋体" charset="-122"/>
                  </a:rPr>
                  <a:t>的对立事件为</a:t>
                </a:r>
                <a:r>
                  <a:rPr lang="zh-CN" altLang="en-US"/>
                  <a:t>     。      </a:t>
                </a:r>
                <a:r>
                  <a:rPr lang="zh-CN" altLang="en-US">
                    <a:latin typeface="宋体" charset="-122"/>
                  </a:rPr>
                  <a:t>是由样本空间中不属于</a:t>
                </a:r>
                <a:r>
                  <a:rPr lang="en-US" altLang="zh-CN"/>
                  <a:t>A</a:t>
                </a:r>
                <a:r>
                  <a:rPr lang="zh-CN" altLang="en-US">
                    <a:latin typeface="宋体" charset="-122"/>
                  </a:rPr>
                  <a:t>的那些样本点构成的集合</a:t>
                </a:r>
                <a:r>
                  <a:rPr lang="zh-CN" altLang="en-US"/>
                  <a:t> </a:t>
                </a:r>
              </a:p>
            </p:txBody>
          </p:sp>
          <p:graphicFrame>
            <p:nvGraphicFramePr>
              <p:cNvPr id="2050" name="Object 4"/>
              <p:cNvGraphicFramePr>
                <a:graphicFrameLocks noChangeAspect="1"/>
              </p:cNvGraphicFramePr>
              <p:nvPr/>
            </p:nvGraphicFramePr>
            <p:xfrm>
              <a:off x="3840" y="1248"/>
              <a:ext cx="208" cy="240"/>
            </p:xfrm>
            <a:graphic>
              <a:graphicData uri="http://schemas.openxmlformats.org/presentationml/2006/ole">
                <p:oleObj spid="_x0000_s139266" name="Equation" r:id="rId4" imgW="164880" imgH="190440" progId="">
                  <p:embed/>
                </p:oleObj>
              </a:graphicData>
            </a:graphic>
          </p:graphicFrame>
          <p:graphicFrame>
            <p:nvGraphicFramePr>
              <p:cNvPr id="2051" name="Object 5"/>
              <p:cNvGraphicFramePr>
                <a:graphicFrameLocks noChangeAspect="1"/>
              </p:cNvGraphicFramePr>
              <p:nvPr/>
            </p:nvGraphicFramePr>
            <p:xfrm>
              <a:off x="4464" y="1248"/>
              <a:ext cx="208" cy="240"/>
            </p:xfrm>
            <a:graphic>
              <a:graphicData uri="http://schemas.openxmlformats.org/presentationml/2006/ole">
                <p:oleObj spid="_x0000_s139267" name="Equation" r:id="rId5" imgW="164880" imgH="190440" progId="">
                  <p:embed/>
                </p:oleObj>
              </a:graphicData>
            </a:graphic>
          </p:graphicFrame>
        </p:grpSp>
        <p:pic>
          <p:nvPicPr>
            <p:cNvPr id="2055" name="Picture 6"/>
            <p:cNvPicPr>
              <a:picLocks noChangeAspect="1" noChangeArrowheads="1"/>
            </p:cNvPicPr>
            <p:nvPr/>
          </p:nvPicPr>
          <p:blipFill>
            <a:blip r:embed="rId6" cstate="print"/>
            <a:srcRect/>
            <a:stretch>
              <a:fillRect/>
            </a:stretch>
          </p:blipFill>
          <p:spPr bwMode="auto">
            <a:xfrm>
              <a:off x="336" y="624"/>
              <a:ext cx="1344" cy="1226"/>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bwMode="auto">
          <a:xfrm>
            <a:off x="457200" y="609600"/>
            <a:ext cx="2378075" cy="2154238"/>
            <a:chOff x="1440" y="1323"/>
            <a:chExt cx="954" cy="979"/>
          </a:xfrm>
        </p:grpSpPr>
        <p:graphicFrame>
          <p:nvGraphicFramePr>
            <p:cNvPr id="3078" name="Object 3"/>
            <p:cNvGraphicFramePr>
              <a:graphicFrameLocks noChangeAspect="1"/>
            </p:cNvGraphicFramePr>
            <p:nvPr/>
          </p:nvGraphicFramePr>
          <p:xfrm>
            <a:off x="1440" y="1323"/>
            <a:ext cx="954" cy="979"/>
          </p:xfrm>
          <a:graphic>
            <a:graphicData uri="http://schemas.openxmlformats.org/presentationml/2006/ole">
              <p:oleObj spid="_x0000_s140294" name="位图图像" r:id="rId4" imgW="1542857" imgH="1514686" progId="PBrush">
                <p:embed/>
              </p:oleObj>
            </a:graphicData>
          </a:graphic>
        </p:graphicFrame>
        <p:sp>
          <p:nvSpPr>
            <p:cNvPr id="3090" name="Rectangle 4"/>
            <p:cNvSpPr>
              <a:spLocks noChangeAspect="1" noChangeArrowheads="1"/>
            </p:cNvSpPr>
            <p:nvPr/>
          </p:nvSpPr>
          <p:spPr bwMode="auto">
            <a:xfrm>
              <a:off x="1471" y="1367"/>
              <a:ext cx="240" cy="180"/>
            </a:xfrm>
            <a:prstGeom prst="rect">
              <a:avLst/>
            </a:prstGeom>
            <a:noFill/>
            <a:ln w="9525">
              <a:noFill/>
              <a:miter lim="800000"/>
              <a:headEnd/>
              <a:tailEnd/>
            </a:ln>
          </p:spPr>
          <p:txBody>
            <a:bodyPr>
              <a:spAutoFit/>
            </a:bodyPr>
            <a:lstStyle/>
            <a:p>
              <a:pPr algn="just" eaLnBrk="0" hangingPunct="0"/>
              <a:r>
                <a:rPr kumimoji="0" lang="en-US" altLang="zh-CN" sz="2000">
                  <a:solidFill>
                    <a:srgbClr val="000000"/>
                  </a:solidFill>
                </a:rPr>
                <a:t>Ω </a:t>
              </a:r>
            </a:p>
          </p:txBody>
        </p:sp>
      </p:grpSp>
      <p:grpSp>
        <p:nvGrpSpPr>
          <p:cNvPr id="3" name="Group 5"/>
          <p:cNvGrpSpPr>
            <a:grpSpLocks noChangeAspect="1"/>
          </p:cNvGrpSpPr>
          <p:nvPr/>
        </p:nvGrpSpPr>
        <p:grpSpPr bwMode="auto">
          <a:xfrm>
            <a:off x="3505200" y="609600"/>
            <a:ext cx="2598738" cy="2157413"/>
            <a:chOff x="2258" y="1296"/>
            <a:chExt cx="1156" cy="787"/>
          </a:xfrm>
        </p:grpSpPr>
        <p:graphicFrame>
          <p:nvGraphicFramePr>
            <p:cNvPr id="3077" name="Object 6"/>
            <p:cNvGraphicFramePr>
              <a:graphicFrameLocks noChangeAspect="1"/>
            </p:cNvGraphicFramePr>
            <p:nvPr/>
          </p:nvGraphicFramePr>
          <p:xfrm>
            <a:off x="2258" y="1296"/>
            <a:ext cx="1156" cy="787"/>
          </p:xfrm>
          <a:graphic>
            <a:graphicData uri="http://schemas.openxmlformats.org/presentationml/2006/ole">
              <p:oleObj spid="_x0000_s140293" name="位图图像" r:id="rId5" imgW="1600000" imgH="1438095" progId="PBrush">
                <p:embed/>
              </p:oleObj>
            </a:graphicData>
          </a:graphic>
        </p:graphicFrame>
        <p:sp>
          <p:nvSpPr>
            <p:cNvPr id="3089" name="Rectangle 7"/>
            <p:cNvSpPr>
              <a:spLocks noChangeAspect="1" noChangeArrowheads="1"/>
            </p:cNvSpPr>
            <p:nvPr/>
          </p:nvSpPr>
          <p:spPr bwMode="auto">
            <a:xfrm>
              <a:off x="2295" y="1348"/>
              <a:ext cx="240" cy="145"/>
            </a:xfrm>
            <a:prstGeom prst="rect">
              <a:avLst/>
            </a:prstGeom>
            <a:noFill/>
            <a:ln w="9525">
              <a:noFill/>
              <a:miter lim="800000"/>
              <a:headEnd/>
              <a:tailEnd/>
            </a:ln>
          </p:spPr>
          <p:txBody>
            <a:bodyPr>
              <a:spAutoFit/>
            </a:bodyPr>
            <a:lstStyle/>
            <a:p>
              <a:pPr algn="just" eaLnBrk="0" hangingPunct="0"/>
              <a:r>
                <a:rPr kumimoji="0" lang="en-US" altLang="zh-CN" sz="2000">
                  <a:solidFill>
                    <a:srgbClr val="000000"/>
                  </a:solidFill>
                </a:rPr>
                <a:t>Ω </a:t>
              </a:r>
            </a:p>
          </p:txBody>
        </p:sp>
      </p:grpSp>
      <p:grpSp>
        <p:nvGrpSpPr>
          <p:cNvPr id="4" name="Group 8"/>
          <p:cNvGrpSpPr>
            <a:grpSpLocks noChangeAspect="1"/>
          </p:cNvGrpSpPr>
          <p:nvPr/>
        </p:nvGrpSpPr>
        <p:grpSpPr bwMode="auto">
          <a:xfrm>
            <a:off x="6477000" y="609600"/>
            <a:ext cx="2382838" cy="2154238"/>
            <a:chOff x="3792" y="1008"/>
            <a:chExt cx="918" cy="900"/>
          </a:xfrm>
        </p:grpSpPr>
        <p:graphicFrame>
          <p:nvGraphicFramePr>
            <p:cNvPr id="3076" name="Object 9"/>
            <p:cNvGraphicFramePr>
              <a:graphicFrameLocks noChangeAspect="1"/>
            </p:cNvGraphicFramePr>
            <p:nvPr/>
          </p:nvGraphicFramePr>
          <p:xfrm>
            <a:off x="3792" y="1008"/>
            <a:ext cx="918" cy="900"/>
          </p:xfrm>
          <a:graphic>
            <a:graphicData uri="http://schemas.openxmlformats.org/presentationml/2006/ole">
              <p:oleObj spid="_x0000_s140292" name="位图图像" r:id="rId6" imgW="1457143" imgH="1428949" progId="PBrush">
                <p:embed/>
              </p:oleObj>
            </a:graphicData>
          </a:graphic>
        </p:graphicFrame>
        <p:sp>
          <p:nvSpPr>
            <p:cNvPr id="3088" name="Rectangle 10"/>
            <p:cNvSpPr>
              <a:spLocks noChangeAspect="1" noChangeArrowheads="1"/>
            </p:cNvSpPr>
            <p:nvPr/>
          </p:nvSpPr>
          <p:spPr bwMode="auto">
            <a:xfrm>
              <a:off x="3860" y="1091"/>
              <a:ext cx="240" cy="166"/>
            </a:xfrm>
            <a:prstGeom prst="rect">
              <a:avLst/>
            </a:prstGeom>
            <a:noFill/>
            <a:ln w="9525">
              <a:noFill/>
              <a:miter lim="800000"/>
              <a:headEnd/>
              <a:tailEnd/>
            </a:ln>
          </p:spPr>
          <p:txBody>
            <a:bodyPr>
              <a:spAutoFit/>
            </a:bodyPr>
            <a:lstStyle/>
            <a:p>
              <a:pPr algn="just" eaLnBrk="0" hangingPunct="0"/>
              <a:r>
                <a:rPr kumimoji="0" lang="en-US" altLang="zh-CN" sz="2000">
                  <a:solidFill>
                    <a:srgbClr val="000000"/>
                  </a:solidFill>
                </a:rPr>
                <a:t>Ω </a:t>
              </a:r>
            </a:p>
          </p:txBody>
        </p:sp>
      </p:grpSp>
      <p:grpSp>
        <p:nvGrpSpPr>
          <p:cNvPr id="5" name="Group 11"/>
          <p:cNvGrpSpPr>
            <a:grpSpLocks noChangeAspect="1"/>
          </p:cNvGrpSpPr>
          <p:nvPr/>
        </p:nvGrpSpPr>
        <p:grpSpPr bwMode="auto">
          <a:xfrm>
            <a:off x="6400800" y="3276600"/>
            <a:ext cx="2493963" cy="2159000"/>
            <a:chOff x="6714" y="10154"/>
            <a:chExt cx="2066" cy="1788"/>
          </a:xfrm>
        </p:grpSpPr>
        <p:graphicFrame>
          <p:nvGraphicFramePr>
            <p:cNvPr id="3075" name="Object 12"/>
            <p:cNvGraphicFramePr>
              <a:graphicFrameLocks noChangeAspect="1"/>
            </p:cNvGraphicFramePr>
            <p:nvPr/>
          </p:nvGraphicFramePr>
          <p:xfrm>
            <a:off x="6714" y="10154"/>
            <a:ext cx="2066" cy="1788"/>
          </p:xfrm>
          <a:graphic>
            <a:graphicData uri="http://schemas.openxmlformats.org/presentationml/2006/ole">
              <p:oleObj spid="_x0000_s140291" name="位图图像" r:id="rId7" imgW="1514686" imgH="1419048" progId="PBrush">
                <p:embed/>
              </p:oleObj>
            </a:graphicData>
          </a:graphic>
        </p:graphicFrame>
        <p:sp>
          <p:nvSpPr>
            <p:cNvPr id="3086" name="Rectangle 13"/>
            <p:cNvSpPr>
              <a:spLocks noChangeAspect="1" noChangeArrowheads="1"/>
            </p:cNvSpPr>
            <p:nvPr/>
          </p:nvSpPr>
          <p:spPr bwMode="auto">
            <a:xfrm>
              <a:off x="6778" y="10274"/>
              <a:ext cx="521" cy="328"/>
            </a:xfrm>
            <a:prstGeom prst="rect">
              <a:avLst/>
            </a:prstGeom>
            <a:noFill/>
            <a:ln w="9525">
              <a:noFill/>
              <a:miter lim="800000"/>
              <a:headEnd/>
              <a:tailEnd/>
            </a:ln>
          </p:spPr>
          <p:txBody>
            <a:bodyPr>
              <a:spAutoFit/>
            </a:bodyPr>
            <a:lstStyle/>
            <a:p>
              <a:pPr algn="just" eaLnBrk="0" hangingPunct="0"/>
              <a:r>
                <a:rPr kumimoji="0" lang="en-US" altLang="zh-CN" sz="2000">
                  <a:solidFill>
                    <a:srgbClr val="000000"/>
                  </a:solidFill>
                </a:rPr>
                <a:t>Ω </a:t>
              </a:r>
            </a:p>
          </p:txBody>
        </p:sp>
        <p:sp>
          <p:nvSpPr>
            <p:cNvPr id="3087" name="Rectangle 14"/>
            <p:cNvSpPr>
              <a:spLocks noChangeAspect="1" noChangeArrowheads="1"/>
            </p:cNvSpPr>
            <p:nvPr/>
          </p:nvSpPr>
          <p:spPr bwMode="auto">
            <a:xfrm>
              <a:off x="7795" y="10467"/>
              <a:ext cx="519" cy="252"/>
            </a:xfrm>
            <a:prstGeom prst="rect">
              <a:avLst/>
            </a:prstGeom>
            <a:noFill/>
            <a:ln w="9525">
              <a:noFill/>
              <a:miter lim="800000"/>
              <a:headEnd/>
              <a:tailEnd/>
            </a:ln>
          </p:spPr>
          <p:txBody>
            <a:bodyPr>
              <a:spAutoFit/>
            </a:bodyPr>
            <a:lstStyle/>
            <a:p>
              <a:pPr algn="just" eaLnBrk="0" hangingPunct="0"/>
              <a:r>
                <a:rPr kumimoji="0" lang="en-US" altLang="zh-CN" sz="1000">
                  <a:solidFill>
                    <a:srgbClr val="000000"/>
                  </a:solidFill>
                </a:rPr>
                <a:t>B</a:t>
              </a:r>
              <a:r>
                <a:rPr kumimoji="0" lang="en-US" altLang="zh-CN" sz="1400">
                  <a:solidFill>
                    <a:srgbClr val="000000"/>
                  </a:solidFill>
                </a:rPr>
                <a:t> </a:t>
              </a:r>
              <a:endParaRPr kumimoji="0" lang="en-US" altLang="zh-CN">
                <a:solidFill>
                  <a:srgbClr val="000000"/>
                </a:solidFill>
              </a:endParaRPr>
            </a:p>
          </p:txBody>
        </p:sp>
      </p:grpSp>
      <p:grpSp>
        <p:nvGrpSpPr>
          <p:cNvPr id="6" name="Group 15"/>
          <p:cNvGrpSpPr>
            <a:grpSpLocks/>
          </p:cNvGrpSpPr>
          <p:nvPr/>
        </p:nvGrpSpPr>
        <p:grpSpPr bwMode="auto">
          <a:xfrm>
            <a:off x="457200" y="3200400"/>
            <a:ext cx="2339975" cy="2160588"/>
            <a:chOff x="288" y="2016"/>
            <a:chExt cx="1474" cy="1361"/>
          </a:xfrm>
        </p:grpSpPr>
        <p:graphicFrame>
          <p:nvGraphicFramePr>
            <p:cNvPr id="3074" name="Object 16"/>
            <p:cNvGraphicFramePr>
              <a:graphicFrameLocks noChangeAspect="1"/>
            </p:cNvGraphicFramePr>
            <p:nvPr/>
          </p:nvGraphicFramePr>
          <p:xfrm>
            <a:off x="288" y="2016"/>
            <a:ext cx="1474" cy="1361"/>
          </p:xfrm>
          <a:graphic>
            <a:graphicData uri="http://schemas.openxmlformats.org/presentationml/2006/ole">
              <p:oleObj spid="_x0000_s140290" name="位图图像" r:id="rId8" imgW="1390844" imgH="1390844" progId="PBrush">
                <p:embed/>
              </p:oleObj>
            </a:graphicData>
          </a:graphic>
        </p:graphicFrame>
        <p:sp>
          <p:nvSpPr>
            <p:cNvPr id="3085" name="Rectangle 17"/>
            <p:cNvSpPr>
              <a:spLocks noChangeArrowheads="1"/>
            </p:cNvSpPr>
            <p:nvPr/>
          </p:nvSpPr>
          <p:spPr bwMode="auto">
            <a:xfrm>
              <a:off x="1008" y="2208"/>
              <a:ext cx="276" cy="250"/>
            </a:xfrm>
            <a:prstGeom prst="rect">
              <a:avLst/>
            </a:prstGeom>
            <a:noFill/>
            <a:ln w="9525">
              <a:noFill/>
              <a:miter lim="800000"/>
              <a:headEnd/>
              <a:tailEnd/>
            </a:ln>
          </p:spPr>
          <p:txBody>
            <a:bodyPr wrap="none">
              <a:spAutoFit/>
            </a:bodyPr>
            <a:lstStyle/>
            <a:p>
              <a:r>
                <a:rPr kumimoji="0" lang="en-US" altLang="zh-CN" sz="2000">
                  <a:solidFill>
                    <a:srgbClr val="000000"/>
                  </a:solidFill>
                </a:rPr>
                <a:t>Ω</a:t>
              </a:r>
            </a:p>
          </p:txBody>
        </p:sp>
      </p:grpSp>
      <p:sp>
        <p:nvSpPr>
          <p:cNvPr id="3084" name="Rectangle 18"/>
          <p:cNvSpPr>
            <a:spLocks noChangeArrowheads="1"/>
          </p:cNvSpPr>
          <p:nvPr/>
        </p:nvSpPr>
        <p:spPr bwMode="auto">
          <a:xfrm>
            <a:off x="3048000" y="3962400"/>
            <a:ext cx="3276600" cy="519113"/>
          </a:xfrm>
          <a:prstGeom prst="rect">
            <a:avLst/>
          </a:prstGeom>
          <a:noFill/>
          <a:ln w="9525">
            <a:noFill/>
            <a:miter lim="800000"/>
            <a:headEnd/>
            <a:tailEnd/>
          </a:ln>
        </p:spPr>
        <p:txBody>
          <a:bodyPr>
            <a:spAutoFit/>
          </a:bodyPr>
          <a:lstStyle/>
          <a:p>
            <a:r>
              <a:rPr lang="zh-CN" altLang="en-US" sz="2800">
                <a:latin typeface="新宋体" pitchFamily="49" charset="-122"/>
                <a:ea typeface="新宋体" pitchFamily="49" charset="-122"/>
              </a:rPr>
              <a:t>事件之间的关系</a:t>
            </a:r>
            <a:r>
              <a:rPr lang="zh-CN" altLang="en-US" sz="2800"/>
              <a:t>图</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304800" y="228600"/>
            <a:ext cx="8610600" cy="1752600"/>
          </a:xfrm>
        </p:spPr>
        <p:txBody>
          <a:bodyPr/>
          <a:lstStyle/>
          <a:p>
            <a:pPr eaLnBrk="1" hangingPunct="1">
              <a:buClr>
                <a:schemeClr val="hlink"/>
              </a:buClr>
              <a:buFont typeface="Wingdings" pitchFamily="2" charset="2"/>
              <a:buChar char="q"/>
              <a:defRPr/>
            </a:pPr>
            <a:r>
              <a:rPr lang="zh-CN" altLang="en-US" b="1" smtClean="0">
                <a:latin typeface="宋体" pitchFamily="2" charset="-122"/>
              </a:rPr>
              <a:t>概率的定义</a:t>
            </a:r>
          </a:p>
          <a:p>
            <a:pPr algn="just" eaLnBrk="1" hangingPunct="1">
              <a:buFontTx/>
              <a:buNone/>
              <a:defRPr/>
            </a:pPr>
            <a:r>
              <a:rPr lang="zh-CN" altLang="en-US" sz="2400" b="1" smtClean="0">
                <a:latin typeface="宋体" pitchFamily="2" charset="-122"/>
              </a:rPr>
              <a:t>  </a:t>
            </a:r>
            <a:r>
              <a:rPr lang="zh-CN" altLang="en-US" sz="2200" b="1" smtClean="0">
                <a:solidFill>
                  <a:schemeClr val="hlink"/>
                </a:solidFill>
                <a:effectLst>
                  <a:outerShdw blurRad="38100" dist="38100" dir="2700000" algn="tl">
                    <a:srgbClr val="000000"/>
                  </a:outerShdw>
                </a:effectLst>
              </a:rPr>
              <a:t>古典定义</a:t>
            </a:r>
            <a:r>
              <a:rPr lang="zh-CN" altLang="en-US" sz="2200" smtClean="0"/>
              <a:t> ：</a:t>
            </a:r>
            <a:r>
              <a:rPr lang="zh-CN" altLang="en-US" sz="2200" smtClean="0">
                <a:latin typeface="宋体" pitchFamily="2" charset="-122"/>
              </a:rPr>
              <a:t>在随机试验中，如果基本事件的总数</a:t>
            </a:r>
            <a:r>
              <a:rPr lang="en-US" altLang="zh-CN" sz="2200" smtClean="0"/>
              <a:t>n</a:t>
            </a:r>
            <a:r>
              <a:rPr lang="zh-CN" altLang="en-US" sz="2200" smtClean="0">
                <a:latin typeface="宋体" pitchFamily="2" charset="-122"/>
              </a:rPr>
              <a:t>为有限多个，且每个基本事件的发生是等可能的，事件</a:t>
            </a:r>
            <a:r>
              <a:rPr lang="en-US" altLang="zh-CN" sz="2200" smtClean="0"/>
              <a:t>A</a:t>
            </a:r>
            <a:r>
              <a:rPr lang="zh-CN" altLang="en-US" sz="2200" smtClean="0">
                <a:latin typeface="宋体" pitchFamily="2" charset="-122"/>
              </a:rPr>
              <a:t>由其中</a:t>
            </a:r>
            <a:r>
              <a:rPr lang="en-US" altLang="zh-CN" sz="2200" smtClean="0"/>
              <a:t>m</a:t>
            </a:r>
            <a:r>
              <a:rPr lang="zh-CN" altLang="en-US" sz="2200" smtClean="0">
                <a:latin typeface="宋体" pitchFamily="2" charset="-122"/>
              </a:rPr>
              <a:t>个基本事件所组成，则事件</a:t>
            </a:r>
            <a:r>
              <a:rPr lang="en-US" altLang="zh-CN" sz="2200" smtClean="0"/>
              <a:t>A</a:t>
            </a:r>
            <a:r>
              <a:rPr lang="zh-CN" altLang="en-US" sz="2200" smtClean="0">
                <a:latin typeface="宋体" pitchFamily="2" charset="-122"/>
              </a:rPr>
              <a:t>的概率为：</a:t>
            </a:r>
          </a:p>
        </p:txBody>
      </p:sp>
      <p:graphicFrame>
        <p:nvGraphicFramePr>
          <p:cNvPr id="37891" name="Object 3"/>
          <p:cNvGraphicFramePr>
            <a:graphicFrameLocks noChangeAspect="1"/>
          </p:cNvGraphicFramePr>
          <p:nvPr/>
        </p:nvGraphicFramePr>
        <p:xfrm>
          <a:off x="2286000" y="1981200"/>
          <a:ext cx="4419600" cy="785813"/>
        </p:xfrm>
        <a:graphic>
          <a:graphicData uri="http://schemas.openxmlformats.org/presentationml/2006/ole">
            <p:oleObj spid="_x0000_s141314" name="Equation" r:id="rId4" imgW="2273040" imgH="419040" progId="">
              <p:embed/>
            </p:oleObj>
          </a:graphicData>
        </a:graphic>
      </p:graphicFrame>
      <p:grpSp>
        <p:nvGrpSpPr>
          <p:cNvPr id="2" name="Group 6"/>
          <p:cNvGrpSpPr>
            <a:grpSpLocks/>
          </p:cNvGrpSpPr>
          <p:nvPr/>
        </p:nvGrpSpPr>
        <p:grpSpPr bwMode="auto">
          <a:xfrm>
            <a:off x="609600" y="2819400"/>
            <a:ext cx="8305800" cy="3675063"/>
            <a:chOff x="384" y="1776"/>
            <a:chExt cx="5232" cy="2315"/>
          </a:xfrm>
        </p:grpSpPr>
        <p:graphicFrame>
          <p:nvGraphicFramePr>
            <p:cNvPr id="4099" name="Object 4"/>
            <p:cNvGraphicFramePr>
              <a:graphicFrameLocks noChangeAspect="1"/>
            </p:cNvGraphicFramePr>
            <p:nvPr/>
          </p:nvGraphicFramePr>
          <p:xfrm>
            <a:off x="1872" y="3552"/>
            <a:ext cx="1200" cy="539"/>
          </p:xfrm>
          <a:graphic>
            <a:graphicData uri="http://schemas.openxmlformats.org/presentationml/2006/ole">
              <p:oleObj spid="_x0000_s141315" name="Equation" r:id="rId5" imgW="876240" imgH="393480" progId="">
                <p:embed/>
              </p:oleObj>
            </a:graphicData>
          </a:graphic>
        </p:graphicFrame>
        <p:sp>
          <p:nvSpPr>
            <p:cNvPr id="37893" name="Text Box 5"/>
            <p:cNvSpPr txBox="1">
              <a:spLocks noChangeArrowheads="1"/>
            </p:cNvSpPr>
            <p:nvPr/>
          </p:nvSpPr>
          <p:spPr bwMode="auto">
            <a:xfrm>
              <a:off x="384" y="1776"/>
              <a:ext cx="5232" cy="1661"/>
            </a:xfrm>
            <a:prstGeom prst="rect">
              <a:avLst/>
            </a:prstGeom>
            <a:noFill/>
            <a:ln w="9525">
              <a:noFill/>
              <a:miter lim="800000"/>
              <a:headEnd/>
              <a:tailEnd/>
            </a:ln>
            <a:effectLst/>
          </p:spPr>
          <p:txBody>
            <a:bodyPr>
              <a:spAutoFit/>
            </a:bodyPr>
            <a:lstStyle/>
            <a:p>
              <a:pPr algn="just">
                <a:spcBef>
                  <a:spcPct val="20000"/>
                </a:spcBef>
                <a:defRPr/>
              </a:pPr>
              <a:r>
                <a:rPr lang="zh-CN" altLang="en-US" sz="2200" b="1">
                  <a:solidFill>
                    <a:schemeClr val="hlink"/>
                  </a:solidFill>
                  <a:effectLst>
                    <a:outerShdw blurRad="38100" dist="38100" dir="2700000" algn="tl">
                      <a:srgbClr val="000000"/>
                    </a:outerShdw>
                  </a:effectLst>
                  <a:ea typeface="宋体" pitchFamily="2" charset="-122"/>
                </a:rPr>
                <a:t>统计定义</a:t>
              </a:r>
              <a:r>
                <a:rPr lang="zh-CN" altLang="en-US" sz="2200" b="1">
                  <a:latin typeface="宋体" pitchFamily="2" charset="-122"/>
                  <a:ea typeface="宋体" pitchFamily="2" charset="-122"/>
                </a:rPr>
                <a:t>：</a:t>
              </a:r>
              <a:r>
                <a:rPr lang="zh-CN" altLang="en-US" sz="2200">
                  <a:ea typeface="宋体" pitchFamily="2" charset="-122"/>
                </a:rPr>
                <a:t>在相同条件下，重复某一试验</a:t>
              </a:r>
              <a:r>
                <a:rPr lang="en-US" altLang="zh-CN" sz="2200">
                  <a:latin typeface="宋体" pitchFamily="2" charset="-122"/>
                  <a:ea typeface="宋体" pitchFamily="2" charset="-122"/>
                </a:rPr>
                <a:t>n</a:t>
              </a:r>
              <a:r>
                <a:rPr lang="zh-CN" altLang="en-US" sz="2200">
                  <a:ea typeface="宋体" pitchFamily="2" charset="-122"/>
                </a:rPr>
                <a:t>次，事件</a:t>
              </a:r>
              <a:r>
                <a:rPr lang="en-US" altLang="zh-CN" sz="2200">
                  <a:latin typeface="宋体" pitchFamily="2" charset="-122"/>
                  <a:ea typeface="宋体" pitchFamily="2" charset="-122"/>
                </a:rPr>
                <a:t>A</a:t>
              </a:r>
              <a:r>
                <a:rPr lang="zh-CN" altLang="en-US" sz="2200">
                  <a:ea typeface="宋体" pitchFamily="2" charset="-122"/>
                </a:rPr>
                <a:t>发生的频率随着</a:t>
              </a:r>
              <a:r>
                <a:rPr lang="en-US" altLang="zh-CN" sz="2200">
                  <a:latin typeface="宋体" pitchFamily="2" charset="-122"/>
                  <a:ea typeface="宋体" pitchFamily="2" charset="-122"/>
                </a:rPr>
                <a:t>n</a:t>
              </a:r>
              <a:r>
                <a:rPr lang="zh-CN" altLang="en-US" sz="2200">
                  <a:ea typeface="宋体" pitchFamily="2" charset="-122"/>
                </a:rPr>
                <a:t>的不断增大而在某个常数值（</a:t>
              </a:r>
              <a:r>
                <a:rPr lang="en-US" altLang="zh-CN" sz="2200">
                  <a:latin typeface="宋体" pitchFamily="2" charset="-122"/>
                  <a:ea typeface="宋体" pitchFamily="2" charset="-122"/>
                </a:rPr>
                <a:t>p</a:t>
              </a:r>
              <a:r>
                <a:rPr lang="zh-CN" altLang="en-US" sz="2200">
                  <a:ea typeface="宋体" pitchFamily="2" charset="-122"/>
                </a:rPr>
                <a:t>）附近摆动，则称频率的稳定值（</a:t>
              </a:r>
              <a:r>
                <a:rPr lang="en-US" altLang="zh-CN" sz="2200">
                  <a:latin typeface="宋体" pitchFamily="2" charset="-122"/>
                  <a:ea typeface="宋体" pitchFamily="2" charset="-122"/>
                </a:rPr>
                <a:t>p</a:t>
              </a:r>
              <a:r>
                <a:rPr lang="zh-CN" altLang="en-US" sz="2200">
                  <a:ea typeface="宋体" pitchFamily="2" charset="-122"/>
                </a:rPr>
                <a:t>）为事件</a:t>
              </a:r>
              <a:r>
                <a:rPr lang="en-US" altLang="zh-CN" sz="2200">
                  <a:latin typeface="宋体" pitchFamily="2" charset="-122"/>
                  <a:ea typeface="宋体" pitchFamily="2" charset="-122"/>
                </a:rPr>
                <a:t>A</a:t>
              </a:r>
              <a:r>
                <a:rPr lang="zh-CN" altLang="en-US" sz="2200">
                  <a:ea typeface="宋体" pitchFamily="2" charset="-122"/>
                </a:rPr>
                <a:t>发生的概率，记为</a:t>
              </a:r>
              <a:r>
                <a:rPr lang="en-US" altLang="zh-CN" sz="2200">
                  <a:latin typeface="宋体" pitchFamily="2" charset="-122"/>
                  <a:ea typeface="宋体" pitchFamily="2" charset="-122"/>
                </a:rPr>
                <a:t>P</a:t>
              </a:r>
              <a:r>
                <a:rPr lang="zh-CN" altLang="en-US" sz="2200">
                  <a:ea typeface="宋体" pitchFamily="2" charset="-122"/>
                </a:rPr>
                <a:t>（</a:t>
              </a:r>
              <a:r>
                <a:rPr lang="en-US" altLang="zh-CN" sz="2200">
                  <a:latin typeface="宋体" pitchFamily="2" charset="-122"/>
                  <a:ea typeface="宋体" pitchFamily="2" charset="-122"/>
                </a:rPr>
                <a:t>A</a:t>
              </a:r>
              <a:r>
                <a:rPr lang="zh-CN" altLang="en-US" sz="2200">
                  <a:ea typeface="宋体" pitchFamily="2" charset="-122"/>
                </a:rPr>
                <a:t>），即：</a:t>
              </a:r>
              <a:endParaRPr lang="zh-CN" altLang="en-US" sz="2200">
                <a:latin typeface="宋体" pitchFamily="2" charset="-122"/>
                <a:ea typeface="宋体" pitchFamily="2" charset="-122"/>
              </a:endParaRPr>
            </a:p>
            <a:p>
              <a:pPr algn="just">
                <a:spcBef>
                  <a:spcPct val="20000"/>
                </a:spcBef>
                <a:defRPr/>
              </a:pPr>
              <a:r>
                <a:rPr lang="zh-CN" altLang="en-US" sz="2200">
                  <a:latin typeface="宋体" pitchFamily="2" charset="-122"/>
                  <a:ea typeface="宋体" pitchFamily="2" charset="-122"/>
                </a:rPr>
                <a:t>                        </a:t>
              </a:r>
              <a:r>
                <a:rPr lang="en-US" altLang="zh-CN" sz="2200">
                  <a:latin typeface="宋体" pitchFamily="2" charset="-122"/>
                  <a:ea typeface="宋体" pitchFamily="2" charset="-122"/>
                </a:rPr>
                <a:t>P</a:t>
              </a:r>
              <a:r>
                <a:rPr lang="zh-CN" altLang="en-US" sz="2200">
                  <a:ea typeface="宋体" pitchFamily="2" charset="-122"/>
                </a:rPr>
                <a:t>（</a:t>
              </a:r>
              <a:r>
                <a:rPr lang="en-US" altLang="zh-CN" sz="2200">
                  <a:latin typeface="宋体" pitchFamily="2" charset="-122"/>
                  <a:ea typeface="宋体" pitchFamily="2" charset="-122"/>
                </a:rPr>
                <a:t>A</a:t>
              </a:r>
              <a:r>
                <a:rPr lang="zh-CN" altLang="en-US" sz="2200">
                  <a:ea typeface="宋体" pitchFamily="2" charset="-122"/>
                </a:rPr>
                <a:t>）</a:t>
              </a:r>
              <a:r>
                <a:rPr lang="en-US" altLang="zh-CN" sz="2200">
                  <a:latin typeface="宋体" pitchFamily="2" charset="-122"/>
                  <a:ea typeface="宋体" pitchFamily="2" charset="-122"/>
                </a:rPr>
                <a:t>= p</a:t>
              </a:r>
            </a:p>
            <a:p>
              <a:pPr algn="just">
                <a:spcBef>
                  <a:spcPct val="20000"/>
                </a:spcBef>
                <a:defRPr/>
              </a:pPr>
              <a:r>
                <a:rPr lang="zh-CN" altLang="en-US" sz="2200">
                  <a:ea typeface="宋体" pitchFamily="2" charset="-122"/>
                </a:rPr>
                <a:t>对于任意事件</a:t>
              </a:r>
              <a:r>
                <a:rPr lang="en-US" altLang="zh-CN" sz="2200">
                  <a:latin typeface="宋体" pitchFamily="2" charset="-122"/>
                  <a:ea typeface="宋体" pitchFamily="2" charset="-122"/>
                </a:rPr>
                <a:t>A</a:t>
              </a:r>
              <a:r>
                <a:rPr lang="zh-CN" altLang="en-US" sz="2200">
                  <a:ea typeface="宋体" pitchFamily="2" charset="-122"/>
                </a:rPr>
                <a:t>，恒有</a:t>
              </a:r>
              <a:r>
                <a:rPr lang="en-US" altLang="zh-CN" sz="2200">
                  <a:latin typeface="宋体" pitchFamily="2" charset="-122"/>
                  <a:ea typeface="宋体" pitchFamily="2" charset="-122"/>
                </a:rPr>
                <a:t>0</a:t>
              </a:r>
              <a:r>
                <a:rPr lang="en-US" altLang="zh-CN" sz="2200">
                  <a:ea typeface="宋体" pitchFamily="2" charset="-122"/>
                </a:rPr>
                <a:t>≤</a:t>
              </a:r>
              <a:r>
                <a:rPr lang="en-US" altLang="zh-CN" sz="2200">
                  <a:latin typeface="宋体" pitchFamily="2" charset="-122"/>
                  <a:ea typeface="宋体" pitchFamily="2" charset="-122"/>
                </a:rPr>
                <a:t>P(A)</a:t>
              </a:r>
              <a:r>
                <a:rPr lang="en-US" altLang="zh-CN" sz="2200">
                  <a:ea typeface="宋体" pitchFamily="2" charset="-122"/>
                </a:rPr>
                <a:t>≤</a:t>
              </a:r>
              <a:r>
                <a:rPr lang="en-US" altLang="zh-CN" sz="2200">
                  <a:latin typeface="宋体" pitchFamily="2" charset="-122"/>
                  <a:ea typeface="宋体" pitchFamily="2" charset="-122"/>
                </a:rPr>
                <a:t>1</a:t>
              </a:r>
              <a:r>
                <a:rPr lang="zh-CN" altLang="en-US" sz="2200">
                  <a:ea typeface="宋体" pitchFamily="2" charset="-122"/>
                </a:rPr>
                <a:t>，且</a:t>
              </a:r>
              <a:r>
                <a:rPr lang="en-US" altLang="zh-CN" sz="2200">
                  <a:latin typeface="宋体" pitchFamily="2" charset="-122"/>
                  <a:ea typeface="宋体" pitchFamily="2" charset="-122"/>
                </a:rPr>
                <a:t>P</a:t>
              </a:r>
              <a:r>
                <a:rPr lang="zh-CN" altLang="en-US" sz="2200">
                  <a:ea typeface="宋体" pitchFamily="2" charset="-122"/>
                </a:rPr>
                <a:t>（</a:t>
              </a:r>
              <a:r>
                <a:rPr lang="en-US" altLang="zh-CN" sz="2200">
                  <a:ea typeface="宋体" pitchFamily="2" charset="-122"/>
                </a:rPr>
                <a:t>Ω</a:t>
              </a:r>
              <a:r>
                <a:rPr lang="zh-CN" altLang="en-US" sz="2200">
                  <a:ea typeface="宋体" pitchFamily="2" charset="-122"/>
                </a:rPr>
                <a:t>）</a:t>
              </a:r>
              <a:r>
                <a:rPr lang="en-US" altLang="zh-CN" sz="2200">
                  <a:latin typeface="宋体" pitchFamily="2" charset="-122"/>
                  <a:ea typeface="宋体" pitchFamily="2" charset="-122"/>
                </a:rPr>
                <a:t>=1</a:t>
              </a:r>
              <a:r>
                <a:rPr lang="zh-CN" altLang="en-US" sz="2200">
                  <a:ea typeface="宋体" pitchFamily="2" charset="-122"/>
                </a:rPr>
                <a:t>，</a:t>
              </a:r>
              <a:r>
                <a:rPr lang="en-US" altLang="zh-CN" sz="2200">
                  <a:latin typeface="宋体" pitchFamily="2" charset="-122"/>
                  <a:ea typeface="宋体" pitchFamily="2" charset="-122"/>
                </a:rPr>
                <a:t>P</a:t>
              </a:r>
              <a:r>
                <a:rPr lang="zh-CN" altLang="en-US" sz="2200">
                  <a:ea typeface="宋体" pitchFamily="2" charset="-122"/>
                </a:rPr>
                <a:t>（</a:t>
              </a:r>
              <a:r>
                <a:rPr lang="en-US" altLang="zh-CN" sz="2200">
                  <a:latin typeface="宋体" pitchFamily="2" charset="-122"/>
                  <a:ea typeface="宋体" pitchFamily="2" charset="-122"/>
                </a:rPr>
                <a:t>Ф</a:t>
              </a:r>
              <a:r>
                <a:rPr lang="zh-CN" altLang="en-US" sz="2200">
                  <a:ea typeface="宋体" pitchFamily="2" charset="-122"/>
                </a:rPr>
                <a:t>）</a:t>
              </a:r>
              <a:r>
                <a:rPr lang="en-US" altLang="zh-CN" sz="2200">
                  <a:latin typeface="宋体" pitchFamily="2" charset="-122"/>
                  <a:ea typeface="宋体" pitchFamily="2" charset="-122"/>
                </a:rPr>
                <a:t>=0</a:t>
              </a:r>
              <a:r>
                <a:rPr lang="zh-CN" altLang="en-US" sz="2200">
                  <a:ea typeface="宋体" pitchFamily="2" charset="-122"/>
                </a:rPr>
                <a:t>。</a:t>
              </a:r>
            </a:p>
            <a:p>
              <a:pPr algn="just">
                <a:spcBef>
                  <a:spcPct val="20000"/>
                </a:spcBef>
                <a:defRPr/>
              </a:pPr>
              <a:r>
                <a:rPr lang="zh-CN" altLang="en-US" sz="2200">
                  <a:latin typeface="宋体" pitchFamily="2" charset="-122"/>
                  <a:ea typeface="宋体" pitchFamily="2" charset="-122"/>
                </a:rPr>
                <a:t>    在实际问题中，由于试验次数</a:t>
              </a:r>
              <a:r>
                <a:rPr lang="en-US" altLang="zh-CN" sz="2200">
                  <a:latin typeface="宋体" pitchFamily="2" charset="-122"/>
                  <a:ea typeface="宋体" pitchFamily="2" charset="-122"/>
                </a:rPr>
                <a:t>n</a:t>
              </a:r>
              <a:r>
                <a:rPr lang="zh-CN" altLang="en-US" sz="2200">
                  <a:latin typeface="宋体" pitchFamily="2" charset="-122"/>
                  <a:ea typeface="宋体" pitchFamily="2" charset="-122"/>
                </a:rPr>
                <a:t>不可能无限增大，因此，常将</a:t>
              </a:r>
              <a:r>
                <a:rPr lang="en-US" altLang="zh-CN" sz="2200">
                  <a:latin typeface="宋体" pitchFamily="2" charset="-122"/>
                  <a:ea typeface="宋体" pitchFamily="2" charset="-122"/>
                </a:rPr>
                <a:t>n</a:t>
              </a:r>
              <a:r>
                <a:rPr lang="zh-CN" altLang="en-US" sz="2200">
                  <a:latin typeface="宋体" pitchFamily="2" charset="-122"/>
                  <a:ea typeface="宋体" pitchFamily="2" charset="-122"/>
                </a:rPr>
                <a:t>充分大时，事件</a:t>
              </a:r>
              <a:r>
                <a:rPr lang="en-US" altLang="zh-CN" sz="2200">
                  <a:latin typeface="宋体" pitchFamily="2" charset="-122"/>
                  <a:ea typeface="宋体" pitchFamily="2" charset="-122"/>
                </a:rPr>
                <a:t>A</a:t>
              </a:r>
              <a:r>
                <a:rPr lang="zh-CN" altLang="en-US" sz="2200">
                  <a:latin typeface="宋体" pitchFamily="2" charset="-122"/>
                  <a:ea typeface="宋体" pitchFamily="2" charset="-122"/>
                </a:rPr>
                <a:t>发生的频率作为其概率的近似值，即 </a:t>
              </a:r>
              <a:endParaRPr lang="zh-CN" altLang="en-US" sz="2200">
                <a:ea typeface="宋体"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78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body" idx="1"/>
          </p:nvPr>
        </p:nvSpPr>
        <p:spPr>
          <a:xfrm>
            <a:off x="685800" y="304800"/>
            <a:ext cx="7772400" cy="2895600"/>
          </a:xfrm>
        </p:spPr>
        <p:txBody>
          <a:bodyPr/>
          <a:lstStyle/>
          <a:p>
            <a:pPr eaLnBrk="1" hangingPunct="1">
              <a:lnSpc>
                <a:spcPct val="90000"/>
              </a:lnSpc>
              <a:buClr>
                <a:schemeClr val="hlink"/>
              </a:buClr>
              <a:buNone/>
            </a:pPr>
            <a:r>
              <a:rPr lang="zh-CN" altLang="en-US" sz="2400" b="1" dirty="0" smtClean="0">
                <a:latin typeface="宋体" charset="-122"/>
              </a:rPr>
              <a:t>概率的运算法则</a:t>
            </a:r>
          </a:p>
          <a:p>
            <a:pPr eaLnBrk="1" hangingPunct="1">
              <a:lnSpc>
                <a:spcPct val="90000"/>
              </a:lnSpc>
              <a:buFontTx/>
              <a:buNone/>
            </a:pPr>
            <a:r>
              <a:rPr lang="zh-CN" altLang="en-US" sz="2000" b="1" dirty="0" smtClean="0">
                <a:latin typeface="宋体" charset="-122"/>
              </a:rPr>
              <a:t>加法法则</a:t>
            </a:r>
            <a:r>
              <a:rPr lang="zh-CN" altLang="en-US" sz="2800" b="1" dirty="0" smtClean="0">
                <a:latin typeface="宋体" charset="-122"/>
              </a:rPr>
              <a:t> </a:t>
            </a:r>
          </a:p>
          <a:p>
            <a:pPr algn="just" eaLnBrk="1" hangingPunct="1">
              <a:lnSpc>
                <a:spcPct val="90000"/>
              </a:lnSpc>
              <a:buFontTx/>
              <a:buNone/>
            </a:pPr>
            <a:r>
              <a:rPr lang="zh-CN" altLang="en-US" sz="1800" dirty="0" smtClean="0"/>
              <a:t>对于任意事件</a:t>
            </a:r>
            <a:r>
              <a:rPr lang="en-US" altLang="zh-CN" sz="1800" dirty="0" smtClean="0">
                <a:latin typeface="宋体" charset="-122"/>
              </a:rPr>
              <a:t>A</a:t>
            </a:r>
            <a:r>
              <a:rPr lang="zh-CN" altLang="en-US" sz="1800" dirty="0" smtClean="0"/>
              <a:t>、</a:t>
            </a:r>
            <a:r>
              <a:rPr lang="en-US" altLang="zh-CN" sz="1800" dirty="0" smtClean="0">
                <a:latin typeface="宋体" charset="-122"/>
              </a:rPr>
              <a:t>B</a:t>
            </a:r>
            <a:r>
              <a:rPr lang="zh-CN" altLang="en-US" sz="1800" dirty="0" smtClean="0"/>
              <a:t>，有：</a:t>
            </a:r>
            <a:r>
              <a:rPr lang="en-US" altLang="zh-CN" sz="1800" dirty="0" smtClean="0">
                <a:latin typeface="宋体" charset="-122"/>
              </a:rPr>
              <a:t>P(A + B) = P(A) + P(B)</a:t>
            </a:r>
            <a:r>
              <a:rPr lang="zh-CN" altLang="en-US" sz="1800" dirty="0" smtClean="0"/>
              <a:t>－</a:t>
            </a:r>
            <a:r>
              <a:rPr lang="en-US" altLang="zh-CN" sz="1800" dirty="0" smtClean="0">
                <a:latin typeface="宋体" charset="-122"/>
              </a:rPr>
              <a:t>P(AB)</a:t>
            </a:r>
          </a:p>
          <a:p>
            <a:pPr algn="just" eaLnBrk="1" hangingPunct="1">
              <a:lnSpc>
                <a:spcPct val="90000"/>
              </a:lnSpc>
              <a:buFontTx/>
              <a:buNone/>
            </a:pPr>
            <a:r>
              <a:rPr lang="zh-CN" altLang="en-US" sz="1800" dirty="0" smtClean="0"/>
              <a:t>若事件</a:t>
            </a:r>
            <a:r>
              <a:rPr lang="en-US" altLang="zh-CN" sz="1800" dirty="0" smtClean="0">
                <a:latin typeface="宋体" charset="-122"/>
              </a:rPr>
              <a:t>A</a:t>
            </a:r>
            <a:r>
              <a:rPr lang="zh-CN" altLang="en-US" sz="1800" dirty="0" smtClean="0"/>
              <a:t>与</a:t>
            </a:r>
            <a:r>
              <a:rPr lang="en-US" altLang="zh-CN" sz="1800" dirty="0" smtClean="0">
                <a:latin typeface="宋体" charset="-122"/>
              </a:rPr>
              <a:t>B</a:t>
            </a:r>
            <a:r>
              <a:rPr lang="zh-CN" altLang="en-US" sz="1800" dirty="0" smtClean="0"/>
              <a:t>互斥，则：</a:t>
            </a:r>
            <a:r>
              <a:rPr lang="en-US" altLang="zh-CN" sz="1800" dirty="0" smtClean="0">
                <a:latin typeface="宋体" charset="-122"/>
              </a:rPr>
              <a:t>P(A + B) = P(A) + P(B)</a:t>
            </a:r>
            <a:r>
              <a:rPr lang="en-US" altLang="zh-CN" sz="2800" dirty="0" smtClean="0">
                <a:latin typeface="宋体" charset="-122"/>
              </a:rPr>
              <a:t> </a:t>
            </a:r>
          </a:p>
          <a:p>
            <a:pPr algn="just" eaLnBrk="1" hangingPunct="1">
              <a:lnSpc>
                <a:spcPct val="90000"/>
              </a:lnSpc>
              <a:buFontTx/>
              <a:buNone/>
            </a:pPr>
            <a:r>
              <a:rPr lang="en-US" altLang="zh-CN" sz="2800" dirty="0" smtClean="0"/>
              <a:t> </a:t>
            </a:r>
          </a:p>
          <a:p>
            <a:pPr algn="just" eaLnBrk="1" hangingPunct="1">
              <a:lnSpc>
                <a:spcPct val="95000"/>
              </a:lnSpc>
              <a:buFontTx/>
              <a:buNone/>
            </a:pPr>
            <a:r>
              <a:rPr lang="zh-CN" altLang="en-US" sz="1800" dirty="0" smtClean="0">
                <a:latin typeface="宋体" charset="-122"/>
              </a:rPr>
              <a:t>例</a:t>
            </a:r>
            <a:r>
              <a:rPr lang="en-US" altLang="zh-CN" sz="1800" dirty="0" smtClean="0"/>
              <a:t>3.1 </a:t>
            </a:r>
            <a:r>
              <a:rPr lang="zh-CN" altLang="en-US" sz="1800" dirty="0" smtClean="0">
                <a:latin typeface="宋体" charset="-122"/>
              </a:rPr>
              <a:t>从</a:t>
            </a:r>
            <a:r>
              <a:rPr lang="en-US" altLang="zh-CN" sz="1800" dirty="0" smtClean="0"/>
              <a:t>0</a:t>
            </a:r>
            <a:r>
              <a:rPr lang="zh-CN" altLang="en-US" sz="1800" dirty="0" smtClean="0">
                <a:latin typeface="宋体" charset="-122"/>
              </a:rPr>
              <a:t>、</a:t>
            </a:r>
            <a:r>
              <a:rPr lang="en-US" altLang="zh-CN" sz="1800" dirty="0" smtClean="0"/>
              <a:t>1</a:t>
            </a:r>
            <a:r>
              <a:rPr lang="zh-CN" altLang="en-US" sz="1800" dirty="0" smtClean="0">
                <a:latin typeface="宋体" charset="-122"/>
              </a:rPr>
              <a:t>、</a:t>
            </a:r>
            <a:r>
              <a:rPr lang="en-US" altLang="zh-CN" sz="1800" dirty="0" smtClean="0"/>
              <a:t>…</a:t>
            </a:r>
            <a:r>
              <a:rPr lang="zh-CN" altLang="en-US" sz="1800" dirty="0" smtClean="0">
                <a:latin typeface="宋体" charset="-122"/>
              </a:rPr>
              <a:t>、</a:t>
            </a:r>
            <a:r>
              <a:rPr lang="en-US" altLang="zh-CN" sz="1800" dirty="0" smtClean="0"/>
              <a:t>9</a:t>
            </a:r>
            <a:r>
              <a:rPr lang="zh-CN" altLang="en-US" sz="1800" dirty="0" smtClean="0">
                <a:latin typeface="宋体" charset="-122"/>
              </a:rPr>
              <a:t>十个数中抽取任一数的概率相等，即</a:t>
            </a:r>
            <a:r>
              <a:rPr lang="en-US" altLang="zh-CN" sz="1800" dirty="0" smtClean="0"/>
              <a:t>P</a:t>
            </a:r>
            <a:r>
              <a:rPr lang="zh-CN" altLang="en-US" sz="1800" dirty="0" smtClean="0">
                <a:latin typeface="宋体" charset="-122"/>
              </a:rPr>
              <a:t>（</a:t>
            </a:r>
            <a:r>
              <a:rPr lang="en-US" altLang="zh-CN" sz="1800" dirty="0" smtClean="0"/>
              <a:t>X=x</a:t>
            </a:r>
            <a:r>
              <a:rPr lang="zh-CN" altLang="en-US" sz="1800" dirty="0" smtClean="0">
                <a:latin typeface="宋体" charset="-122"/>
              </a:rPr>
              <a:t>）</a:t>
            </a:r>
            <a:r>
              <a:rPr lang="en-US" altLang="zh-CN" sz="1800" dirty="0" smtClean="0"/>
              <a:t>= 0.1</a:t>
            </a:r>
            <a:r>
              <a:rPr lang="zh-CN" altLang="en-US" sz="1800" dirty="0" smtClean="0">
                <a:latin typeface="宋体" charset="-122"/>
              </a:rPr>
              <a:t>。若事件</a:t>
            </a:r>
            <a:r>
              <a:rPr lang="en-US" altLang="zh-CN" sz="1800" dirty="0" smtClean="0"/>
              <a:t>A</a:t>
            </a:r>
            <a:r>
              <a:rPr lang="zh-CN" altLang="en-US" sz="1800" dirty="0" smtClean="0">
                <a:latin typeface="宋体" charset="-122"/>
              </a:rPr>
              <a:t>为抽中</a:t>
            </a:r>
            <a:r>
              <a:rPr lang="en-US" altLang="zh-CN" sz="1800" dirty="0" smtClean="0"/>
              <a:t>0</a:t>
            </a:r>
            <a:r>
              <a:rPr lang="zh-CN" altLang="en-US" sz="1800" dirty="0" smtClean="0">
                <a:latin typeface="宋体" charset="-122"/>
              </a:rPr>
              <a:t>、</a:t>
            </a:r>
            <a:r>
              <a:rPr lang="en-US" altLang="zh-CN" sz="1800" dirty="0" smtClean="0"/>
              <a:t>1</a:t>
            </a:r>
            <a:r>
              <a:rPr lang="zh-CN" altLang="en-US" sz="1800" dirty="0" smtClean="0">
                <a:latin typeface="宋体" charset="-122"/>
              </a:rPr>
              <a:t>、</a:t>
            </a:r>
            <a:r>
              <a:rPr lang="en-US" altLang="zh-CN" sz="1800" dirty="0" smtClean="0"/>
              <a:t>2</a:t>
            </a:r>
            <a:r>
              <a:rPr lang="zh-CN" altLang="en-US" sz="1800" dirty="0" smtClean="0">
                <a:latin typeface="宋体" charset="-122"/>
              </a:rPr>
              <a:t>、</a:t>
            </a:r>
            <a:r>
              <a:rPr lang="en-US" altLang="zh-CN" sz="1800" dirty="0" smtClean="0"/>
              <a:t>3</a:t>
            </a:r>
            <a:r>
              <a:rPr lang="zh-CN" altLang="en-US" sz="1800" dirty="0" smtClean="0">
                <a:latin typeface="宋体" charset="-122"/>
              </a:rPr>
              <a:t>、</a:t>
            </a:r>
            <a:r>
              <a:rPr lang="en-US" altLang="zh-CN" sz="1800" dirty="0" smtClean="0"/>
              <a:t>4</a:t>
            </a:r>
            <a:r>
              <a:rPr lang="zh-CN" altLang="en-US" sz="1800" dirty="0" smtClean="0">
                <a:latin typeface="宋体" charset="-122"/>
              </a:rPr>
              <a:t>、</a:t>
            </a:r>
            <a:r>
              <a:rPr lang="en-US" altLang="zh-CN" sz="1800" dirty="0" smtClean="0"/>
              <a:t>5</a:t>
            </a:r>
            <a:r>
              <a:rPr lang="zh-CN" altLang="en-US" sz="1800" dirty="0" smtClean="0">
                <a:latin typeface="宋体" charset="-122"/>
              </a:rPr>
              <a:t>，事件</a:t>
            </a:r>
            <a:r>
              <a:rPr lang="en-US" altLang="zh-CN" sz="1800" dirty="0" smtClean="0"/>
              <a:t>B</a:t>
            </a:r>
            <a:r>
              <a:rPr lang="zh-CN" altLang="en-US" sz="1800" dirty="0" smtClean="0">
                <a:latin typeface="宋体" charset="-122"/>
              </a:rPr>
              <a:t>为抽中</a:t>
            </a:r>
            <a:r>
              <a:rPr lang="en-US" altLang="zh-CN" sz="1800" dirty="0" smtClean="0"/>
              <a:t>4</a:t>
            </a:r>
            <a:r>
              <a:rPr lang="zh-CN" altLang="en-US" sz="1800" dirty="0" smtClean="0">
                <a:latin typeface="宋体" charset="-122"/>
              </a:rPr>
              <a:t>、</a:t>
            </a:r>
            <a:r>
              <a:rPr lang="en-US" altLang="zh-CN" sz="1800" dirty="0" smtClean="0"/>
              <a:t>5</a:t>
            </a:r>
            <a:r>
              <a:rPr lang="zh-CN" altLang="en-US" sz="1800" dirty="0" smtClean="0">
                <a:latin typeface="宋体" charset="-122"/>
              </a:rPr>
              <a:t>、</a:t>
            </a:r>
            <a:r>
              <a:rPr lang="en-US" altLang="zh-CN" sz="1800" dirty="0" smtClean="0"/>
              <a:t>6</a:t>
            </a:r>
            <a:r>
              <a:rPr lang="zh-CN" altLang="en-US" sz="1800" dirty="0" smtClean="0">
                <a:latin typeface="宋体" charset="-122"/>
              </a:rPr>
              <a:t>，求事件</a:t>
            </a:r>
            <a:r>
              <a:rPr lang="en-US" altLang="zh-CN" sz="1800" dirty="0" smtClean="0"/>
              <a:t>A</a:t>
            </a:r>
            <a:r>
              <a:rPr lang="zh-CN" altLang="en-US" sz="1800" dirty="0" smtClean="0">
                <a:latin typeface="宋体" charset="-122"/>
              </a:rPr>
              <a:t>与</a:t>
            </a:r>
            <a:r>
              <a:rPr lang="en-US" altLang="zh-CN" sz="1800" dirty="0" smtClean="0"/>
              <a:t>B</a:t>
            </a:r>
            <a:r>
              <a:rPr lang="zh-CN" altLang="en-US" sz="1800" dirty="0" smtClean="0">
                <a:latin typeface="宋体" charset="-122"/>
              </a:rPr>
              <a:t>的和的概率</a:t>
            </a:r>
            <a:r>
              <a:rPr lang="zh-CN" altLang="en-US" sz="2800" dirty="0" smtClean="0">
                <a:latin typeface="宋体" charset="-122"/>
              </a:rPr>
              <a:t>。</a:t>
            </a:r>
          </a:p>
          <a:p>
            <a:pPr algn="just" eaLnBrk="1" hangingPunct="1">
              <a:lnSpc>
                <a:spcPct val="90000"/>
              </a:lnSpc>
              <a:buFontTx/>
              <a:buNone/>
            </a:pPr>
            <a:r>
              <a:rPr lang="zh-CN" altLang="en-US" sz="2800" dirty="0" smtClean="0">
                <a:latin typeface="宋体" charset="-122"/>
              </a:rPr>
              <a:t>解：</a:t>
            </a:r>
          </a:p>
          <a:p>
            <a:pPr algn="just" eaLnBrk="1" hangingPunct="1">
              <a:lnSpc>
                <a:spcPct val="90000"/>
              </a:lnSpc>
              <a:buFontTx/>
              <a:buNone/>
            </a:pPr>
            <a:endParaRPr lang="zh-CN" altLang="en-US" sz="2800" dirty="0" smtClean="0">
              <a:latin typeface="宋体" charset="-122"/>
            </a:endParaRPr>
          </a:p>
          <a:p>
            <a:pPr algn="just" eaLnBrk="1" hangingPunct="1">
              <a:lnSpc>
                <a:spcPct val="90000"/>
              </a:lnSpc>
              <a:buFontTx/>
              <a:buNone/>
            </a:pPr>
            <a:endParaRPr lang="zh-CN" altLang="en-US" sz="2800" dirty="0" smtClean="0">
              <a:latin typeface="宋体" charset="-122"/>
            </a:endParaRPr>
          </a:p>
          <a:p>
            <a:pPr algn="just" eaLnBrk="1" hangingPunct="1">
              <a:lnSpc>
                <a:spcPct val="90000"/>
              </a:lnSpc>
              <a:buFontTx/>
              <a:buNone/>
            </a:pPr>
            <a:endParaRPr lang="zh-CN" altLang="en-US" sz="2800" dirty="0" smtClean="0">
              <a:latin typeface="宋体" charset="-122"/>
            </a:endParaRPr>
          </a:p>
          <a:p>
            <a:pPr algn="just" eaLnBrk="1" hangingPunct="1">
              <a:lnSpc>
                <a:spcPct val="90000"/>
              </a:lnSpc>
              <a:buFontTx/>
              <a:buNone/>
            </a:pPr>
            <a:endParaRPr lang="zh-CN" altLang="en-US" sz="2800" dirty="0" smtClean="0">
              <a:latin typeface="宋体" charset="-122"/>
            </a:endParaRPr>
          </a:p>
          <a:p>
            <a:pPr algn="just" eaLnBrk="1" hangingPunct="1">
              <a:lnSpc>
                <a:spcPct val="90000"/>
              </a:lnSpc>
              <a:buFontTx/>
              <a:buNone/>
            </a:pPr>
            <a:endParaRPr lang="zh-CN" altLang="en-US" sz="2800" dirty="0" smtClean="0"/>
          </a:p>
          <a:p>
            <a:pPr algn="just" eaLnBrk="1" hangingPunct="1">
              <a:lnSpc>
                <a:spcPct val="90000"/>
              </a:lnSpc>
              <a:buFontTx/>
              <a:buNone/>
            </a:pPr>
            <a:r>
              <a:rPr lang="zh-CN" altLang="en-US" sz="2000" dirty="0" smtClean="0"/>
              <a:t>  </a:t>
            </a:r>
            <a:endParaRPr lang="zh-CN" altLang="en-US" sz="2800" dirty="0" smtClean="0"/>
          </a:p>
        </p:txBody>
      </p:sp>
      <p:graphicFrame>
        <p:nvGraphicFramePr>
          <p:cNvPr id="38915" name="Object 3"/>
          <p:cNvGraphicFramePr>
            <a:graphicFrameLocks noChangeAspect="1"/>
          </p:cNvGraphicFramePr>
          <p:nvPr/>
        </p:nvGraphicFramePr>
        <p:xfrm>
          <a:off x="2057400" y="3429000"/>
          <a:ext cx="4497388" cy="1989138"/>
        </p:xfrm>
        <a:graphic>
          <a:graphicData uri="http://schemas.openxmlformats.org/presentationml/2006/ole">
            <p:oleObj spid="_x0000_s142338" name="Equation" r:id="rId4" imgW="2755800" imgH="1218960" progId="">
              <p:embed/>
            </p:oleObj>
          </a:graphicData>
        </a:graphic>
      </p:graphicFrame>
      <p:sp>
        <p:nvSpPr>
          <p:cNvPr id="38916" name="Text Box 4"/>
          <p:cNvSpPr txBox="1">
            <a:spLocks noChangeArrowheads="1"/>
          </p:cNvSpPr>
          <p:nvPr/>
        </p:nvSpPr>
        <p:spPr bwMode="auto">
          <a:xfrm>
            <a:off x="838200" y="5791200"/>
            <a:ext cx="7467600" cy="366713"/>
          </a:xfrm>
          <a:prstGeom prst="rect">
            <a:avLst/>
          </a:prstGeom>
          <a:noFill/>
          <a:ln w="9525">
            <a:noFill/>
            <a:miter lim="800000"/>
            <a:headEnd/>
            <a:tailEnd/>
          </a:ln>
        </p:spPr>
        <p:txBody>
          <a:bodyPr>
            <a:spAutoFit/>
          </a:bodyPr>
          <a:lstStyle/>
          <a:p>
            <a:pPr algn="just">
              <a:lnSpc>
                <a:spcPct val="90000"/>
              </a:lnSpc>
              <a:spcBef>
                <a:spcPct val="20000"/>
              </a:spcBef>
            </a:pPr>
            <a:r>
              <a:rPr lang="zh-CN" altLang="en-US" sz="2000"/>
              <a:t>得：                            </a:t>
            </a:r>
            <a:r>
              <a:rPr lang="en-US" altLang="zh-CN" sz="2000" i="1"/>
              <a:t>P</a:t>
            </a:r>
            <a:r>
              <a:rPr lang="zh-CN" altLang="en-US" sz="2000" i="1"/>
              <a:t>（</a:t>
            </a:r>
            <a:r>
              <a:rPr lang="en-US" altLang="zh-CN" sz="2000" i="1"/>
              <a:t>A+B</a:t>
            </a:r>
            <a:r>
              <a:rPr lang="zh-CN" altLang="en-US" sz="2000" i="1"/>
              <a:t>）</a:t>
            </a:r>
            <a:r>
              <a:rPr lang="en-US" altLang="zh-CN" sz="2000"/>
              <a:t>= 0.6 + 0.3</a:t>
            </a:r>
            <a:r>
              <a:rPr lang="zh-CN" altLang="en-US" sz="2000"/>
              <a:t>－</a:t>
            </a:r>
            <a:r>
              <a:rPr lang="en-US" altLang="zh-CN" sz="2000"/>
              <a:t>0.2 = 0.7</a:t>
            </a:r>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89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89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body" idx="1"/>
          </p:nvPr>
        </p:nvSpPr>
        <p:spPr>
          <a:xfrm>
            <a:off x="685800" y="304800"/>
            <a:ext cx="7772400" cy="3048000"/>
          </a:xfrm>
        </p:spPr>
        <p:txBody>
          <a:bodyPr/>
          <a:lstStyle/>
          <a:p>
            <a:pPr algn="just" eaLnBrk="1" hangingPunct="1">
              <a:buFontTx/>
              <a:buNone/>
            </a:pPr>
            <a:r>
              <a:rPr lang="zh-CN" altLang="en-US" b="1" dirty="0" smtClean="0"/>
              <a:t>乘法法则</a:t>
            </a:r>
            <a:endParaRPr lang="zh-CN" altLang="en-US" dirty="0" smtClean="0"/>
          </a:p>
          <a:p>
            <a:pPr algn="just" eaLnBrk="1" hangingPunct="1">
              <a:buFontTx/>
              <a:buNone/>
            </a:pPr>
            <a:r>
              <a:rPr lang="zh-CN" altLang="en-US" sz="2000" dirty="0" smtClean="0"/>
              <a:t>  对于两事件</a:t>
            </a:r>
            <a:r>
              <a:rPr lang="en-US" altLang="zh-CN" sz="2000" i="1" dirty="0" smtClean="0"/>
              <a:t>A</a:t>
            </a:r>
            <a:r>
              <a:rPr lang="zh-CN" altLang="en-US" sz="2000" i="1" dirty="0" smtClean="0"/>
              <a:t>、</a:t>
            </a:r>
            <a:r>
              <a:rPr lang="en-US" altLang="zh-CN" sz="2000" i="1" dirty="0" smtClean="0"/>
              <a:t>B</a:t>
            </a:r>
            <a:endParaRPr lang="en-US" altLang="zh-CN" sz="2000" dirty="0" smtClean="0"/>
          </a:p>
          <a:p>
            <a:pPr algn="just" eaLnBrk="1" hangingPunct="1">
              <a:buFontTx/>
              <a:buNone/>
            </a:pPr>
            <a:r>
              <a:rPr lang="en-US" altLang="zh-CN" sz="2000" dirty="0" smtClean="0"/>
              <a:t>      </a:t>
            </a:r>
            <a:r>
              <a:rPr lang="zh-CN" altLang="en-US" sz="2000" dirty="0" smtClean="0"/>
              <a:t>若</a:t>
            </a:r>
            <a:r>
              <a:rPr lang="en-US" altLang="zh-CN" sz="2000" i="1" dirty="0" smtClean="0"/>
              <a:t>P</a:t>
            </a:r>
            <a:r>
              <a:rPr lang="zh-CN" altLang="en-US" sz="2000" i="1" dirty="0" smtClean="0"/>
              <a:t>（</a:t>
            </a:r>
            <a:r>
              <a:rPr lang="en-US" altLang="zh-CN" sz="2000" i="1" dirty="0" smtClean="0"/>
              <a:t>A</a:t>
            </a:r>
            <a:r>
              <a:rPr lang="zh-CN" altLang="en-US" sz="2000" i="1" dirty="0" smtClean="0"/>
              <a:t>）</a:t>
            </a:r>
            <a:r>
              <a:rPr lang="en-US" altLang="zh-CN" sz="2000" dirty="0" smtClean="0"/>
              <a:t>&gt;0</a:t>
            </a:r>
            <a:r>
              <a:rPr lang="zh-CN" altLang="en-US" sz="2000" dirty="0" smtClean="0"/>
              <a:t>，则有</a:t>
            </a:r>
            <a:r>
              <a:rPr lang="en-US" altLang="zh-CN" sz="2000" i="1" dirty="0" smtClean="0"/>
              <a:t>P</a:t>
            </a:r>
            <a:r>
              <a:rPr lang="zh-CN" altLang="en-US" sz="2000" i="1" dirty="0" smtClean="0"/>
              <a:t>（</a:t>
            </a:r>
            <a:r>
              <a:rPr lang="en-US" altLang="zh-CN" sz="2000" i="1" dirty="0" smtClean="0"/>
              <a:t>AB</a:t>
            </a:r>
            <a:r>
              <a:rPr lang="zh-CN" altLang="en-US" sz="2000" i="1" dirty="0" smtClean="0"/>
              <a:t>）</a:t>
            </a:r>
            <a:r>
              <a:rPr lang="en-US" altLang="zh-CN" sz="2000" i="1" dirty="0" smtClean="0"/>
              <a:t>=P</a:t>
            </a:r>
            <a:r>
              <a:rPr lang="zh-CN" altLang="en-US" sz="2000" i="1" dirty="0" smtClean="0"/>
              <a:t>（</a:t>
            </a:r>
            <a:r>
              <a:rPr lang="en-US" altLang="zh-CN" sz="2000" i="1" dirty="0" smtClean="0"/>
              <a:t>A</a:t>
            </a:r>
            <a:r>
              <a:rPr lang="zh-CN" altLang="en-US" sz="2000" i="1" dirty="0" smtClean="0"/>
              <a:t>）</a:t>
            </a:r>
            <a:r>
              <a:rPr lang="en-US" altLang="zh-CN" sz="2000" i="1" dirty="0" smtClean="0"/>
              <a:t>P</a:t>
            </a:r>
            <a:r>
              <a:rPr lang="zh-CN" altLang="en-US" sz="2000" i="1" dirty="0" smtClean="0"/>
              <a:t>（</a:t>
            </a:r>
            <a:r>
              <a:rPr lang="en-US" altLang="zh-CN" sz="2000" i="1" dirty="0" smtClean="0"/>
              <a:t>B/A</a:t>
            </a:r>
            <a:r>
              <a:rPr lang="zh-CN" altLang="en-US" sz="2000" i="1" dirty="0" smtClean="0"/>
              <a:t>）</a:t>
            </a:r>
          </a:p>
          <a:p>
            <a:pPr algn="just" eaLnBrk="1" hangingPunct="1">
              <a:buFontTx/>
              <a:buNone/>
            </a:pPr>
            <a:r>
              <a:rPr lang="zh-CN" altLang="en-US" sz="2000" dirty="0" smtClean="0"/>
              <a:t>      若</a:t>
            </a:r>
            <a:r>
              <a:rPr lang="en-US" altLang="zh-CN" sz="2000" i="1" dirty="0" smtClean="0"/>
              <a:t>P</a:t>
            </a:r>
            <a:r>
              <a:rPr lang="zh-CN" altLang="en-US" sz="2000" i="1" dirty="0" smtClean="0"/>
              <a:t>（</a:t>
            </a:r>
            <a:r>
              <a:rPr lang="en-US" altLang="zh-CN" sz="2000" i="1" dirty="0" smtClean="0"/>
              <a:t>B</a:t>
            </a:r>
            <a:r>
              <a:rPr lang="zh-CN" altLang="en-US" sz="2000" i="1" dirty="0" smtClean="0"/>
              <a:t>）</a:t>
            </a:r>
            <a:r>
              <a:rPr lang="zh-CN" altLang="en-US" sz="2000" dirty="0" smtClean="0"/>
              <a:t>＞</a:t>
            </a:r>
            <a:r>
              <a:rPr lang="en-US" altLang="zh-CN" sz="2000" dirty="0" smtClean="0"/>
              <a:t>0</a:t>
            </a:r>
            <a:r>
              <a:rPr lang="zh-CN" altLang="en-US" sz="2000" dirty="0" smtClean="0"/>
              <a:t>，则有</a:t>
            </a:r>
            <a:r>
              <a:rPr lang="en-US" altLang="zh-CN" sz="2000" i="1" dirty="0" smtClean="0"/>
              <a:t>P</a:t>
            </a:r>
            <a:r>
              <a:rPr lang="zh-CN" altLang="en-US" sz="2000" i="1" dirty="0" smtClean="0"/>
              <a:t>（</a:t>
            </a:r>
            <a:r>
              <a:rPr lang="en-US" altLang="zh-CN" sz="2000" i="1" dirty="0" smtClean="0"/>
              <a:t>AB</a:t>
            </a:r>
            <a:r>
              <a:rPr lang="zh-CN" altLang="en-US" sz="2000" i="1" dirty="0" smtClean="0"/>
              <a:t>）</a:t>
            </a:r>
            <a:r>
              <a:rPr lang="en-US" altLang="zh-CN" sz="2000" i="1" dirty="0" smtClean="0"/>
              <a:t>=P</a:t>
            </a:r>
            <a:r>
              <a:rPr lang="zh-CN" altLang="en-US" sz="2000" i="1" dirty="0" smtClean="0"/>
              <a:t>（</a:t>
            </a:r>
            <a:r>
              <a:rPr lang="en-US" altLang="zh-CN" sz="2000" i="1" dirty="0" smtClean="0"/>
              <a:t>B</a:t>
            </a:r>
            <a:r>
              <a:rPr lang="zh-CN" altLang="en-US" sz="2000" i="1" dirty="0" smtClean="0"/>
              <a:t>）</a:t>
            </a:r>
            <a:r>
              <a:rPr lang="en-US" altLang="zh-CN" sz="2000" i="1" dirty="0" smtClean="0"/>
              <a:t>P</a:t>
            </a:r>
            <a:r>
              <a:rPr lang="zh-CN" altLang="en-US" sz="2000" i="1" dirty="0" smtClean="0"/>
              <a:t>（</a:t>
            </a:r>
            <a:r>
              <a:rPr lang="en-US" altLang="zh-CN" sz="2000" i="1" dirty="0" smtClean="0"/>
              <a:t>A/B</a:t>
            </a:r>
            <a:r>
              <a:rPr lang="zh-CN" altLang="en-US" sz="2000" i="1" dirty="0" smtClean="0"/>
              <a:t>）</a:t>
            </a:r>
            <a:endParaRPr lang="zh-CN" altLang="en-US" sz="2000" dirty="0" smtClean="0"/>
          </a:p>
          <a:p>
            <a:pPr algn="just" eaLnBrk="1" hangingPunct="1">
              <a:buFontTx/>
              <a:buNone/>
            </a:pPr>
            <a:r>
              <a:rPr lang="zh-CN" altLang="en-US" sz="2000" i="1" dirty="0" smtClean="0"/>
              <a:t>                         </a:t>
            </a:r>
            <a:r>
              <a:rPr lang="en-US" altLang="zh-CN" sz="2000" i="1" dirty="0" smtClean="0"/>
              <a:t>P</a:t>
            </a:r>
            <a:r>
              <a:rPr lang="zh-CN" altLang="en-US" sz="2000" i="1" dirty="0" smtClean="0"/>
              <a:t>（</a:t>
            </a:r>
            <a:r>
              <a:rPr lang="en-US" altLang="zh-CN" sz="2000" i="1" dirty="0" smtClean="0"/>
              <a:t>B/A</a:t>
            </a:r>
            <a:r>
              <a:rPr lang="zh-CN" altLang="en-US" sz="2000" i="1" dirty="0" smtClean="0"/>
              <a:t>）</a:t>
            </a:r>
            <a:r>
              <a:rPr lang="zh-CN" altLang="en-US" sz="2000" dirty="0" smtClean="0"/>
              <a:t>称为事件</a:t>
            </a:r>
            <a:r>
              <a:rPr lang="en-US" altLang="zh-CN" sz="2000" i="1" dirty="0" smtClean="0"/>
              <a:t>A</a:t>
            </a:r>
            <a:r>
              <a:rPr lang="zh-CN" altLang="en-US" sz="2000" dirty="0" smtClean="0"/>
              <a:t>发生条件下事件</a:t>
            </a:r>
            <a:r>
              <a:rPr lang="en-US" altLang="zh-CN" sz="2000" i="1" dirty="0" smtClean="0"/>
              <a:t>B</a:t>
            </a:r>
            <a:r>
              <a:rPr lang="zh-CN" altLang="en-US" sz="2000" dirty="0" smtClean="0"/>
              <a:t>的条件概率</a:t>
            </a:r>
          </a:p>
          <a:p>
            <a:pPr algn="just" eaLnBrk="1" hangingPunct="1">
              <a:buFontTx/>
              <a:buNone/>
            </a:pPr>
            <a:r>
              <a:rPr lang="zh-CN" altLang="en-US" sz="2000" i="1" dirty="0" smtClean="0"/>
              <a:t>                         </a:t>
            </a:r>
            <a:r>
              <a:rPr lang="en-US" altLang="zh-CN" sz="2000" i="1" dirty="0" smtClean="0"/>
              <a:t>P</a:t>
            </a:r>
            <a:r>
              <a:rPr lang="zh-CN" altLang="en-US" sz="2000" i="1" dirty="0" smtClean="0"/>
              <a:t>（</a:t>
            </a:r>
            <a:r>
              <a:rPr lang="en-US" altLang="zh-CN" sz="2000" i="1" dirty="0" smtClean="0"/>
              <a:t>A/B</a:t>
            </a:r>
            <a:r>
              <a:rPr lang="zh-CN" altLang="en-US" sz="2000" i="1" dirty="0" smtClean="0"/>
              <a:t>）</a:t>
            </a:r>
            <a:r>
              <a:rPr lang="zh-CN" altLang="en-US" sz="2000" dirty="0" smtClean="0"/>
              <a:t>称为事件</a:t>
            </a:r>
            <a:r>
              <a:rPr lang="en-US" altLang="zh-CN" sz="2000" i="1" dirty="0" smtClean="0"/>
              <a:t>B</a:t>
            </a:r>
            <a:r>
              <a:rPr lang="zh-CN" altLang="en-US" sz="2000" dirty="0" smtClean="0"/>
              <a:t>发生条件下事件</a:t>
            </a:r>
            <a:r>
              <a:rPr lang="en-US" altLang="zh-CN" sz="2000" i="1" dirty="0" smtClean="0"/>
              <a:t>A</a:t>
            </a:r>
            <a:r>
              <a:rPr lang="zh-CN" altLang="en-US" sz="2000" dirty="0" smtClean="0"/>
              <a:t>的条件概率</a:t>
            </a:r>
          </a:p>
          <a:p>
            <a:pPr algn="just" eaLnBrk="1" hangingPunct="1">
              <a:buFontTx/>
              <a:buNone/>
            </a:pPr>
            <a:r>
              <a:rPr lang="zh-CN" altLang="en-US" sz="2000" dirty="0" smtClean="0"/>
              <a:t>     若事件</a:t>
            </a:r>
            <a:r>
              <a:rPr lang="en-US" altLang="zh-CN" sz="2000" i="1" dirty="0" smtClean="0"/>
              <a:t>A</a:t>
            </a:r>
            <a:r>
              <a:rPr lang="zh-CN" altLang="en-US" sz="2000" dirty="0" smtClean="0"/>
              <a:t>与事件</a:t>
            </a:r>
            <a:r>
              <a:rPr lang="en-US" altLang="zh-CN" sz="2000" i="1" dirty="0" smtClean="0"/>
              <a:t>B</a:t>
            </a:r>
            <a:r>
              <a:rPr lang="zh-CN" altLang="en-US" sz="2000" dirty="0" smtClean="0"/>
              <a:t>相互独立，则有</a:t>
            </a:r>
            <a:r>
              <a:rPr lang="en-US" altLang="zh-CN" sz="2000" i="1" dirty="0" smtClean="0"/>
              <a:t>P</a:t>
            </a:r>
            <a:r>
              <a:rPr lang="zh-CN" altLang="en-US" sz="2000" i="1" dirty="0" smtClean="0">
                <a:latin typeface="宋体" charset="-122"/>
              </a:rPr>
              <a:t>（</a:t>
            </a:r>
            <a:r>
              <a:rPr lang="en-US" altLang="zh-CN" sz="2000" i="1" dirty="0" smtClean="0"/>
              <a:t>AB</a:t>
            </a:r>
            <a:r>
              <a:rPr lang="zh-CN" altLang="en-US" sz="2000" i="1" dirty="0" smtClean="0">
                <a:latin typeface="宋体" charset="-122"/>
              </a:rPr>
              <a:t>）</a:t>
            </a:r>
            <a:r>
              <a:rPr lang="en-US" altLang="zh-CN" sz="2000" i="1" dirty="0" smtClean="0"/>
              <a:t>=P</a:t>
            </a:r>
            <a:r>
              <a:rPr lang="zh-CN" altLang="en-US" sz="2000" i="1" dirty="0" smtClean="0">
                <a:latin typeface="宋体" charset="-122"/>
              </a:rPr>
              <a:t>（</a:t>
            </a:r>
            <a:r>
              <a:rPr lang="en-US" altLang="zh-CN" sz="2000" i="1" dirty="0" smtClean="0"/>
              <a:t>A</a:t>
            </a:r>
            <a:r>
              <a:rPr lang="zh-CN" altLang="en-US" sz="2000" i="1" dirty="0" smtClean="0">
                <a:latin typeface="宋体" charset="-122"/>
              </a:rPr>
              <a:t>）</a:t>
            </a:r>
            <a:r>
              <a:rPr lang="en-US" altLang="zh-CN" sz="2000" i="1" dirty="0" smtClean="0"/>
              <a:t>P</a:t>
            </a:r>
            <a:r>
              <a:rPr lang="zh-CN" altLang="en-US" sz="2000" i="1" dirty="0" smtClean="0">
                <a:latin typeface="宋体" charset="-122"/>
              </a:rPr>
              <a:t>（</a:t>
            </a:r>
            <a:r>
              <a:rPr lang="en-US" altLang="zh-CN" sz="2000" i="1" dirty="0" smtClean="0"/>
              <a:t>B</a:t>
            </a:r>
            <a:r>
              <a:rPr lang="zh-CN" altLang="en-US" sz="2000" i="1" dirty="0" smtClean="0">
                <a:latin typeface="宋体" charset="-122"/>
              </a:rPr>
              <a:t>）</a:t>
            </a:r>
            <a:r>
              <a:rPr lang="zh-CN" altLang="en-US" dirty="0" smtClean="0"/>
              <a:t> </a:t>
            </a:r>
          </a:p>
        </p:txBody>
      </p:sp>
      <p:sp>
        <p:nvSpPr>
          <p:cNvPr id="8196" name="Text Box 4"/>
          <p:cNvSpPr txBox="1">
            <a:spLocks noChangeArrowheads="1"/>
          </p:cNvSpPr>
          <p:nvPr/>
        </p:nvSpPr>
        <p:spPr bwMode="auto">
          <a:xfrm>
            <a:off x="304800" y="3276600"/>
            <a:ext cx="7772400" cy="646331"/>
          </a:xfrm>
          <a:prstGeom prst="rect">
            <a:avLst/>
          </a:prstGeom>
          <a:noFill/>
          <a:ln w="9525">
            <a:noFill/>
            <a:miter lim="800000"/>
            <a:headEnd/>
            <a:tailEnd/>
          </a:ln>
        </p:spPr>
        <p:txBody>
          <a:bodyPr>
            <a:spAutoFit/>
          </a:bodyPr>
          <a:lstStyle/>
          <a:p>
            <a:pPr algn="just">
              <a:spcBef>
                <a:spcPct val="50000"/>
              </a:spcBef>
            </a:pPr>
            <a:r>
              <a:rPr lang="zh-CN" altLang="en-US" sz="1800" b="1" dirty="0"/>
              <a:t>例</a:t>
            </a:r>
            <a:r>
              <a:rPr lang="en-US" altLang="zh-CN" sz="1800" b="1" dirty="0"/>
              <a:t>3.2</a:t>
            </a:r>
            <a:r>
              <a:rPr lang="en-US" altLang="zh-CN" sz="1800" dirty="0"/>
              <a:t>  </a:t>
            </a:r>
            <a:r>
              <a:rPr lang="zh-CN" altLang="en-US" sz="1800" dirty="0"/>
              <a:t>在</a:t>
            </a:r>
            <a:r>
              <a:rPr lang="en-US" altLang="zh-CN" sz="1800" dirty="0"/>
              <a:t>10</a:t>
            </a:r>
            <a:r>
              <a:rPr lang="zh-CN" altLang="en-US" sz="1800" dirty="0"/>
              <a:t>尾鱼中有</a:t>
            </a:r>
            <a:r>
              <a:rPr lang="en-US" altLang="zh-CN" sz="1800" dirty="0"/>
              <a:t>3</a:t>
            </a:r>
            <a:r>
              <a:rPr lang="zh-CN" altLang="en-US" sz="1800" dirty="0"/>
              <a:t>尾雌鱼，</a:t>
            </a:r>
            <a:r>
              <a:rPr lang="en-US" altLang="zh-CN" sz="1800" dirty="0"/>
              <a:t>7</a:t>
            </a:r>
            <a:r>
              <a:rPr lang="zh-CN" altLang="en-US" sz="1800" dirty="0"/>
              <a:t>尾雄鱼。按不放回抽样从中抽取</a:t>
            </a:r>
            <a:r>
              <a:rPr lang="en-US" altLang="zh-CN" sz="1800" dirty="0"/>
              <a:t>2</a:t>
            </a:r>
            <a:r>
              <a:rPr lang="zh-CN" altLang="en-US" sz="1800" dirty="0"/>
              <a:t>尾，每次抽取</a:t>
            </a:r>
            <a:r>
              <a:rPr lang="en-US" altLang="zh-CN" sz="1800" dirty="0"/>
              <a:t>1</a:t>
            </a:r>
            <a:r>
              <a:rPr lang="zh-CN" altLang="en-US" sz="1800" dirty="0"/>
              <a:t>尾，求“第一次抽得雄鱼，第二次抽得雌鱼”的概率。</a:t>
            </a:r>
          </a:p>
        </p:txBody>
      </p:sp>
      <p:grpSp>
        <p:nvGrpSpPr>
          <p:cNvPr id="2" name="Group 10"/>
          <p:cNvGrpSpPr>
            <a:grpSpLocks/>
          </p:cNvGrpSpPr>
          <p:nvPr/>
        </p:nvGrpSpPr>
        <p:grpSpPr bwMode="auto">
          <a:xfrm>
            <a:off x="381000" y="4038600"/>
            <a:ext cx="7543800" cy="1533525"/>
            <a:chOff x="240" y="2544"/>
            <a:chExt cx="4752" cy="966"/>
          </a:xfrm>
        </p:grpSpPr>
        <p:sp>
          <p:nvSpPr>
            <p:cNvPr id="6153" name="Text Box 5"/>
            <p:cNvSpPr txBox="1">
              <a:spLocks noChangeArrowheads="1"/>
            </p:cNvSpPr>
            <p:nvPr/>
          </p:nvSpPr>
          <p:spPr bwMode="auto">
            <a:xfrm>
              <a:off x="240" y="2544"/>
              <a:ext cx="4752" cy="250"/>
            </a:xfrm>
            <a:prstGeom prst="rect">
              <a:avLst/>
            </a:prstGeom>
            <a:noFill/>
            <a:ln w="9525">
              <a:noFill/>
              <a:miter lim="800000"/>
              <a:headEnd/>
              <a:tailEnd/>
            </a:ln>
          </p:spPr>
          <p:txBody>
            <a:bodyPr>
              <a:spAutoFit/>
            </a:bodyPr>
            <a:lstStyle/>
            <a:p>
              <a:pPr>
                <a:spcBef>
                  <a:spcPct val="50000"/>
                </a:spcBef>
              </a:pPr>
              <a:r>
                <a:rPr lang="zh-CN" altLang="en-US" dirty="0">
                  <a:latin typeface="宋体" charset="-122"/>
                </a:rPr>
                <a:t>解：设</a:t>
              </a:r>
              <a:r>
                <a:rPr lang="en-US" altLang="zh-CN" i="1" dirty="0"/>
                <a:t>A</a:t>
              </a:r>
              <a:r>
                <a:rPr lang="zh-CN" altLang="en-US" dirty="0">
                  <a:latin typeface="宋体" charset="-122"/>
                </a:rPr>
                <a:t>表示</a:t>
              </a:r>
              <a:r>
                <a:rPr lang="zh-CN" altLang="en-US" dirty="0"/>
                <a:t>“</a:t>
              </a:r>
              <a:r>
                <a:rPr lang="zh-CN" altLang="en-US" dirty="0">
                  <a:latin typeface="宋体" charset="-122"/>
                </a:rPr>
                <a:t>第一次抽得雄鱼</a:t>
              </a:r>
              <a:r>
                <a:rPr lang="zh-CN" altLang="en-US" dirty="0"/>
                <a:t>”</a:t>
              </a:r>
              <a:r>
                <a:rPr lang="zh-CN" altLang="en-US" dirty="0">
                  <a:latin typeface="宋体" charset="-122"/>
                </a:rPr>
                <a:t>，</a:t>
              </a:r>
              <a:r>
                <a:rPr lang="en-US" altLang="zh-CN" i="1" dirty="0"/>
                <a:t>B</a:t>
              </a:r>
              <a:r>
                <a:rPr lang="zh-CN" altLang="en-US" dirty="0">
                  <a:latin typeface="宋体" charset="-122"/>
                </a:rPr>
                <a:t>表示</a:t>
              </a:r>
              <a:r>
                <a:rPr lang="zh-CN" altLang="en-US" dirty="0"/>
                <a:t>“</a:t>
              </a:r>
              <a:r>
                <a:rPr lang="zh-CN" altLang="en-US" dirty="0">
                  <a:latin typeface="宋体" charset="-122"/>
                </a:rPr>
                <a:t>第二次抽得雌鱼</a:t>
              </a:r>
              <a:r>
                <a:rPr lang="zh-CN" altLang="en-US" dirty="0"/>
                <a:t>”</a:t>
              </a:r>
              <a:r>
                <a:rPr lang="zh-CN" altLang="en-US" dirty="0">
                  <a:latin typeface="宋体" charset="-122"/>
                </a:rPr>
                <a:t>，则</a:t>
              </a:r>
              <a:r>
                <a:rPr lang="zh-CN" altLang="en-US" dirty="0"/>
                <a:t> </a:t>
              </a:r>
            </a:p>
          </p:txBody>
        </p:sp>
        <p:graphicFrame>
          <p:nvGraphicFramePr>
            <p:cNvPr id="6147" name="Object 6"/>
            <p:cNvGraphicFramePr>
              <a:graphicFrameLocks noChangeAspect="1"/>
            </p:cNvGraphicFramePr>
            <p:nvPr/>
          </p:nvGraphicFramePr>
          <p:xfrm>
            <a:off x="1488" y="2736"/>
            <a:ext cx="1632" cy="774"/>
          </p:xfrm>
          <a:graphic>
            <a:graphicData uri="http://schemas.openxmlformats.org/presentationml/2006/ole">
              <p:oleObj spid="_x0000_s143363" name="Equation" r:id="rId4" imgW="1714320" imgH="812520" progId="">
                <p:embed/>
              </p:oleObj>
            </a:graphicData>
          </a:graphic>
        </p:graphicFrame>
      </p:grpSp>
      <p:grpSp>
        <p:nvGrpSpPr>
          <p:cNvPr id="3" name="Group 9"/>
          <p:cNvGrpSpPr>
            <a:grpSpLocks/>
          </p:cNvGrpSpPr>
          <p:nvPr/>
        </p:nvGrpSpPr>
        <p:grpSpPr bwMode="auto">
          <a:xfrm>
            <a:off x="381000" y="5638800"/>
            <a:ext cx="7467600" cy="1154113"/>
            <a:chOff x="240" y="3552"/>
            <a:chExt cx="4704" cy="727"/>
          </a:xfrm>
        </p:grpSpPr>
        <p:sp>
          <p:nvSpPr>
            <p:cNvPr id="6152" name="Text Box 7"/>
            <p:cNvSpPr txBox="1">
              <a:spLocks noChangeArrowheads="1"/>
            </p:cNvSpPr>
            <p:nvPr/>
          </p:nvSpPr>
          <p:spPr bwMode="auto">
            <a:xfrm>
              <a:off x="240" y="3552"/>
              <a:ext cx="4704" cy="485"/>
            </a:xfrm>
            <a:prstGeom prst="rect">
              <a:avLst/>
            </a:prstGeom>
            <a:noFill/>
            <a:ln w="9525">
              <a:noFill/>
              <a:miter lim="800000"/>
              <a:headEnd/>
              <a:tailEnd/>
            </a:ln>
          </p:spPr>
          <p:txBody>
            <a:bodyPr>
              <a:spAutoFit/>
            </a:bodyPr>
            <a:lstStyle/>
            <a:p>
              <a:pPr>
                <a:spcBef>
                  <a:spcPct val="50000"/>
                </a:spcBef>
              </a:pPr>
              <a:r>
                <a:rPr lang="en-US" altLang="zh-CN" dirty="0">
                  <a:latin typeface="宋体" charset="-122"/>
                </a:rPr>
                <a:t>    </a:t>
              </a:r>
              <a:r>
                <a:rPr lang="zh-CN" altLang="en-US" sz="2000" dirty="0">
                  <a:latin typeface="宋体" charset="-122"/>
                </a:rPr>
                <a:t>若按放回抽样从中抽取</a:t>
              </a:r>
              <a:r>
                <a:rPr lang="en-US" altLang="zh-CN" sz="2000" dirty="0"/>
                <a:t>2</a:t>
              </a:r>
              <a:r>
                <a:rPr lang="zh-CN" altLang="en-US" sz="2000" dirty="0">
                  <a:latin typeface="宋体" charset="-122"/>
                </a:rPr>
                <a:t>尾，每次</a:t>
              </a:r>
              <a:r>
                <a:rPr lang="en-US" altLang="zh-CN" sz="2000" dirty="0"/>
                <a:t>1</a:t>
              </a:r>
              <a:r>
                <a:rPr lang="zh-CN" altLang="en-US" sz="2000" dirty="0">
                  <a:latin typeface="宋体" charset="-122"/>
                </a:rPr>
                <a:t>尾，则</a:t>
              </a:r>
              <a:r>
                <a:rPr lang="zh-CN" altLang="en-US" sz="2000" dirty="0"/>
                <a:t>“</a:t>
              </a:r>
              <a:r>
                <a:rPr lang="zh-CN" altLang="en-US" sz="2000" dirty="0">
                  <a:latin typeface="宋体" charset="-122"/>
                </a:rPr>
                <a:t>第一次抽得雄鱼，第二次抽得雌鱼</a:t>
              </a:r>
              <a:r>
                <a:rPr lang="zh-CN" altLang="en-US" sz="2000" dirty="0"/>
                <a:t>”</a:t>
              </a:r>
              <a:r>
                <a:rPr lang="zh-CN" altLang="en-US" sz="2000" dirty="0">
                  <a:latin typeface="宋体" charset="-122"/>
                </a:rPr>
                <a:t>的概率为：</a:t>
              </a:r>
              <a:r>
                <a:rPr lang="zh-CN" altLang="en-US" sz="2000" dirty="0"/>
                <a:t> </a:t>
              </a:r>
            </a:p>
          </p:txBody>
        </p:sp>
        <p:graphicFrame>
          <p:nvGraphicFramePr>
            <p:cNvPr id="6146" name="Object 8"/>
            <p:cNvGraphicFramePr>
              <a:graphicFrameLocks noChangeAspect="1"/>
            </p:cNvGraphicFramePr>
            <p:nvPr/>
          </p:nvGraphicFramePr>
          <p:xfrm>
            <a:off x="2016" y="3831"/>
            <a:ext cx="1632" cy="448"/>
          </p:xfrm>
          <a:graphic>
            <a:graphicData uri="http://schemas.openxmlformats.org/presentationml/2006/ole">
              <p:oleObj spid="_x0000_s143362" name="Equation" r:id="rId5" imgW="1434960" imgH="393480" progId="">
                <p:embed/>
              </p:oleObj>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utoUpdateAnimBg="0"/>
    </p:bld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pitchFamily="2"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TotalTime>
  <Words>2145</Words>
  <Application>Microsoft Office PowerPoint</Application>
  <PresentationFormat>全屏显示(4:3)</PresentationFormat>
  <Paragraphs>179</Paragraphs>
  <Slides>19</Slides>
  <Notes>19</Notes>
  <HiddenSlides>0</HiddenSlides>
  <MMClips>0</MMClips>
  <ScaleCrop>false</ScaleCrop>
  <HeadingPairs>
    <vt:vector size="6" baseType="variant">
      <vt:variant>
        <vt:lpstr>主题</vt:lpstr>
      </vt:variant>
      <vt:variant>
        <vt:i4>1</vt:i4>
      </vt:variant>
      <vt:variant>
        <vt:lpstr>嵌入 OLE 服务器</vt:lpstr>
      </vt:variant>
      <vt:variant>
        <vt:i4>3</vt:i4>
      </vt:variant>
      <vt:variant>
        <vt:lpstr>幻灯片标题</vt:lpstr>
      </vt:variant>
      <vt:variant>
        <vt:i4>19</vt:i4>
      </vt:variant>
    </vt:vector>
  </HeadingPairs>
  <TitlesOfParts>
    <vt:vector size="23" baseType="lpstr">
      <vt:lpstr>默认设计模板</vt:lpstr>
      <vt:lpstr>Equation</vt:lpstr>
      <vt:lpstr>位图图像</vt:lpstr>
      <vt:lpstr>公式</vt:lpstr>
      <vt:lpstr> 第2章     概率基础  (1)</vt:lpstr>
      <vt:lpstr>第2章        概率基础</vt:lpstr>
      <vt:lpstr>事件的关系及运算 </vt:lpstr>
      <vt:lpstr>幻灯片 4</vt:lpstr>
      <vt:lpstr>幻灯片 5</vt:lpstr>
      <vt:lpstr>幻灯片 6</vt:lpstr>
      <vt:lpstr>幻灯片 7</vt:lpstr>
      <vt:lpstr>幻灯片 8</vt:lpstr>
      <vt:lpstr>幻灯片 9</vt:lpstr>
      <vt:lpstr>幻灯片 10</vt:lpstr>
      <vt:lpstr>幻灯片 11</vt:lpstr>
      <vt:lpstr>2.2  随机变量及其分布 </vt:lpstr>
      <vt:lpstr>幻灯片 13</vt:lpstr>
      <vt:lpstr>幻灯片 14</vt:lpstr>
      <vt:lpstr>幻灯片 15</vt:lpstr>
      <vt:lpstr>幻灯片 16</vt:lpstr>
      <vt:lpstr>幻灯片 17</vt:lpstr>
      <vt:lpstr>幻灯片 18</vt:lpstr>
      <vt:lpstr>幻灯片 19</vt:lpstr>
    </vt:vector>
  </TitlesOfParts>
  <Company>上海水产大学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授课内容与学时分配</dc:title>
  <dc:creator>戴习林</dc:creator>
  <cp:lastModifiedBy>sihua</cp:lastModifiedBy>
  <cp:revision>38</cp:revision>
  <dcterms:created xsi:type="dcterms:W3CDTF">2005-11-20T15:15:18Z</dcterms:created>
  <dcterms:modified xsi:type="dcterms:W3CDTF">2020-02-13T04:33:23Z</dcterms:modified>
</cp:coreProperties>
</file>