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Default Extension="wav" ContentType="audio/wav"/>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72" r:id="rId2"/>
    <p:sldId id="290" r:id="rId3"/>
    <p:sldId id="291" r:id="rId4"/>
    <p:sldId id="292" r:id="rId5"/>
    <p:sldId id="258" r:id="rId6"/>
    <p:sldId id="259" r:id="rId7"/>
    <p:sldId id="260" r:id="rId8"/>
    <p:sldId id="262" r:id="rId9"/>
    <p:sldId id="261" r:id="rId10"/>
    <p:sldId id="263" r:id="rId11"/>
    <p:sldId id="265" r:id="rId12"/>
    <p:sldId id="264" r:id="rId13"/>
    <p:sldId id="266"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charset="-122"/>
        <a:cs typeface="+mn-cs"/>
      </a:defRPr>
    </a:lvl5pPr>
    <a:lvl6pPr marL="2286000" algn="l" defTabSz="914400" rtl="0" eaLnBrk="1" latinLnBrk="0" hangingPunct="1">
      <a:defRPr kumimoji="1" sz="2400" kern="1200">
        <a:solidFill>
          <a:schemeClr val="tx1"/>
        </a:solidFill>
        <a:latin typeface="Times New Roman" pitchFamily="18" charset="0"/>
        <a:ea typeface="宋体" charset="-122"/>
        <a:cs typeface="+mn-cs"/>
      </a:defRPr>
    </a:lvl6pPr>
    <a:lvl7pPr marL="2743200" algn="l" defTabSz="914400" rtl="0" eaLnBrk="1" latinLnBrk="0" hangingPunct="1">
      <a:defRPr kumimoji="1" sz="2400" kern="1200">
        <a:solidFill>
          <a:schemeClr val="tx1"/>
        </a:solidFill>
        <a:latin typeface="Times New Roman" pitchFamily="18" charset="0"/>
        <a:ea typeface="宋体" charset="-122"/>
        <a:cs typeface="+mn-cs"/>
      </a:defRPr>
    </a:lvl7pPr>
    <a:lvl8pPr marL="3200400" algn="l" defTabSz="914400" rtl="0" eaLnBrk="1" latinLnBrk="0" hangingPunct="1">
      <a:defRPr kumimoji="1" sz="2400" kern="1200">
        <a:solidFill>
          <a:schemeClr val="tx1"/>
        </a:solidFill>
        <a:latin typeface="Times New Roman" pitchFamily="18" charset="0"/>
        <a:ea typeface="宋体" charset="-122"/>
        <a:cs typeface="+mn-cs"/>
      </a:defRPr>
    </a:lvl8pPr>
    <a:lvl9pPr marL="3657600" algn="l" defTabSz="914400" rtl="0" eaLnBrk="1" latinLnBrk="0" hangingPunct="1">
      <a:defRPr kumimoji="1" sz="24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103" d="100"/>
          <a:sy n="103" d="100"/>
        </p:scale>
        <p:origin x="-18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e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4" Type="http://schemas.openxmlformats.org/officeDocument/2006/relationships/image" Target="../media/image45.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5" Type="http://schemas.openxmlformats.org/officeDocument/2006/relationships/image" Target="../media/image50.wmf"/><Relationship Id="rId4" Type="http://schemas.openxmlformats.org/officeDocument/2006/relationships/image" Target="../media/image4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51DCE793-C294-4D60-82D7-B10ABDE9E459}" type="datetimeFigureOut">
              <a:rPr lang="zh-CN" altLang="en-US"/>
              <a:pPr>
                <a:defRPr/>
              </a:pPr>
              <a:t>2020/3/4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6183B67D-385B-4FA2-ADEE-4671C90193C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bwMode="auto">
          <a:noFill/>
          <a:ln>
            <a:solidFill>
              <a:srgbClr val="000000"/>
            </a:solidFill>
            <a:miter lim="800000"/>
            <a:headEnd/>
            <a:tailEnd/>
          </a:ln>
        </p:spPr>
      </p:sp>
      <p:sp>
        <p:nvSpPr>
          <p:cNvPr id="3277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277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C69F84-FC7E-43A9-B1E2-79C394AB3E42}" type="slidenum">
              <a:rPr lang="zh-CN" altLang="en-US" smtClean="0">
                <a:ea typeface="宋体" charset="-122"/>
              </a:rPr>
              <a:pPr/>
              <a:t>1</a:t>
            </a:fld>
            <a:endParaRPr lang="zh-CN" altLang="en-US"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bwMode="auto">
          <a:noFill/>
          <a:ln>
            <a:solidFill>
              <a:srgbClr val="000000"/>
            </a:solidFill>
            <a:miter lim="800000"/>
            <a:headEnd/>
            <a:tailEnd/>
          </a:ln>
        </p:spPr>
      </p:sp>
      <p:sp>
        <p:nvSpPr>
          <p:cNvPr id="4198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198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823D5E-E14B-403C-BF65-3FE43888F2B8}" type="slidenum">
              <a:rPr lang="zh-CN" altLang="en-US" smtClean="0">
                <a:ea typeface="宋体" charset="-122"/>
              </a:rPr>
              <a:pPr/>
              <a:t>10</a:t>
            </a:fld>
            <a:endParaRPr lang="zh-CN" altLang="en-US"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p:spPr>
      </p:sp>
      <p:sp>
        <p:nvSpPr>
          <p:cNvPr id="4301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301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7161FE-1836-424E-B0F9-208106255034}" type="slidenum">
              <a:rPr lang="zh-CN" altLang="en-US" smtClean="0">
                <a:ea typeface="宋体" charset="-122"/>
              </a:rPr>
              <a:pPr/>
              <a:t>11</a:t>
            </a:fld>
            <a:endParaRPr lang="zh-CN" altLang="en-US"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bwMode="auto">
          <a:noFill/>
          <a:ln>
            <a:solidFill>
              <a:srgbClr val="000000"/>
            </a:solidFill>
            <a:miter lim="800000"/>
            <a:headEnd/>
            <a:tailEnd/>
          </a:ln>
        </p:spPr>
      </p:sp>
      <p:sp>
        <p:nvSpPr>
          <p:cNvPr id="4403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403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98BCE9-EAF1-49CE-A1D7-F7F2F9056827}" type="slidenum">
              <a:rPr lang="zh-CN" altLang="en-US" smtClean="0">
                <a:ea typeface="宋体" charset="-122"/>
              </a:rPr>
              <a:pPr/>
              <a:t>12</a:t>
            </a:fld>
            <a:endParaRPr lang="zh-CN" altLang="en-US"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bwMode="auto">
          <a:noFill/>
          <a:ln>
            <a:solidFill>
              <a:srgbClr val="000000"/>
            </a:solidFill>
            <a:miter lim="800000"/>
            <a:headEnd/>
            <a:tailEnd/>
          </a:ln>
        </p:spPr>
      </p:sp>
      <p:sp>
        <p:nvSpPr>
          <p:cNvPr id="4505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506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6912E2-B19E-4601-BF14-51650C422395}" type="slidenum">
              <a:rPr lang="zh-CN" altLang="en-US" smtClean="0">
                <a:ea typeface="宋体" charset="-122"/>
              </a:rPr>
              <a:pPr/>
              <a:t>13</a:t>
            </a:fld>
            <a:endParaRPr lang="zh-CN" altLang="en-US"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bwMode="auto">
          <a:noFill/>
          <a:ln>
            <a:solidFill>
              <a:srgbClr val="000000"/>
            </a:solidFill>
            <a:miter lim="800000"/>
            <a:headEnd/>
            <a:tailEnd/>
          </a:ln>
        </p:spPr>
      </p:sp>
      <p:sp>
        <p:nvSpPr>
          <p:cNvPr id="4608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608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4CCDF7-F99F-4F10-ACAF-0CE13B0FC27B}" type="slidenum">
              <a:rPr lang="zh-CN" altLang="en-US" smtClean="0">
                <a:ea typeface="宋体" charset="-122"/>
              </a:rPr>
              <a:pPr/>
              <a:t>14</a:t>
            </a:fld>
            <a:endParaRPr lang="zh-CN" altLang="en-US"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bwMode="auto">
          <a:noFill/>
          <a:ln>
            <a:solidFill>
              <a:srgbClr val="000000"/>
            </a:solidFill>
            <a:miter lim="800000"/>
            <a:headEnd/>
            <a:tailEnd/>
          </a:ln>
        </p:spPr>
      </p:sp>
      <p:sp>
        <p:nvSpPr>
          <p:cNvPr id="47107"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710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BF11FE-FB28-4276-942A-B458FD80CAD5}" type="slidenum">
              <a:rPr lang="zh-CN" altLang="en-US" smtClean="0">
                <a:ea typeface="宋体" charset="-122"/>
              </a:rPr>
              <a:pPr/>
              <a:t>15</a:t>
            </a:fld>
            <a:endParaRPr lang="zh-CN" altLang="en-US"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bwMode="auto">
          <a:noFill/>
          <a:ln>
            <a:solidFill>
              <a:srgbClr val="000000"/>
            </a:solidFill>
            <a:miter lim="800000"/>
            <a:headEnd/>
            <a:tailEnd/>
          </a:ln>
        </p:spPr>
      </p:sp>
      <p:sp>
        <p:nvSpPr>
          <p:cNvPr id="48131"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813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82234B-9EF4-49F8-952E-730150F949E3}" type="slidenum">
              <a:rPr lang="zh-CN" altLang="en-US" smtClean="0">
                <a:ea typeface="宋体" charset="-122"/>
              </a:rPr>
              <a:pPr/>
              <a:t>16</a:t>
            </a:fld>
            <a:endParaRPr lang="zh-CN" altLang="en-US" smtClean="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bwMode="auto">
          <a:noFill/>
          <a:ln>
            <a:solidFill>
              <a:srgbClr val="000000"/>
            </a:solidFill>
            <a:miter lim="800000"/>
            <a:headEnd/>
            <a:tailEnd/>
          </a:ln>
        </p:spPr>
      </p:sp>
      <p:sp>
        <p:nvSpPr>
          <p:cNvPr id="49155"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915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3F2839-EE6D-4AE4-9E5A-0719F2A2A61C}" type="slidenum">
              <a:rPr lang="zh-CN" altLang="en-US" smtClean="0">
                <a:ea typeface="宋体" charset="-122"/>
              </a:rPr>
              <a:pPr/>
              <a:t>17</a:t>
            </a:fld>
            <a:endParaRPr lang="zh-CN" altLang="en-US" smtClean="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bwMode="auto">
          <a:noFill/>
          <a:ln>
            <a:solidFill>
              <a:srgbClr val="000000"/>
            </a:solidFill>
            <a:miter lim="800000"/>
            <a:headEnd/>
            <a:tailEnd/>
          </a:ln>
        </p:spPr>
      </p:sp>
      <p:sp>
        <p:nvSpPr>
          <p:cNvPr id="50179"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018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D76794-048A-4B06-A32B-8A6031000706}" type="slidenum">
              <a:rPr lang="zh-CN" altLang="en-US" smtClean="0">
                <a:ea typeface="宋体" charset="-122"/>
              </a:rPr>
              <a:pPr/>
              <a:t>18</a:t>
            </a:fld>
            <a:endParaRPr lang="zh-CN" altLang="en-US" smtClean="0">
              <a:ea typeface="宋体"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bwMode="auto">
          <a:noFill/>
          <a:ln>
            <a:solidFill>
              <a:srgbClr val="000000"/>
            </a:solidFill>
            <a:miter lim="800000"/>
            <a:headEnd/>
            <a:tailEnd/>
          </a:ln>
        </p:spPr>
      </p:sp>
      <p:sp>
        <p:nvSpPr>
          <p:cNvPr id="5120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120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C02D3B-C096-4BD8-BA43-EC0F2D1BDE51}" type="slidenum">
              <a:rPr lang="zh-CN" altLang="en-US" smtClean="0">
                <a:ea typeface="宋体" charset="-122"/>
              </a:rPr>
              <a:pPr/>
              <a:t>19</a:t>
            </a:fld>
            <a:endParaRPr lang="zh-CN" alt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p:spPr>
      </p:sp>
      <p:sp>
        <p:nvSpPr>
          <p:cNvPr id="3379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379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1BC7EB-8516-439E-819D-1F45A7F5AC51}" type="slidenum">
              <a:rPr lang="zh-CN" altLang="en-US" smtClean="0">
                <a:ea typeface="宋体" charset="-122"/>
              </a:rPr>
              <a:pPr/>
              <a:t>2</a:t>
            </a:fld>
            <a:endParaRPr lang="zh-CN" altLang="en-US" smtClean="0">
              <a:ea typeface="宋体"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bwMode="auto">
          <a:noFill/>
          <a:ln>
            <a:solidFill>
              <a:srgbClr val="000000"/>
            </a:solidFill>
            <a:miter lim="800000"/>
            <a:headEnd/>
            <a:tailEnd/>
          </a:ln>
        </p:spPr>
      </p:sp>
      <p:sp>
        <p:nvSpPr>
          <p:cNvPr id="52227"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222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6F61DB0-A329-4DAB-B991-0FC42980EC57}" type="slidenum">
              <a:rPr lang="zh-CN" altLang="en-US" smtClean="0">
                <a:ea typeface="宋体" charset="-122"/>
              </a:rPr>
              <a:pPr/>
              <a:t>20</a:t>
            </a:fld>
            <a:endParaRPr lang="zh-CN" altLang="en-US" smtClean="0">
              <a:ea typeface="宋体"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bwMode="auto">
          <a:noFill/>
          <a:ln>
            <a:solidFill>
              <a:srgbClr val="000000"/>
            </a:solidFill>
            <a:miter lim="800000"/>
            <a:headEnd/>
            <a:tailEnd/>
          </a:ln>
        </p:spPr>
      </p:sp>
      <p:sp>
        <p:nvSpPr>
          <p:cNvPr id="53251"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325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0CA2B11-B2BF-4B89-BB20-14C3D66801CD}" type="slidenum">
              <a:rPr lang="zh-CN" altLang="en-US" smtClean="0">
                <a:ea typeface="宋体" charset="-122"/>
              </a:rPr>
              <a:pPr/>
              <a:t>21</a:t>
            </a:fld>
            <a:endParaRPr lang="zh-CN" altLang="en-US" smtClean="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bwMode="auto">
          <a:noFill/>
          <a:ln>
            <a:solidFill>
              <a:srgbClr val="000000"/>
            </a:solidFill>
            <a:miter lim="800000"/>
            <a:headEnd/>
            <a:tailEnd/>
          </a:ln>
        </p:spPr>
      </p:sp>
      <p:sp>
        <p:nvSpPr>
          <p:cNvPr id="54275"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427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E29532-CBB4-4F20-9772-E4CCE37175D7}" type="slidenum">
              <a:rPr lang="zh-CN" altLang="en-US" smtClean="0">
                <a:ea typeface="宋体" charset="-122"/>
              </a:rPr>
              <a:pPr/>
              <a:t>22</a:t>
            </a:fld>
            <a:endParaRPr lang="zh-CN" altLang="en-US" smtClean="0">
              <a:ea typeface="宋体"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bwMode="auto">
          <a:noFill/>
          <a:ln>
            <a:solidFill>
              <a:srgbClr val="000000"/>
            </a:solidFill>
            <a:miter lim="800000"/>
            <a:headEnd/>
            <a:tailEnd/>
          </a:ln>
        </p:spPr>
      </p:sp>
      <p:sp>
        <p:nvSpPr>
          <p:cNvPr id="55299"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530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51087F-45E9-4D09-AFC2-EB2136BEE24B}" type="slidenum">
              <a:rPr lang="zh-CN" altLang="en-US" smtClean="0">
                <a:ea typeface="宋体" charset="-122"/>
              </a:rPr>
              <a:pPr/>
              <a:t>23</a:t>
            </a:fld>
            <a:endParaRPr lang="zh-CN" altLang="en-US" smtClean="0">
              <a:ea typeface="宋体"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bwMode="auto">
          <a:noFill/>
          <a:ln>
            <a:solidFill>
              <a:srgbClr val="000000"/>
            </a:solidFill>
            <a:miter lim="800000"/>
            <a:headEnd/>
            <a:tailEnd/>
          </a:ln>
        </p:spPr>
      </p:sp>
      <p:sp>
        <p:nvSpPr>
          <p:cNvPr id="5632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632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68B32A-2274-4C85-B1B5-AAE9DD8D4818}" type="slidenum">
              <a:rPr lang="zh-CN" altLang="en-US" smtClean="0">
                <a:ea typeface="宋体" charset="-122"/>
              </a:rPr>
              <a:pPr/>
              <a:t>24</a:t>
            </a:fld>
            <a:endParaRPr lang="zh-CN" altLang="en-US" smtClean="0">
              <a:ea typeface="宋体"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bwMode="auto">
          <a:noFill/>
          <a:ln>
            <a:solidFill>
              <a:srgbClr val="000000"/>
            </a:solidFill>
            <a:miter lim="800000"/>
            <a:headEnd/>
            <a:tailEnd/>
          </a:ln>
        </p:spPr>
      </p:sp>
      <p:sp>
        <p:nvSpPr>
          <p:cNvPr id="57347"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734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7A1706-6F70-4FA3-BB0A-A940871FA676}" type="slidenum">
              <a:rPr lang="zh-CN" altLang="en-US" smtClean="0">
                <a:ea typeface="宋体" charset="-122"/>
              </a:rPr>
              <a:pPr/>
              <a:t>25</a:t>
            </a:fld>
            <a:endParaRPr lang="zh-CN" altLang="en-US" smtClean="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bwMode="auto">
          <a:noFill/>
          <a:ln>
            <a:solidFill>
              <a:srgbClr val="000000"/>
            </a:solidFill>
            <a:miter lim="800000"/>
            <a:headEnd/>
            <a:tailEnd/>
          </a:ln>
        </p:spPr>
      </p:sp>
      <p:sp>
        <p:nvSpPr>
          <p:cNvPr id="58371"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837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EB0381-D80F-4879-AD26-B57FC886971A}" type="slidenum">
              <a:rPr lang="zh-CN" altLang="en-US" smtClean="0">
                <a:ea typeface="宋体" charset="-122"/>
              </a:rPr>
              <a:pPr/>
              <a:t>26</a:t>
            </a:fld>
            <a:endParaRPr lang="zh-CN" altLang="en-US" smtClean="0">
              <a:ea typeface="宋体"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bwMode="auto">
          <a:noFill/>
          <a:ln>
            <a:solidFill>
              <a:srgbClr val="000000"/>
            </a:solidFill>
            <a:miter lim="800000"/>
            <a:headEnd/>
            <a:tailEnd/>
          </a:ln>
        </p:spPr>
      </p:sp>
      <p:sp>
        <p:nvSpPr>
          <p:cNvPr id="59395"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939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FAC2F1-8A90-4C87-97D5-21F3ED4098B0}" type="slidenum">
              <a:rPr lang="zh-CN" altLang="en-US" smtClean="0">
                <a:ea typeface="宋体" charset="-122"/>
              </a:rPr>
              <a:pPr/>
              <a:t>27</a:t>
            </a:fld>
            <a:endParaRPr lang="zh-CN" altLang="en-US" smtClean="0">
              <a:ea typeface="宋体"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bwMode="auto">
          <a:noFill/>
          <a:ln>
            <a:solidFill>
              <a:srgbClr val="000000"/>
            </a:solidFill>
            <a:miter lim="800000"/>
            <a:headEnd/>
            <a:tailEnd/>
          </a:ln>
        </p:spPr>
      </p:sp>
      <p:sp>
        <p:nvSpPr>
          <p:cNvPr id="60419"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6042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052BB3-36EF-4153-8892-C360A87E300E}" type="slidenum">
              <a:rPr lang="zh-CN" altLang="en-US" smtClean="0">
                <a:ea typeface="宋体" charset="-122"/>
              </a:rPr>
              <a:pPr/>
              <a:t>28</a:t>
            </a:fld>
            <a:endParaRPr lang="zh-CN" altLang="en-US" smtClean="0">
              <a:ea typeface="宋体"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bwMode="auto">
          <a:noFill/>
          <a:ln>
            <a:solidFill>
              <a:srgbClr val="000000"/>
            </a:solidFill>
            <a:miter lim="800000"/>
            <a:headEnd/>
            <a:tailEnd/>
          </a:ln>
        </p:spPr>
      </p:sp>
      <p:sp>
        <p:nvSpPr>
          <p:cNvPr id="6144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6144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02F707-720A-4805-9320-E209CFD51A03}" type="slidenum">
              <a:rPr lang="zh-CN" altLang="en-US" smtClean="0">
                <a:ea typeface="宋体" charset="-122"/>
              </a:rPr>
              <a:pPr/>
              <a:t>29</a:t>
            </a:fld>
            <a:endParaRPr lang="zh-CN" altLang="en-US"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bwMode="auto">
          <a:noFill/>
          <a:ln>
            <a:solidFill>
              <a:srgbClr val="000000"/>
            </a:solidFill>
            <a:miter lim="800000"/>
            <a:headEnd/>
            <a:tailEnd/>
          </a:ln>
        </p:spPr>
      </p:sp>
      <p:sp>
        <p:nvSpPr>
          <p:cNvPr id="3481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482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A7AD20-776D-4A68-A234-C4766074F6B8}" type="slidenum">
              <a:rPr lang="zh-CN" altLang="en-US" smtClean="0">
                <a:ea typeface="宋体" charset="-122"/>
              </a:rPr>
              <a:pPr/>
              <a:t>3</a:t>
            </a:fld>
            <a:endParaRPr lang="zh-CN" altLang="en-US"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bwMode="auto">
          <a:noFill/>
          <a:ln>
            <a:solidFill>
              <a:srgbClr val="000000"/>
            </a:solidFill>
            <a:miter lim="800000"/>
            <a:headEnd/>
            <a:tailEnd/>
          </a:ln>
        </p:spPr>
      </p:sp>
      <p:sp>
        <p:nvSpPr>
          <p:cNvPr id="3584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584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39CD2A-B99C-43E0-8F63-03E27D3AA707}" type="slidenum">
              <a:rPr lang="zh-CN" altLang="en-US" smtClean="0">
                <a:ea typeface="宋体" charset="-122"/>
              </a:rPr>
              <a:pPr/>
              <a:t>4</a:t>
            </a:fld>
            <a:endParaRPr lang="zh-CN" altLang="en-US"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bwMode="auto">
          <a:noFill/>
          <a:ln>
            <a:solidFill>
              <a:srgbClr val="000000"/>
            </a:solidFill>
            <a:miter lim="800000"/>
            <a:headEnd/>
            <a:tailEnd/>
          </a:ln>
        </p:spPr>
      </p:sp>
      <p:sp>
        <p:nvSpPr>
          <p:cNvPr id="3686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686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461A2B-BF8F-4FCF-82ED-97EEB16B48CC}" type="slidenum">
              <a:rPr lang="zh-CN" altLang="en-US" smtClean="0">
                <a:ea typeface="宋体" charset="-122"/>
              </a:rPr>
              <a:pPr/>
              <a:t>5</a:t>
            </a:fld>
            <a:endParaRPr lang="zh-CN" altLang="en-US"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bwMode="auto">
          <a:noFill/>
          <a:ln>
            <a:solidFill>
              <a:srgbClr val="000000"/>
            </a:solidFill>
            <a:miter lim="800000"/>
            <a:headEnd/>
            <a:tailEnd/>
          </a:ln>
        </p:spPr>
      </p:sp>
      <p:sp>
        <p:nvSpPr>
          <p:cNvPr id="3789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789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C4A1BF-7FB4-474D-95B5-93DF8CEBC6B6}" type="slidenum">
              <a:rPr lang="zh-CN" altLang="en-US" smtClean="0">
                <a:ea typeface="宋体" charset="-122"/>
              </a:rPr>
              <a:pPr/>
              <a:t>6</a:t>
            </a:fld>
            <a:endParaRPr lang="zh-CN" altLang="en-US"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891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75F861-E894-4263-A95C-933E0FE1112B}" type="slidenum">
              <a:rPr lang="zh-CN" altLang="en-US" smtClean="0">
                <a:ea typeface="宋体" charset="-122"/>
              </a:rPr>
              <a:pPr/>
              <a:t>7</a:t>
            </a:fld>
            <a:endParaRPr lang="zh-CN" altLang="en-US"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bwMode="auto">
          <a:noFill/>
          <a:ln>
            <a:solidFill>
              <a:srgbClr val="000000"/>
            </a:solidFill>
            <a:miter lim="800000"/>
            <a:headEnd/>
            <a:tailEnd/>
          </a:ln>
        </p:spPr>
      </p:sp>
      <p:sp>
        <p:nvSpPr>
          <p:cNvPr id="3993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994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03613C-0C11-4185-828E-2B5C84265F2B}" type="slidenum">
              <a:rPr lang="zh-CN" altLang="en-US" smtClean="0">
                <a:ea typeface="宋体" charset="-122"/>
              </a:rPr>
              <a:pPr/>
              <a:t>8</a:t>
            </a:fld>
            <a:endParaRPr lang="zh-CN" altLang="en-US"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bwMode="auto">
          <a:noFill/>
          <a:ln>
            <a:solidFill>
              <a:srgbClr val="000000"/>
            </a:solidFill>
            <a:miter lim="800000"/>
            <a:headEnd/>
            <a:tailEnd/>
          </a:ln>
        </p:spPr>
      </p:sp>
      <p:sp>
        <p:nvSpPr>
          <p:cNvPr id="4096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096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136AD4-B95F-472E-BF62-E983754A3E5A}" type="slidenum">
              <a:rPr lang="zh-CN" altLang="en-US" smtClean="0">
                <a:ea typeface="宋体" charset="-122"/>
              </a:rPr>
              <a:pPr/>
              <a:t>9</a:t>
            </a:fld>
            <a:endParaRPr lang="zh-CN" altLang="en-US"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D226BC3-5842-48E6-ADC1-04097ADF9AB9}"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F12DBD70-44C3-4405-9C56-D484C7E3EF9A}"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A8C889D-6636-427A-B959-149E48169914}"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BD1EE16-D2EF-4EFA-BB13-F1B6D580478D}"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8E863A6-D0C4-47FD-8490-A5501BA5F055}"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1658471C-2502-42E8-B4F2-EBB6670301EF}"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2B573088-F9CD-445F-9F5E-60BE704B446F}"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612A8991-B1F0-418A-B764-4E53A5BAF51F}"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81FFA72C-7CDE-4835-B1F1-ABF0FCF0CFB3}"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ECB2956-3290-421C-B6FC-63A88E1F3E25}"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BA48D5E3-76A6-4414-A55E-FFE4B9F82A14}"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843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宋体"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宋体"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宋体" pitchFamily="2" charset="-122"/>
              </a:defRPr>
            </a:lvl1pPr>
          </a:lstStyle>
          <a:p>
            <a:pPr>
              <a:defRPr/>
            </a:pPr>
            <a:fld id="{0C95AF0C-DDF3-4663-92C7-3BD31BBDFE43}" type="slidenum">
              <a:rPr lang="en-US" altLang="zh-CN"/>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png"/><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8.bin"/><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audio" Target="../media/audio1.wav"/></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2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notesSlide" Target="../notesSlides/notesSlide29.xml"/><Relationship Id="rId7"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oleObject" Target="../embeddings/Microsoft_Excel_97-2003____1.xls"/></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2362200"/>
            <a:ext cx="7772400" cy="1143000"/>
          </a:xfrm>
        </p:spPr>
        <p:txBody>
          <a:bodyPr/>
          <a:lstStyle/>
          <a:p>
            <a:pPr eaLnBrk="1" hangingPunct="1"/>
            <a:r>
              <a:rPr lang="zh-CN" altLang="en-US" sz="4000" smtClean="0">
                <a:latin typeface="华文隶书" pitchFamily="2" charset="-122"/>
                <a:ea typeface="华文隶书" pitchFamily="2" charset="-122"/>
              </a:rPr>
              <a:t>第</a:t>
            </a:r>
            <a:r>
              <a:rPr lang="en-US" altLang="zh-CN" sz="4000" smtClean="0">
                <a:latin typeface="华文隶书" pitchFamily="2" charset="-122"/>
                <a:ea typeface="华文隶书" pitchFamily="2" charset="-122"/>
              </a:rPr>
              <a:t>1</a:t>
            </a:r>
            <a:r>
              <a:rPr lang="zh-CN" altLang="en-US" sz="4000" smtClean="0">
                <a:latin typeface="华文隶书" pitchFamily="2" charset="-122"/>
                <a:ea typeface="华文隶书" pitchFamily="2" charset="-122"/>
              </a:rPr>
              <a:t>章     试验资料收集与整理</a:t>
            </a:r>
          </a:p>
        </p:txBody>
      </p:sp>
      <p:sp>
        <p:nvSpPr>
          <p:cNvPr id="3" name="Rectangle 2"/>
          <p:cNvSpPr txBox="1">
            <a:spLocks noChangeArrowheads="1"/>
          </p:cNvSpPr>
          <p:nvPr/>
        </p:nvSpPr>
        <p:spPr bwMode="auto">
          <a:xfrm>
            <a:off x="684213" y="4076700"/>
            <a:ext cx="7772400" cy="1143000"/>
          </a:xfrm>
          <a:prstGeom prst="rect">
            <a:avLst/>
          </a:prstGeom>
          <a:noFill/>
          <a:ln w="9525">
            <a:noFill/>
            <a:miter lim="800000"/>
            <a:headEnd/>
            <a:tailEnd/>
          </a:ln>
        </p:spPr>
        <p:txBody>
          <a:bodyPr anchor="ctr"/>
          <a:lstStyle/>
          <a:p>
            <a:pPr algn="ctr">
              <a:defRPr/>
            </a:pPr>
            <a:endParaRPr lang="en-US" altLang="zh-CN" sz="3200" kern="0" dirty="0">
              <a:solidFill>
                <a:schemeClr val="tx2"/>
              </a:solidFill>
              <a:latin typeface="+mj-lt"/>
              <a:ea typeface="+mj-ea"/>
              <a:cs typeface="+mj-cs"/>
            </a:endParaRPr>
          </a:p>
          <a:p>
            <a:pPr algn="ctr">
              <a:defRPr/>
            </a:pPr>
            <a:endParaRPr lang="en-US" altLang="zh-CN" sz="3200" kern="0" dirty="0">
              <a:solidFill>
                <a:schemeClr val="tx2"/>
              </a:solidFill>
              <a:latin typeface="+mj-lt"/>
              <a:ea typeface="+mj-ea"/>
              <a:cs typeface="+mj-cs"/>
            </a:endParaRPr>
          </a:p>
          <a:p>
            <a:pPr algn="ctr">
              <a:defRPr/>
            </a:pPr>
            <a:r>
              <a:rPr lang="zh-CN" altLang="en-US" sz="3200" kern="0" dirty="0">
                <a:solidFill>
                  <a:schemeClr val="tx2"/>
                </a:solidFill>
                <a:latin typeface="华文楷体" pitchFamily="2" charset="-122"/>
                <a:ea typeface="华文楷体" pitchFamily="2" charset="-122"/>
                <a:cs typeface="+mj-cs"/>
              </a:rPr>
              <a:t>彭司华</a:t>
            </a:r>
            <a:endParaRPr lang="en-US" altLang="zh-CN" sz="3200" kern="0" dirty="0">
              <a:solidFill>
                <a:schemeClr val="tx2"/>
              </a:solidFill>
              <a:latin typeface="华文楷体" pitchFamily="2" charset="-122"/>
              <a:ea typeface="华文楷体" pitchFamily="2" charset="-122"/>
              <a:cs typeface="+mj-cs"/>
            </a:endParaRPr>
          </a:p>
          <a:p>
            <a:pPr algn="ctr">
              <a:defRPr/>
            </a:pPr>
            <a:r>
              <a:rPr lang="en-US" altLang="zh-CN" sz="3200" kern="0" dirty="0" smtClean="0">
                <a:solidFill>
                  <a:schemeClr val="tx2"/>
                </a:solidFill>
                <a:latin typeface="+mj-lt"/>
                <a:ea typeface="+mj-ea"/>
                <a:cs typeface="+mj-cs"/>
              </a:rPr>
              <a:t>2020</a:t>
            </a:r>
            <a:r>
              <a:rPr lang="zh-CN" altLang="en-US" sz="3200" kern="0" dirty="0" smtClean="0">
                <a:solidFill>
                  <a:schemeClr val="tx2"/>
                </a:solidFill>
                <a:latin typeface="+mj-lt"/>
                <a:ea typeface="+mj-ea"/>
                <a:cs typeface="+mj-cs"/>
              </a:rPr>
              <a:t>年</a:t>
            </a:r>
            <a:r>
              <a:rPr lang="en-US" altLang="zh-CN" sz="3200" kern="0" dirty="0" smtClean="0">
                <a:solidFill>
                  <a:schemeClr val="tx2"/>
                </a:solidFill>
                <a:latin typeface="+mj-lt"/>
                <a:ea typeface="+mj-ea"/>
                <a:cs typeface="+mj-cs"/>
              </a:rPr>
              <a:t>2</a:t>
            </a:r>
            <a:r>
              <a:rPr lang="zh-CN" altLang="en-US" sz="3200" kern="0" dirty="0" smtClean="0">
                <a:solidFill>
                  <a:schemeClr val="tx2"/>
                </a:solidFill>
                <a:latin typeface="+mj-lt"/>
                <a:ea typeface="+mj-ea"/>
                <a:cs typeface="+mj-cs"/>
              </a:rPr>
              <a:t>月</a:t>
            </a:r>
            <a:endParaRPr lang="en-US" altLang="zh-CN" sz="3200" kern="0" dirty="0">
              <a:solidFill>
                <a:schemeClr val="tx2"/>
              </a:solidFill>
              <a:latin typeface="+mj-lt"/>
              <a:ea typeface="+mj-ea"/>
              <a:cs typeface="+mj-cs"/>
            </a:endParaRPr>
          </a:p>
          <a:p>
            <a:pPr algn="ctr">
              <a:defRPr/>
            </a:pPr>
            <a:r>
              <a:rPr lang="zh-CN" altLang="en-US" sz="3200" kern="0" dirty="0">
                <a:solidFill>
                  <a:schemeClr val="tx2"/>
                </a:solidFill>
                <a:latin typeface="+mj-lt"/>
                <a:ea typeface="+mj-ea"/>
                <a:cs typeface="+mj-cs"/>
              </a:rPr>
              <a:t> </a:t>
            </a:r>
          </a:p>
        </p:txBody>
      </p:sp>
      <p:sp>
        <p:nvSpPr>
          <p:cNvPr id="4" name="Rectangle 2"/>
          <p:cNvSpPr txBox="1">
            <a:spLocks noChangeArrowheads="1"/>
          </p:cNvSpPr>
          <p:nvPr/>
        </p:nvSpPr>
        <p:spPr bwMode="auto">
          <a:xfrm>
            <a:off x="684213" y="836613"/>
            <a:ext cx="7772400" cy="1143000"/>
          </a:xfrm>
          <a:prstGeom prst="rect">
            <a:avLst/>
          </a:prstGeom>
          <a:noFill/>
          <a:ln w="9525">
            <a:noFill/>
            <a:miter lim="800000"/>
            <a:headEnd/>
            <a:tailEnd/>
          </a:ln>
        </p:spPr>
        <p:txBody>
          <a:bodyPr anchor="ctr"/>
          <a:lstStyle/>
          <a:p>
            <a:pPr algn="ctr">
              <a:defRPr/>
            </a:pPr>
            <a:r>
              <a:rPr lang="zh-CN" altLang="en-US" sz="6000" kern="0" dirty="0">
                <a:solidFill>
                  <a:schemeClr val="tx2"/>
                </a:solidFill>
                <a:latin typeface="华文琥珀" pitchFamily="2" charset="-122"/>
                <a:ea typeface="华文琥珀" pitchFamily="2" charset="-122"/>
                <a:cs typeface="+mj-cs"/>
              </a:rPr>
              <a:t>生 物 统 计 学</a:t>
            </a:r>
            <a:endParaRPr lang="zh-CN" altLang="en-US" sz="4000" kern="0" dirty="0">
              <a:solidFill>
                <a:schemeClr val="tx2"/>
              </a:solidFill>
              <a:latin typeface="华文琥珀" pitchFamily="2" charset="-122"/>
              <a:ea typeface="华文琥珀" pitchFamily="2"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381000" y="228600"/>
            <a:ext cx="8305800" cy="4267200"/>
          </a:xfrm>
        </p:spPr>
        <p:txBody>
          <a:bodyPr/>
          <a:lstStyle/>
          <a:p>
            <a:pPr eaLnBrk="1" hangingPunct="1"/>
            <a:r>
              <a:rPr lang="zh-CN" altLang="en-US" sz="2200" b="1" u="sng" smtClean="0">
                <a:solidFill>
                  <a:schemeClr val="hlink"/>
                </a:solidFill>
                <a:latin typeface="宋体" charset="-122"/>
              </a:rPr>
              <a:t>间断性资料的次数分布表</a:t>
            </a:r>
            <a:r>
              <a:rPr lang="zh-CN" altLang="en-US" sz="2200" b="1" smtClean="0">
                <a:latin typeface="宋体" charset="-122"/>
              </a:rPr>
              <a:t>制作方法</a:t>
            </a:r>
          </a:p>
          <a:p>
            <a:pPr eaLnBrk="1" hangingPunct="1">
              <a:buFontTx/>
              <a:buNone/>
            </a:pPr>
            <a:r>
              <a:rPr lang="zh-CN" altLang="en-US" sz="2200" smtClean="0">
                <a:latin typeface="宋体" charset="-122"/>
              </a:rPr>
              <a:t>      用单向分组法进行整理。用变量的自然数值进行分组，每组用一个变量值来表示。然后把每个观察值归入到相应的组内，制成次数分布表</a:t>
            </a:r>
            <a:r>
              <a:rPr lang="zh-CN" altLang="en-US" sz="2200" smtClean="0"/>
              <a:t>  </a:t>
            </a:r>
          </a:p>
        </p:txBody>
      </p:sp>
      <p:pic>
        <p:nvPicPr>
          <p:cNvPr id="11268" name="Picture 4"/>
          <p:cNvPicPr>
            <a:picLocks noChangeAspect="1" noChangeArrowheads="1"/>
          </p:cNvPicPr>
          <p:nvPr/>
        </p:nvPicPr>
        <p:blipFill>
          <a:blip r:embed="rId3" cstate="print"/>
          <a:srcRect l="5504" r="3670" b="891"/>
          <a:stretch>
            <a:fillRect/>
          </a:stretch>
        </p:blipFill>
        <p:spPr bwMode="auto">
          <a:xfrm>
            <a:off x="914400" y="1752600"/>
            <a:ext cx="7543800" cy="3886200"/>
          </a:xfrm>
          <a:prstGeom prst="rect">
            <a:avLst/>
          </a:prstGeom>
          <a:noFill/>
          <a:ln w="9525">
            <a:noFill/>
            <a:miter lim="800000"/>
            <a:headEnd/>
            <a:tailEnd/>
          </a:ln>
        </p:spPr>
      </p:pic>
      <p:sp>
        <p:nvSpPr>
          <p:cNvPr id="11269" name="Text Box 5"/>
          <p:cNvSpPr txBox="1">
            <a:spLocks noChangeArrowheads="1"/>
          </p:cNvSpPr>
          <p:nvPr/>
        </p:nvSpPr>
        <p:spPr bwMode="auto">
          <a:xfrm>
            <a:off x="304800" y="5867400"/>
            <a:ext cx="8610600" cy="762000"/>
          </a:xfrm>
          <a:prstGeom prst="rect">
            <a:avLst/>
          </a:prstGeom>
          <a:noFill/>
          <a:ln w="9525">
            <a:noFill/>
            <a:miter lim="800000"/>
            <a:headEnd/>
            <a:tailEnd/>
          </a:ln>
        </p:spPr>
        <p:txBody>
          <a:bodyPr>
            <a:spAutoFit/>
          </a:bodyPr>
          <a:lstStyle/>
          <a:p>
            <a:pPr>
              <a:spcBef>
                <a:spcPct val="50000"/>
              </a:spcBef>
            </a:pPr>
            <a:r>
              <a:rPr lang="zh-CN" altLang="en-US" sz="2200">
                <a:latin typeface="宋体" charset="-122"/>
              </a:rPr>
              <a:t>对于观察值较多、变异范围较大的资料，可扩大为以几个变量值为一组，这样可以适当减少组数，分析较简便</a:t>
            </a:r>
            <a:r>
              <a:rPr lang="zh-CN" altLang="en-US" sz="2200"/>
              <a:t> ，</a:t>
            </a:r>
            <a:r>
              <a:rPr lang="zh-CN" altLang="en-US" sz="2200">
                <a:latin typeface="宋体" charset="-122"/>
              </a:rPr>
              <a:t>规律性易显示出来</a:t>
            </a:r>
            <a:r>
              <a:rPr lang="zh-CN" altLang="en-US" sz="2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12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685800" y="228600"/>
            <a:ext cx="7772400" cy="5562600"/>
          </a:xfrm>
        </p:spPr>
        <p:txBody>
          <a:bodyPr/>
          <a:lstStyle/>
          <a:p>
            <a:pPr eaLnBrk="1" hangingPunct="1">
              <a:buFontTx/>
              <a:buNone/>
            </a:pPr>
            <a:r>
              <a:rPr lang="en-US" altLang="zh-CN" sz="2800" b="1" smtClean="0">
                <a:latin typeface="宋体" charset="-122"/>
              </a:rPr>
              <a:t>1.2.3</a:t>
            </a:r>
            <a:r>
              <a:rPr lang="zh-CN" altLang="en-US" sz="2800" b="1" smtClean="0">
                <a:latin typeface="宋体" charset="-122"/>
              </a:rPr>
              <a:t>次数分布图  </a:t>
            </a:r>
            <a:r>
              <a:rPr lang="zh-CN" altLang="en-US" sz="2200" smtClean="0"/>
              <a:t>（包括</a:t>
            </a:r>
            <a:r>
              <a:rPr lang="zh-CN" altLang="en-US" sz="2200" smtClean="0">
                <a:latin typeface="宋体" charset="-122"/>
              </a:rPr>
              <a:t>方柱形图、多边形图、条形图</a:t>
            </a:r>
            <a:r>
              <a:rPr lang="zh-CN" altLang="en-US" sz="2200" smtClean="0"/>
              <a:t>）</a:t>
            </a:r>
          </a:p>
          <a:p>
            <a:pPr eaLnBrk="1" hangingPunct="1">
              <a:buFontTx/>
              <a:buNone/>
            </a:pPr>
            <a:r>
              <a:rPr lang="zh-CN" altLang="en-US" sz="2200" b="1" u="sng" smtClean="0">
                <a:latin typeface="宋体" charset="-122"/>
              </a:rPr>
              <a:t>方柱形图</a:t>
            </a:r>
            <a:r>
              <a:rPr lang="zh-CN" altLang="en-US" sz="2200" b="1" smtClean="0">
                <a:latin typeface="宋体" charset="-122"/>
              </a:rPr>
              <a:t>：</a:t>
            </a:r>
          </a:p>
          <a:p>
            <a:pPr eaLnBrk="1" hangingPunct="1">
              <a:buFontTx/>
              <a:buNone/>
            </a:pPr>
            <a:r>
              <a:rPr lang="zh-CN" altLang="en-US" sz="2200" b="1" smtClean="0">
                <a:latin typeface="宋体" charset="-122"/>
              </a:rPr>
              <a:t>      </a:t>
            </a:r>
            <a:r>
              <a:rPr lang="zh-CN" altLang="en-US" sz="2200" smtClean="0">
                <a:latin typeface="宋体" charset="-122"/>
              </a:rPr>
              <a:t>适用于表示连续性资料的次数分布。（纵横轴比例为</a:t>
            </a:r>
            <a:r>
              <a:rPr lang="en-US" altLang="zh-CN" sz="2200" smtClean="0">
                <a:latin typeface="宋体" charset="-122"/>
              </a:rPr>
              <a:t>4</a:t>
            </a:r>
            <a:r>
              <a:rPr lang="en-US" altLang="zh-CN" sz="2200" smtClean="0">
                <a:latin typeface="宋体" charset="-122"/>
                <a:cs typeface="Times New Roman" pitchFamily="18" charset="0"/>
              </a:rPr>
              <a:t>∶</a:t>
            </a:r>
            <a:r>
              <a:rPr lang="en-US" altLang="zh-CN" sz="2200" smtClean="0">
                <a:latin typeface="宋体" charset="-122"/>
              </a:rPr>
              <a:t>5</a:t>
            </a:r>
            <a:r>
              <a:rPr lang="zh-CN" altLang="en-US" sz="2200" smtClean="0">
                <a:latin typeface="宋体" charset="-122"/>
              </a:rPr>
              <a:t>或</a:t>
            </a:r>
            <a:r>
              <a:rPr lang="en-US" altLang="zh-CN" sz="2200" smtClean="0">
                <a:latin typeface="宋体" charset="-122"/>
              </a:rPr>
              <a:t>5</a:t>
            </a:r>
            <a:r>
              <a:rPr lang="en-US" altLang="zh-CN" sz="2200" smtClean="0">
                <a:latin typeface="宋体" charset="-122"/>
                <a:cs typeface="Times New Roman" pitchFamily="18" charset="0"/>
              </a:rPr>
              <a:t>∶</a:t>
            </a:r>
            <a:r>
              <a:rPr lang="en-US" altLang="zh-CN" sz="2200" smtClean="0">
                <a:latin typeface="宋体" charset="-122"/>
              </a:rPr>
              <a:t>6</a:t>
            </a:r>
            <a:r>
              <a:rPr lang="zh-CN" altLang="en-US" sz="2200" smtClean="0">
                <a:latin typeface="宋体" charset="-122"/>
              </a:rPr>
              <a:t>，以横轴表示组限，纵轴代表次数）</a:t>
            </a:r>
          </a:p>
        </p:txBody>
      </p:sp>
      <p:pic>
        <p:nvPicPr>
          <p:cNvPr id="28675" name="Picture 32"/>
          <p:cNvPicPr>
            <a:picLocks noChangeAspect="1" noChangeArrowheads="1"/>
          </p:cNvPicPr>
          <p:nvPr/>
        </p:nvPicPr>
        <p:blipFill>
          <a:blip r:embed="rId3" cstate="print"/>
          <a:srcRect l="4950" r="2971" b="1790"/>
          <a:stretch>
            <a:fillRect/>
          </a:stretch>
        </p:blipFill>
        <p:spPr bwMode="auto">
          <a:xfrm>
            <a:off x="762000" y="2057400"/>
            <a:ext cx="75438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3"/>
          <p:cNvSpPr txBox="1">
            <a:spLocks noChangeArrowheads="1"/>
          </p:cNvSpPr>
          <p:nvPr/>
        </p:nvSpPr>
        <p:spPr bwMode="auto">
          <a:xfrm>
            <a:off x="914400" y="381000"/>
            <a:ext cx="7391400" cy="1265238"/>
          </a:xfrm>
          <a:prstGeom prst="rect">
            <a:avLst/>
          </a:prstGeom>
          <a:noFill/>
          <a:ln w="9525">
            <a:noFill/>
            <a:miter lim="800000"/>
            <a:headEnd/>
            <a:tailEnd/>
          </a:ln>
        </p:spPr>
        <p:txBody>
          <a:bodyPr>
            <a:spAutoFit/>
          </a:bodyPr>
          <a:lstStyle/>
          <a:p>
            <a:pPr algn="just">
              <a:spcBef>
                <a:spcPct val="50000"/>
              </a:spcBef>
            </a:pPr>
            <a:r>
              <a:rPr lang="zh-CN" altLang="en-US" sz="2200" b="1">
                <a:latin typeface="宋体" charset="-122"/>
              </a:rPr>
              <a:t>多边形图</a:t>
            </a:r>
            <a:r>
              <a:rPr lang="zh-CN" altLang="en-US" sz="2200" b="1"/>
              <a:t>  </a:t>
            </a:r>
          </a:p>
          <a:p>
            <a:pPr algn="just">
              <a:spcBef>
                <a:spcPct val="50000"/>
              </a:spcBef>
            </a:pPr>
            <a:r>
              <a:rPr lang="zh-CN" altLang="en-US" sz="2200">
                <a:latin typeface="宋体" charset="-122"/>
              </a:rPr>
              <a:t>    也适用于表示连续性资料的次数分布。横轴表示组中值，纵轴代表次数。其高等于该组的次数。</a:t>
            </a:r>
            <a:endParaRPr lang="zh-CN" altLang="en-US" sz="2200"/>
          </a:p>
        </p:txBody>
      </p:sp>
      <p:pic>
        <p:nvPicPr>
          <p:cNvPr id="29699" name="Picture 4"/>
          <p:cNvPicPr>
            <a:picLocks noChangeAspect="1" noChangeArrowheads="1"/>
          </p:cNvPicPr>
          <p:nvPr/>
        </p:nvPicPr>
        <p:blipFill>
          <a:blip r:embed="rId3" cstate="print"/>
          <a:srcRect r="2150"/>
          <a:stretch>
            <a:fillRect/>
          </a:stretch>
        </p:blipFill>
        <p:spPr bwMode="auto">
          <a:xfrm>
            <a:off x="1066800" y="1981200"/>
            <a:ext cx="69342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457200" y="457200"/>
            <a:ext cx="8229600" cy="1905000"/>
          </a:xfrm>
        </p:spPr>
        <p:txBody>
          <a:bodyPr/>
          <a:lstStyle/>
          <a:p>
            <a:pPr eaLnBrk="1" hangingPunct="1"/>
            <a:r>
              <a:rPr lang="zh-CN" altLang="en-US" sz="2200" b="1" smtClean="0">
                <a:latin typeface="宋体" charset="-122"/>
              </a:rPr>
              <a:t>条形图</a:t>
            </a:r>
            <a:r>
              <a:rPr lang="zh-CN" altLang="en-US" sz="2200" smtClean="0"/>
              <a:t> </a:t>
            </a:r>
          </a:p>
          <a:p>
            <a:pPr eaLnBrk="1" hangingPunct="1">
              <a:buFontTx/>
              <a:buNone/>
            </a:pPr>
            <a:r>
              <a:rPr lang="zh-CN" altLang="en-US" sz="2200" smtClean="0">
                <a:latin typeface="宋体" charset="-122"/>
              </a:rPr>
              <a:t>      适用于表示间断性资料和质量性状资料的次数分布状况。一般以横轴表示间断的中点值或分类性状，纵轴表示次数</a:t>
            </a:r>
            <a:r>
              <a:rPr lang="zh-CN" altLang="en-US" sz="2200" smtClean="0"/>
              <a:t> </a:t>
            </a:r>
          </a:p>
        </p:txBody>
      </p:sp>
      <p:pic>
        <p:nvPicPr>
          <p:cNvPr id="30723" name="Picture 4"/>
          <p:cNvPicPr>
            <a:picLocks noChangeAspect="1" noChangeArrowheads="1"/>
          </p:cNvPicPr>
          <p:nvPr/>
        </p:nvPicPr>
        <p:blipFill>
          <a:blip r:embed="rId3" cstate="print"/>
          <a:srcRect l="2083" r="5208"/>
          <a:stretch>
            <a:fillRect/>
          </a:stretch>
        </p:blipFill>
        <p:spPr bwMode="auto">
          <a:xfrm>
            <a:off x="762000" y="1828800"/>
            <a:ext cx="7239000" cy="4452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228600" y="304800"/>
            <a:ext cx="7772400" cy="914400"/>
          </a:xfrm>
        </p:spPr>
        <p:txBody>
          <a:bodyPr/>
          <a:lstStyle/>
          <a:p>
            <a:pPr algn="l" eaLnBrk="1" hangingPunct="1"/>
            <a:r>
              <a:rPr lang="en-US" altLang="zh-CN" sz="3200" b="1" smtClean="0"/>
              <a:t>1.3  </a:t>
            </a:r>
            <a:r>
              <a:rPr lang="zh-CN" altLang="en-US" sz="3200" b="1" smtClean="0">
                <a:latin typeface="宋体" charset="-122"/>
              </a:rPr>
              <a:t>特征数字</a:t>
            </a:r>
            <a:r>
              <a:rPr lang="zh-CN" altLang="en-US" b="1" smtClean="0"/>
              <a:t> </a:t>
            </a:r>
            <a:br>
              <a:rPr lang="zh-CN" altLang="en-US" b="1" smtClean="0"/>
            </a:br>
            <a:r>
              <a:rPr lang="en-US" altLang="zh-CN" sz="2400" b="1" smtClean="0"/>
              <a:t>1.3.1 </a:t>
            </a:r>
            <a:r>
              <a:rPr lang="zh-CN" altLang="en-US" sz="2400" b="1" smtClean="0">
                <a:latin typeface="宋体" charset="-122"/>
              </a:rPr>
              <a:t>集中性特征数（平均数）</a:t>
            </a:r>
            <a:r>
              <a:rPr lang="zh-CN" altLang="en-US" smtClean="0"/>
              <a:t> </a:t>
            </a:r>
          </a:p>
        </p:txBody>
      </p:sp>
      <p:sp>
        <p:nvSpPr>
          <p:cNvPr id="2054" name="Rectangle 3"/>
          <p:cNvSpPr>
            <a:spLocks noGrp="1" noChangeArrowheads="1"/>
          </p:cNvSpPr>
          <p:nvPr>
            <p:ph type="body" idx="1"/>
          </p:nvPr>
        </p:nvSpPr>
        <p:spPr>
          <a:xfrm>
            <a:off x="304800" y="1600200"/>
            <a:ext cx="7772400" cy="381000"/>
          </a:xfrm>
        </p:spPr>
        <p:txBody>
          <a:bodyPr/>
          <a:lstStyle/>
          <a:p>
            <a:pPr eaLnBrk="1" hangingPunct="1">
              <a:lnSpc>
                <a:spcPct val="90000"/>
              </a:lnSpc>
            </a:pPr>
            <a:r>
              <a:rPr lang="zh-CN" altLang="en-US" sz="2000" b="1" smtClean="0">
                <a:latin typeface="宋体" charset="-122"/>
              </a:rPr>
              <a:t>算术平均数</a:t>
            </a:r>
            <a:r>
              <a:rPr lang="zh-CN" altLang="en-US" sz="2000" smtClean="0"/>
              <a:t> </a:t>
            </a:r>
          </a:p>
        </p:txBody>
      </p:sp>
      <p:graphicFrame>
        <p:nvGraphicFramePr>
          <p:cNvPr id="2050" name="Object 6"/>
          <p:cNvGraphicFramePr>
            <a:graphicFrameLocks noChangeAspect="1"/>
          </p:cNvGraphicFramePr>
          <p:nvPr/>
        </p:nvGraphicFramePr>
        <p:xfrm>
          <a:off x="2209800" y="1524000"/>
          <a:ext cx="6324600" cy="2168525"/>
        </p:xfrm>
        <a:graphic>
          <a:graphicData uri="http://schemas.openxmlformats.org/presentationml/2006/ole">
            <p:oleObj spid="_x0000_s2050" name="Equation" r:id="rId4" imgW="3555720" imgH="1218960" progId="">
              <p:embed/>
            </p:oleObj>
          </a:graphicData>
        </a:graphic>
      </p:graphicFrame>
      <p:grpSp>
        <p:nvGrpSpPr>
          <p:cNvPr id="2" name="Group 13"/>
          <p:cNvGrpSpPr>
            <a:grpSpLocks/>
          </p:cNvGrpSpPr>
          <p:nvPr/>
        </p:nvGrpSpPr>
        <p:grpSpPr bwMode="auto">
          <a:xfrm>
            <a:off x="304800" y="4038600"/>
            <a:ext cx="7861300" cy="2819400"/>
            <a:chOff x="192" y="2544"/>
            <a:chExt cx="4952" cy="1776"/>
          </a:xfrm>
        </p:grpSpPr>
        <p:sp>
          <p:nvSpPr>
            <p:cNvPr id="2056" name="Text Box 8"/>
            <p:cNvSpPr txBox="1">
              <a:spLocks noChangeArrowheads="1"/>
            </p:cNvSpPr>
            <p:nvPr/>
          </p:nvSpPr>
          <p:spPr bwMode="auto">
            <a:xfrm>
              <a:off x="192" y="2544"/>
              <a:ext cx="1488" cy="269"/>
            </a:xfrm>
            <a:prstGeom prst="rect">
              <a:avLst/>
            </a:prstGeom>
            <a:noFill/>
            <a:ln w="9525">
              <a:noFill/>
              <a:miter lim="800000"/>
              <a:headEnd/>
              <a:tailEnd/>
            </a:ln>
          </p:spPr>
          <p:txBody>
            <a:bodyPr>
              <a:spAutoFit/>
            </a:bodyPr>
            <a:lstStyle/>
            <a:p>
              <a:pPr>
                <a:spcBef>
                  <a:spcPct val="50000"/>
                </a:spcBef>
                <a:buFontTx/>
                <a:buChar char="•"/>
              </a:pPr>
              <a:r>
                <a:rPr lang="en-US" altLang="zh-CN" sz="2200">
                  <a:latin typeface="宋体" charset="-122"/>
                </a:rPr>
                <a:t>  </a:t>
              </a:r>
              <a:r>
                <a:rPr lang="zh-CN" altLang="en-US" sz="2200" b="1">
                  <a:latin typeface="宋体" charset="-122"/>
                </a:rPr>
                <a:t>加权平均数</a:t>
              </a:r>
              <a:r>
                <a:rPr lang="zh-CN" altLang="en-US" sz="2200"/>
                <a:t> </a:t>
              </a:r>
            </a:p>
          </p:txBody>
        </p:sp>
        <p:graphicFrame>
          <p:nvGraphicFramePr>
            <p:cNvPr id="2051" name="Object 9"/>
            <p:cNvGraphicFramePr>
              <a:graphicFrameLocks noChangeAspect="1"/>
            </p:cNvGraphicFramePr>
            <p:nvPr/>
          </p:nvGraphicFramePr>
          <p:xfrm>
            <a:off x="1392" y="3182"/>
            <a:ext cx="2976" cy="1138"/>
          </p:xfrm>
          <a:graphic>
            <a:graphicData uri="http://schemas.openxmlformats.org/presentationml/2006/ole">
              <p:oleObj spid="_x0000_s2051" name="Equation" r:id="rId5" imgW="2197080" imgH="838080" progId="">
                <p:embed/>
              </p:oleObj>
            </a:graphicData>
          </a:graphic>
        </p:graphicFrame>
        <p:graphicFrame>
          <p:nvGraphicFramePr>
            <p:cNvPr id="2052" name="Object 11"/>
            <p:cNvGraphicFramePr>
              <a:graphicFrameLocks noChangeAspect="1"/>
            </p:cNvGraphicFramePr>
            <p:nvPr/>
          </p:nvGraphicFramePr>
          <p:xfrm>
            <a:off x="1296" y="2832"/>
            <a:ext cx="3848" cy="288"/>
          </p:xfrm>
          <a:graphic>
            <a:graphicData uri="http://schemas.openxmlformats.org/presentationml/2006/ole">
              <p:oleObj spid="_x0000_s2052" name="Equation" r:id="rId6" imgW="2844720" imgH="22860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533400" y="5029200"/>
            <a:ext cx="8001000" cy="865188"/>
            <a:chOff x="336" y="3168"/>
            <a:chExt cx="5040" cy="545"/>
          </a:xfrm>
        </p:grpSpPr>
        <p:sp>
          <p:nvSpPr>
            <p:cNvPr id="3077" name="Text Box 2"/>
            <p:cNvSpPr txBox="1">
              <a:spLocks noChangeArrowheads="1"/>
            </p:cNvSpPr>
            <p:nvPr/>
          </p:nvSpPr>
          <p:spPr bwMode="auto">
            <a:xfrm>
              <a:off x="336" y="3264"/>
              <a:ext cx="1728" cy="288"/>
            </a:xfrm>
            <a:prstGeom prst="rect">
              <a:avLst/>
            </a:prstGeom>
            <a:noFill/>
            <a:ln w="9525">
              <a:noFill/>
              <a:miter lim="800000"/>
              <a:headEnd/>
              <a:tailEnd/>
            </a:ln>
          </p:spPr>
          <p:txBody>
            <a:bodyPr>
              <a:spAutoFit/>
            </a:bodyPr>
            <a:lstStyle/>
            <a:p>
              <a:pPr>
                <a:spcBef>
                  <a:spcPct val="50000"/>
                </a:spcBef>
              </a:pPr>
              <a:r>
                <a:rPr lang="zh-CN" altLang="en-US">
                  <a:latin typeface="宋体" charset="-122"/>
                </a:rPr>
                <a:t>体长算术平均数为：</a:t>
              </a:r>
              <a:r>
                <a:rPr lang="zh-CN" altLang="en-US"/>
                <a:t> </a:t>
              </a:r>
            </a:p>
          </p:txBody>
        </p:sp>
        <p:graphicFrame>
          <p:nvGraphicFramePr>
            <p:cNvPr id="3074" name="Object 3"/>
            <p:cNvGraphicFramePr>
              <a:graphicFrameLocks noChangeAspect="1"/>
            </p:cNvGraphicFramePr>
            <p:nvPr/>
          </p:nvGraphicFramePr>
          <p:xfrm>
            <a:off x="2208" y="3168"/>
            <a:ext cx="3168" cy="545"/>
          </p:xfrm>
          <a:graphic>
            <a:graphicData uri="http://schemas.openxmlformats.org/presentationml/2006/ole">
              <p:oleObj spid="_x0000_s3074" name="Equation" r:id="rId4" imgW="2286000" imgH="393480" progId="">
                <p:embed/>
              </p:oleObj>
            </a:graphicData>
          </a:graphic>
        </p:graphicFrame>
      </p:grpSp>
      <p:pic>
        <p:nvPicPr>
          <p:cNvPr id="3076" name="Picture 6"/>
          <p:cNvPicPr>
            <a:picLocks noChangeAspect="1" noChangeArrowheads="1"/>
          </p:cNvPicPr>
          <p:nvPr/>
        </p:nvPicPr>
        <p:blipFill>
          <a:blip r:embed="rId5" cstate="print"/>
          <a:srcRect b="1888"/>
          <a:stretch>
            <a:fillRect/>
          </a:stretch>
        </p:blipFill>
        <p:spPr bwMode="auto">
          <a:xfrm>
            <a:off x="0" y="457200"/>
            <a:ext cx="9144000" cy="3962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2"/>
          <p:cNvPicPr>
            <a:picLocks noChangeAspect="1" noChangeArrowheads="1"/>
          </p:cNvPicPr>
          <p:nvPr/>
        </p:nvPicPr>
        <p:blipFill>
          <a:blip r:embed="rId4" cstate="print"/>
          <a:srcRect b="2882"/>
          <a:stretch>
            <a:fillRect/>
          </a:stretch>
        </p:blipFill>
        <p:spPr bwMode="auto">
          <a:xfrm>
            <a:off x="0" y="0"/>
            <a:ext cx="9144000" cy="5029200"/>
          </a:xfrm>
          <a:prstGeom prst="rect">
            <a:avLst/>
          </a:prstGeom>
          <a:noFill/>
          <a:ln w="9525">
            <a:noFill/>
            <a:miter lim="800000"/>
            <a:headEnd/>
            <a:tailEnd/>
          </a:ln>
        </p:spPr>
      </p:pic>
      <p:graphicFrame>
        <p:nvGraphicFramePr>
          <p:cNvPr id="29699" name="Object 3"/>
          <p:cNvGraphicFramePr>
            <a:graphicFrameLocks noChangeAspect="1"/>
          </p:cNvGraphicFramePr>
          <p:nvPr/>
        </p:nvGraphicFramePr>
        <p:xfrm>
          <a:off x="533400" y="5181600"/>
          <a:ext cx="7696200" cy="1489075"/>
        </p:xfrm>
        <a:graphic>
          <a:graphicData uri="http://schemas.openxmlformats.org/presentationml/2006/ole">
            <p:oleObj spid="_x0000_s4098" name="Equation" r:id="rId5" imgW="4330440" imgH="8380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9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a:xfrm>
            <a:off x="609600" y="304800"/>
            <a:ext cx="3581400" cy="457200"/>
          </a:xfrm>
        </p:spPr>
        <p:txBody>
          <a:bodyPr/>
          <a:lstStyle/>
          <a:p>
            <a:pPr algn="l" eaLnBrk="1" hangingPunct="1"/>
            <a:r>
              <a:rPr lang="zh-CN" altLang="en-US" sz="2400" smtClean="0">
                <a:latin typeface="宋体" charset="-122"/>
              </a:rPr>
              <a:t>算术平均数的</a:t>
            </a:r>
            <a:r>
              <a:rPr lang="zh-CN" altLang="en-US" sz="2400" smtClean="0"/>
              <a:t>性质</a:t>
            </a:r>
          </a:p>
        </p:txBody>
      </p:sp>
      <p:sp>
        <p:nvSpPr>
          <p:cNvPr id="5126" name="Rectangle 3"/>
          <p:cNvSpPr>
            <a:spLocks noGrp="1" noChangeArrowheads="1"/>
          </p:cNvSpPr>
          <p:nvPr>
            <p:ph type="body" idx="1"/>
          </p:nvPr>
        </p:nvSpPr>
        <p:spPr>
          <a:xfrm>
            <a:off x="457200" y="838200"/>
            <a:ext cx="3200400" cy="381000"/>
          </a:xfrm>
          <a:ln>
            <a:solidFill>
              <a:schemeClr val="tx1"/>
            </a:solidFill>
          </a:ln>
        </p:spPr>
        <p:txBody>
          <a:bodyPr/>
          <a:lstStyle/>
          <a:p>
            <a:pPr eaLnBrk="1" hangingPunct="1">
              <a:lnSpc>
                <a:spcPct val="90000"/>
              </a:lnSpc>
              <a:buFontTx/>
              <a:buNone/>
            </a:pPr>
            <a:r>
              <a:rPr lang="en-US" altLang="zh-CN" sz="2400" b="1" smtClean="0">
                <a:solidFill>
                  <a:schemeClr val="hlink"/>
                </a:solidFill>
                <a:latin typeface="宋体" charset="-122"/>
              </a:rPr>
              <a:t>①</a:t>
            </a:r>
            <a:r>
              <a:rPr lang="en-US" altLang="zh-CN" sz="2400" b="1" smtClean="0">
                <a:solidFill>
                  <a:schemeClr val="hlink"/>
                </a:solidFill>
              </a:rPr>
              <a:t> </a:t>
            </a:r>
            <a:r>
              <a:rPr lang="zh-CN" altLang="en-US" sz="2400" b="1" smtClean="0">
                <a:solidFill>
                  <a:schemeClr val="hlink"/>
                </a:solidFill>
                <a:latin typeface="宋体" charset="-122"/>
              </a:rPr>
              <a:t>离均差总和等于零</a:t>
            </a:r>
            <a:r>
              <a:rPr lang="zh-CN" altLang="en-US" sz="2400" smtClean="0"/>
              <a:t> </a:t>
            </a:r>
          </a:p>
        </p:txBody>
      </p:sp>
      <p:graphicFrame>
        <p:nvGraphicFramePr>
          <p:cNvPr id="16391" name="Object 7"/>
          <p:cNvGraphicFramePr>
            <a:graphicFrameLocks noChangeAspect="1"/>
          </p:cNvGraphicFramePr>
          <p:nvPr/>
        </p:nvGraphicFramePr>
        <p:xfrm>
          <a:off x="304800" y="1371600"/>
          <a:ext cx="8424863" cy="1565275"/>
        </p:xfrm>
        <a:graphic>
          <a:graphicData uri="http://schemas.openxmlformats.org/presentationml/2006/ole">
            <p:oleObj spid="_x0000_s5122" name="Equation" r:id="rId4" imgW="4647960" imgH="863280" progId="">
              <p:embed/>
            </p:oleObj>
          </a:graphicData>
        </a:graphic>
      </p:graphicFrame>
      <p:graphicFrame>
        <p:nvGraphicFramePr>
          <p:cNvPr id="16392" name="Object 8"/>
          <p:cNvGraphicFramePr>
            <a:graphicFrameLocks noChangeAspect="1"/>
          </p:cNvGraphicFramePr>
          <p:nvPr/>
        </p:nvGraphicFramePr>
        <p:xfrm>
          <a:off x="3733800" y="3124200"/>
          <a:ext cx="3654425" cy="781050"/>
        </p:xfrm>
        <a:graphic>
          <a:graphicData uri="http://schemas.openxmlformats.org/presentationml/2006/ole">
            <p:oleObj spid="_x0000_s5123" name="Equation" r:id="rId5" imgW="2019240" imgH="431640" progId="">
              <p:embed/>
            </p:oleObj>
          </a:graphicData>
        </a:graphic>
      </p:graphicFrame>
      <p:graphicFrame>
        <p:nvGraphicFramePr>
          <p:cNvPr id="16394" name="Object 10"/>
          <p:cNvGraphicFramePr>
            <a:graphicFrameLocks/>
          </p:cNvGraphicFramePr>
          <p:nvPr/>
        </p:nvGraphicFramePr>
        <p:xfrm>
          <a:off x="304800" y="3962400"/>
          <a:ext cx="7543800" cy="2514600"/>
        </p:xfrm>
        <a:graphic>
          <a:graphicData uri="http://schemas.openxmlformats.org/presentationml/2006/ole">
            <p:oleObj spid="_x0000_s5124" name="Equation" r:id="rId6" imgW="4622760" imgH="1371600" progId="">
              <p:embed/>
            </p:oleObj>
          </a:graphicData>
        </a:graphic>
      </p:graphicFrame>
      <p:sp>
        <p:nvSpPr>
          <p:cNvPr id="16396" name="Text Box 12"/>
          <p:cNvSpPr txBox="1">
            <a:spLocks noChangeArrowheads="1"/>
          </p:cNvSpPr>
          <p:nvPr/>
        </p:nvSpPr>
        <p:spPr bwMode="auto">
          <a:xfrm>
            <a:off x="457200" y="2971800"/>
            <a:ext cx="3200400" cy="466725"/>
          </a:xfrm>
          <a:prstGeom prst="rect">
            <a:avLst/>
          </a:prstGeom>
          <a:noFill/>
          <a:ln w="9525">
            <a:solidFill>
              <a:schemeClr val="tx1"/>
            </a:solidFill>
            <a:miter lim="800000"/>
            <a:headEnd/>
            <a:tailEnd/>
          </a:ln>
        </p:spPr>
        <p:txBody>
          <a:bodyPr>
            <a:spAutoFit/>
          </a:bodyPr>
          <a:lstStyle/>
          <a:p>
            <a:pPr>
              <a:spcBef>
                <a:spcPct val="50000"/>
              </a:spcBef>
            </a:pPr>
            <a:r>
              <a:rPr lang="en-US" altLang="zh-CN" b="1">
                <a:solidFill>
                  <a:schemeClr val="hlink"/>
                </a:solidFill>
                <a:latin typeface="宋体" charset="-122"/>
              </a:rPr>
              <a:t>②</a:t>
            </a:r>
            <a:r>
              <a:rPr lang="zh-CN" altLang="en-US" b="1">
                <a:solidFill>
                  <a:schemeClr val="hlink"/>
                </a:solidFill>
                <a:latin typeface="宋体" charset="-122"/>
              </a:rPr>
              <a:t>离均差平方和最小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63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639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6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6"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5800" y="457200"/>
            <a:ext cx="7772400" cy="2590800"/>
          </a:xfrm>
        </p:spPr>
        <p:txBody>
          <a:bodyPr/>
          <a:lstStyle/>
          <a:p>
            <a:pPr eaLnBrk="1" hangingPunct="1"/>
            <a:r>
              <a:rPr lang="en-US" altLang="zh-CN" b="1" smtClean="0">
                <a:latin typeface="宋体" charset="-122"/>
              </a:rPr>
              <a:t> </a:t>
            </a:r>
            <a:r>
              <a:rPr lang="zh-CN" altLang="en-US" b="1" smtClean="0">
                <a:latin typeface="宋体" charset="-122"/>
              </a:rPr>
              <a:t>几何平均数</a:t>
            </a:r>
          </a:p>
          <a:p>
            <a:pPr algn="just" eaLnBrk="1" hangingPunct="1">
              <a:buFontTx/>
              <a:buNone/>
            </a:pPr>
            <a:r>
              <a:rPr lang="zh-CN" altLang="en-US" sz="2400" smtClean="0">
                <a:latin typeface="宋体" charset="-122"/>
              </a:rPr>
              <a:t>  </a:t>
            </a:r>
            <a:r>
              <a:rPr lang="zh-CN" altLang="en-US" sz="2200" smtClean="0">
                <a:latin typeface="宋体" charset="-122"/>
              </a:rPr>
              <a:t>抗体滴度、抗体效价、传染病潜伏期、微生物与微藻等生物密度、增长率或生长率、动态发展速度等这类数据，相互之间呈倍数关系或呈不对称分布</a:t>
            </a:r>
          </a:p>
          <a:p>
            <a:pPr eaLnBrk="1" hangingPunct="1">
              <a:buFontTx/>
              <a:buNone/>
            </a:pPr>
            <a:r>
              <a:rPr lang="zh-CN" altLang="en-US" sz="2200" smtClean="0">
                <a:latin typeface="宋体" charset="-122"/>
              </a:rPr>
              <a:t>  算术平均数对这类资料的代表性较差</a:t>
            </a:r>
            <a:r>
              <a:rPr lang="zh-CN" altLang="en-US" sz="2200" smtClean="0"/>
              <a:t>  </a:t>
            </a:r>
            <a:endParaRPr lang="zh-CN" altLang="en-US" sz="2200" smtClean="0">
              <a:latin typeface="宋体" charset="-122"/>
            </a:endParaRPr>
          </a:p>
          <a:p>
            <a:pPr eaLnBrk="1" hangingPunct="1">
              <a:buFontTx/>
              <a:buNone/>
            </a:pPr>
            <a:r>
              <a:rPr lang="zh-CN" altLang="en-US" sz="2200" smtClean="0">
                <a:latin typeface="宋体" charset="-122"/>
              </a:rPr>
              <a:t>  常用几何平均数表示这类数据的平均数</a:t>
            </a:r>
          </a:p>
        </p:txBody>
      </p:sp>
      <p:sp>
        <p:nvSpPr>
          <p:cNvPr id="6148" name="Rectangle 7"/>
          <p:cNvSpPr>
            <a:spLocks noChangeArrowheads="1"/>
          </p:cNvSpPr>
          <p:nvPr/>
        </p:nvSpPr>
        <p:spPr bwMode="auto">
          <a:xfrm>
            <a:off x="3529013" y="3243263"/>
            <a:ext cx="9144000" cy="0"/>
          </a:xfrm>
          <a:prstGeom prst="rect">
            <a:avLst/>
          </a:prstGeom>
          <a:noFill/>
          <a:ln w="9525">
            <a:noFill/>
            <a:miter lim="800000"/>
            <a:headEnd/>
            <a:tailEnd/>
          </a:ln>
        </p:spPr>
        <p:txBody>
          <a:bodyPr>
            <a:spAutoFit/>
          </a:bodyPr>
          <a:lstStyle/>
          <a:p>
            <a:endParaRPr lang="zh-CN" altLang="en-US"/>
          </a:p>
        </p:txBody>
      </p:sp>
      <p:sp>
        <p:nvSpPr>
          <p:cNvPr id="6149" name="Rectangle 9"/>
          <p:cNvSpPr>
            <a:spLocks noChangeArrowheads="1"/>
          </p:cNvSpPr>
          <p:nvPr/>
        </p:nvSpPr>
        <p:spPr bwMode="auto">
          <a:xfrm>
            <a:off x="3338513" y="3019425"/>
            <a:ext cx="9144000" cy="0"/>
          </a:xfrm>
          <a:prstGeom prst="rect">
            <a:avLst/>
          </a:prstGeom>
          <a:noFill/>
          <a:ln w="9525">
            <a:noFill/>
            <a:miter lim="800000"/>
            <a:headEnd/>
            <a:tailEnd/>
          </a:ln>
        </p:spPr>
        <p:txBody>
          <a:bodyPr>
            <a:spAutoFit/>
          </a:bodyPr>
          <a:lstStyle/>
          <a:p>
            <a:endParaRPr lang="zh-CN" altLang="en-US"/>
          </a:p>
        </p:txBody>
      </p:sp>
      <p:graphicFrame>
        <p:nvGraphicFramePr>
          <p:cNvPr id="6146" name="Object 8"/>
          <p:cNvGraphicFramePr>
            <a:graphicFrameLocks noChangeAspect="1"/>
          </p:cNvGraphicFramePr>
          <p:nvPr/>
        </p:nvGraphicFramePr>
        <p:xfrm>
          <a:off x="1905000" y="3352800"/>
          <a:ext cx="4676775" cy="2530475"/>
        </p:xfrm>
        <a:graphic>
          <a:graphicData uri="http://schemas.openxmlformats.org/presentationml/2006/ole">
            <p:oleObj spid="_x0000_s6146" name="Equation" r:id="rId4" imgW="2679480" imgH="1269720" progId="">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2"/>
          <p:cNvSpPr txBox="1">
            <a:spLocks noChangeArrowheads="1"/>
          </p:cNvSpPr>
          <p:nvPr/>
        </p:nvSpPr>
        <p:spPr bwMode="auto">
          <a:xfrm>
            <a:off x="304800" y="228600"/>
            <a:ext cx="8839200" cy="701675"/>
          </a:xfrm>
          <a:prstGeom prst="rect">
            <a:avLst/>
          </a:prstGeom>
          <a:noFill/>
          <a:ln w="9525">
            <a:noFill/>
            <a:miter lim="800000"/>
            <a:headEnd/>
            <a:tailEnd/>
          </a:ln>
        </p:spPr>
        <p:txBody>
          <a:bodyPr>
            <a:spAutoFit/>
          </a:bodyPr>
          <a:lstStyle/>
          <a:p>
            <a:pPr algn="just">
              <a:spcBef>
                <a:spcPct val="50000"/>
              </a:spcBef>
            </a:pPr>
            <a:r>
              <a:rPr lang="zh-CN" altLang="en-US" sz="2000" b="1">
                <a:latin typeface="宋体" charset="-122"/>
              </a:rPr>
              <a:t>例</a:t>
            </a:r>
            <a:r>
              <a:rPr lang="en-US" altLang="zh-CN" sz="2000" b="1"/>
              <a:t>1.2</a:t>
            </a:r>
            <a:r>
              <a:rPr lang="en-US" altLang="zh-CN" sz="2000"/>
              <a:t>  </a:t>
            </a:r>
            <a:r>
              <a:rPr lang="zh-CN" altLang="en-US" sz="2000">
                <a:latin typeface="宋体" charset="-122"/>
              </a:rPr>
              <a:t>有</a:t>
            </a:r>
            <a:r>
              <a:rPr lang="en-US" altLang="zh-CN" sz="2000"/>
              <a:t>5</a:t>
            </a:r>
            <a:r>
              <a:rPr lang="zh-CN" altLang="en-US" sz="2000">
                <a:latin typeface="宋体" charset="-122"/>
              </a:rPr>
              <a:t>个动物的血清抗体效价分别为</a:t>
            </a:r>
            <a:r>
              <a:rPr lang="en-US" altLang="zh-CN" sz="2000"/>
              <a:t>1:0</a:t>
            </a:r>
            <a:r>
              <a:rPr lang="zh-CN" altLang="en-US" sz="2000">
                <a:latin typeface="宋体" charset="-122"/>
              </a:rPr>
              <a:t>、</a:t>
            </a:r>
            <a:r>
              <a:rPr lang="en-US" altLang="zh-CN" sz="2000"/>
              <a:t>1:10</a:t>
            </a:r>
            <a:r>
              <a:rPr lang="zh-CN" altLang="en-US" sz="2000">
                <a:latin typeface="宋体" charset="-122"/>
              </a:rPr>
              <a:t>、</a:t>
            </a:r>
            <a:r>
              <a:rPr lang="en-US" altLang="zh-CN" sz="2000"/>
              <a:t>1:100</a:t>
            </a:r>
            <a:r>
              <a:rPr lang="zh-CN" altLang="en-US" sz="2000">
                <a:latin typeface="宋体" charset="-122"/>
              </a:rPr>
              <a:t>、</a:t>
            </a:r>
            <a:r>
              <a:rPr lang="en-US" altLang="zh-CN" sz="2000"/>
              <a:t>1:1000</a:t>
            </a:r>
            <a:r>
              <a:rPr lang="zh-CN" altLang="en-US" sz="2000">
                <a:latin typeface="宋体" charset="-122"/>
              </a:rPr>
              <a:t>、</a:t>
            </a:r>
            <a:r>
              <a:rPr lang="en-US" altLang="zh-CN" sz="2000"/>
              <a:t>1:10000</a:t>
            </a:r>
            <a:r>
              <a:rPr lang="zh-CN" altLang="en-US" sz="2000">
                <a:latin typeface="宋体" charset="-122"/>
              </a:rPr>
              <a:t>，求血清的平均抗体效价。</a:t>
            </a:r>
            <a:r>
              <a:rPr lang="zh-CN" altLang="en-US" sz="2000"/>
              <a:t> </a:t>
            </a:r>
          </a:p>
        </p:txBody>
      </p:sp>
      <p:graphicFrame>
        <p:nvGraphicFramePr>
          <p:cNvPr id="30723" name="Object 3"/>
          <p:cNvGraphicFramePr>
            <a:graphicFrameLocks noChangeAspect="1"/>
          </p:cNvGraphicFramePr>
          <p:nvPr/>
        </p:nvGraphicFramePr>
        <p:xfrm>
          <a:off x="609600" y="838200"/>
          <a:ext cx="7848600" cy="1212850"/>
        </p:xfrm>
        <a:graphic>
          <a:graphicData uri="http://schemas.openxmlformats.org/presentationml/2006/ole">
            <p:oleObj spid="_x0000_s7170" name="Equation" r:id="rId4" imgW="4356000" imgH="672840" progId="">
              <p:embed/>
            </p:oleObj>
          </a:graphicData>
        </a:graphic>
      </p:graphicFrame>
      <p:sp>
        <p:nvSpPr>
          <p:cNvPr id="30724" name="Text Box 4"/>
          <p:cNvSpPr txBox="1">
            <a:spLocks noChangeArrowheads="1"/>
          </p:cNvSpPr>
          <p:nvPr/>
        </p:nvSpPr>
        <p:spPr bwMode="auto">
          <a:xfrm>
            <a:off x="457200" y="2057400"/>
            <a:ext cx="8686800" cy="396875"/>
          </a:xfrm>
          <a:prstGeom prst="rect">
            <a:avLst/>
          </a:prstGeom>
          <a:noFill/>
          <a:ln w="9525">
            <a:noFill/>
            <a:miter lim="800000"/>
            <a:headEnd/>
            <a:tailEnd/>
          </a:ln>
        </p:spPr>
        <p:txBody>
          <a:bodyPr>
            <a:spAutoFit/>
          </a:bodyPr>
          <a:lstStyle/>
          <a:p>
            <a:pPr>
              <a:spcBef>
                <a:spcPct val="50000"/>
              </a:spcBef>
            </a:pPr>
            <a:r>
              <a:rPr lang="zh-CN" altLang="en-US" sz="2000">
                <a:latin typeface="宋体" charset="-122"/>
              </a:rPr>
              <a:t>则血清的平均抗体效价为</a:t>
            </a:r>
            <a:r>
              <a:rPr lang="en-US" altLang="zh-CN" sz="2000"/>
              <a:t>1:100</a:t>
            </a:r>
            <a:r>
              <a:rPr lang="zh-CN" altLang="en-US" sz="2000">
                <a:latin typeface="宋体" charset="-122"/>
              </a:rPr>
              <a:t>。（而算术平均数为：</a:t>
            </a:r>
            <a:r>
              <a:rPr lang="en-US" altLang="zh-CN" sz="2000"/>
              <a:t>2222</a:t>
            </a:r>
            <a:r>
              <a:rPr lang="zh-CN" altLang="en-US" sz="2000">
                <a:latin typeface="宋体" charset="-122"/>
              </a:rPr>
              <a:t>，显然是错误的）</a:t>
            </a:r>
            <a:r>
              <a:rPr lang="zh-CN" altLang="en-US" sz="2000"/>
              <a:t> </a:t>
            </a:r>
          </a:p>
        </p:txBody>
      </p:sp>
      <p:sp>
        <p:nvSpPr>
          <p:cNvPr id="30725" name="Text Box 5"/>
          <p:cNvSpPr txBox="1">
            <a:spLocks noChangeArrowheads="1"/>
          </p:cNvSpPr>
          <p:nvPr/>
        </p:nvSpPr>
        <p:spPr bwMode="auto">
          <a:xfrm>
            <a:off x="304800" y="2667000"/>
            <a:ext cx="8458200" cy="701675"/>
          </a:xfrm>
          <a:prstGeom prst="rect">
            <a:avLst/>
          </a:prstGeom>
          <a:noFill/>
          <a:ln w="9525">
            <a:noFill/>
            <a:miter lim="800000"/>
            <a:headEnd/>
            <a:tailEnd/>
          </a:ln>
        </p:spPr>
        <p:txBody>
          <a:bodyPr>
            <a:spAutoFit/>
          </a:bodyPr>
          <a:lstStyle/>
          <a:p>
            <a:pPr algn="just">
              <a:spcBef>
                <a:spcPct val="50000"/>
              </a:spcBef>
            </a:pPr>
            <a:r>
              <a:rPr lang="zh-CN" altLang="en-US" sz="2000" b="1">
                <a:latin typeface="宋体" charset="-122"/>
              </a:rPr>
              <a:t>例</a:t>
            </a:r>
            <a:r>
              <a:rPr lang="en-US" altLang="zh-CN" sz="2000" b="1"/>
              <a:t>1.3</a:t>
            </a:r>
            <a:r>
              <a:rPr lang="en-US" altLang="zh-CN" sz="2000"/>
              <a:t>  </a:t>
            </a:r>
            <a:r>
              <a:rPr lang="zh-CN" altLang="en-US" sz="2000">
                <a:latin typeface="宋体" charset="-122"/>
              </a:rPr>
              <a:t>观测螭霖鱼的生长从刚孵出的体重</a:t>
            </a:r>
            <a:r>
              <a:rPr lang="en-US" altLang="zh-CN" sz="2000"/>
              <a:t>0.10</a:t>
            </a:r>
            <a:r>
              <a:rPr lang="zh-CN" altLang="en-US" sz="2000">
                <a:latin typeface="宋体" charset="-122"/>
              </a:rPr>
              <a:t>克，经过</a:t>
            </a:r>
            <a:r>
              <a:rPr lang="en-US" altLang="zh-CN" sz="2000"/>
              <a:t>5</a:t>
            </a:r>
            <a:r>
              <a:rPr lang="zh-CN" altLang="en-US" sz="2000">
                <a:latin typeface="宋体" charset="-122"/>
              </a:rPr>
              <a:t>个月的喂养，体重分别为</a:t>
            </a:r>
            <a:r>
              <a:rPr lang="en-US" altLang="zh-CN" sz="2000"/>
              <a:t>0.18</a:t>
            </a:r>
            <a:r>
              <a:rPr lang="zh-CN" altLang="en-US" sz="2000">
                <a:latin typeface="宋体" charset="-122"/>
              </a:rPr>
              <a:t>、</a:t>
            </a:r>
            <a:r>
              <a:rPr lang="en-US" altLang="zh-CN" sz="2000"/>
              <a:t>0.26</a:t>
            </a:r>
            <a:r>
              <a:rPr lang="zh-CN" altLang="en-US" sz="2000">
                <a:latin typeface="宋体" charset="-122"/>
              </a:rPr>
              <a:t>、</a:t>
            </a:r>
            <a:r>
              <a:rPr lang="en-US" altLang="zh-CN" sz="2000"/>
              <a:t>0.43</a:t>
            </a:r>
            <a:r>
              <a:rPr lang="zh-CN" altLang="en-US" sz="2000">
                <a:latin typeface="宋体" charset="-122"/>
              </a:rPr>
              <a:t>、</a:t>
            </a:r>
            <a:r>
              <a:rPr lang="en-US" altLang="zh-CN" sz="2000"/>
              <a:t>0.74</a:t>
            </a:r>
            <a:r>
              <a:rPr lang="zh-CN" altLang="en-US" sz="2000">
                <a:latin typeface="宋体" charset="-122"/>
              </a:rPr>
              <a:t>、</a:t>
            </a:r>
            <a:r>
              <a:rPr lang="en-US" altLang="zh-CN" sz="2000"/>
              <a:t>1.13</a:t>
            </a:r>
            <a:r>
              <a:rPr lang="zh-CN" altLang="en-US" sz="2000">
                <a:latin typeface="宋体" charset="-122"/>
              </a:rPr>
              <a:t>克。求其平均增重率。</a:t>
            </a:r>
            <a:r>
              <a:rPr lang="zh-CN" altLang="en-US" sz="2000"/>
              <a:t> </a:t>
            </a:r>
          </a:p>
        </p:txBody>
      </p:sp>
      <p:graphicFrame>
        <p:nvGraphicFramePr>
          <p:cNvPr id="30726" name="Object 6"/>
          <p:cNvGraphicFramePr>
            <a:graphicFrameLocks noChangeAspect="1"/>
          </p:cNvGraphicFramePr>
          <p:nvPr/>
        </p:nvGraphicFramePr>
        <p:xfrm>
          <a:off x="1066800" y="4114800"/>
          <a:ext cx="6600825" cy="919163"/>
        </p:xfrm>
        <a:graphic>
          <a:graphicData uri="http://schemas.openxmlformats.org/presentationml/2006/ole">
            <p:oleObj spid="_x0000_s7171" name="Equation" r:id="rId5" imgW="3632040" imgH="507960" progId="">
              <p:embed/>
            </p:oleObj>
          </a:graphicData>
        </a:graphic>
      </p:graphicFrame>
      <p:graphicFrame>
        <p:nvGraphicFramePr>
          <p:cNvPr id="30728" name="Object 8"/>
          <p:cNvGraphicFramePr>
            <a:graphicFrameLocks noChangeAspect="1"/>
          </p:cNvGraphicFramePr>
          <p:nvPr/>
        </p:nvGraphicFramePr>
        <p:xfrm>
          <a:off x="1143000" y="5029200"/>
          <a:ext cx="4718050" cy="1254125"/>
        </p:xfrm>
        <a:graphic>
          <a:graphicData uri="http://schemas.openxmlformats.org/presentationml/2006/ole">
            <p:oleObj spid="_x0000_s7172" name="Equation" r:id="rId6" imgW="2628720" imgH="698400" progId="">
              <p:embed/>
            </p:oleObj>
          </a:graphicData>
        </a:graphic>
      </p:graphicFrame>
      <p:sp>
        <p:nvSpPr>
          <p:cNvPr id="30730" name="Text Box 10"/>
          <p:cNvSpPr txBox="1">
            <a:spLocks noChangeArrowheads="1"/>
          </p:cNvSpPr>
          <p:nvPr/>
        </p:nvSpPr>
        <p:spPr bwMode="auto">
          <a:xfrm>
            <a:off x="381000" y="3429000"/>
            <a:ext cx="8001000" cy="701675"/>
          </a:xfrm>
          <a:prstGeom prst="rect">
            <a:avLst/>
          </a:prstGeom>
          <a:noFill/>
          <a:ln w="9525">
            <a:noFill/>
            <a:miter lim="800000"/>
            <a:headEnd/>
            <a:tailEnd/>
          </a:ln>
        </p:spPr>
        <p:txBody>
          <a:bodyPr>
            <a:spAutoFit/>
          </a:bodyPr>
          <a:lstStyle/>
          <a:p>
            <a:pPr>
              <a:spcBef>
                <a:spcPct val="50000"/>
              </a:spcBef>
            </a:pPr>
            <a:r>
              <a:rPr lang="zh-CN" altLang="en-US" sz="2000">
                <a:latin typeface="宋体" charset="-122"/>
              </a:rPr>
              <a:t>第一个月生长率</a:t>
            </a:r>
            <a:r>
              <a:rPr lang="en-US" altLang="zh-CN" sz="2000"/>
              <a:t>0.18/0.1</a:t>
            </a:r>
            <a:r>
              <a:rPr lang="zh-CN" altLang="en-US" sz="2000">
                <a:latin typeface="宋体" charset="-122"/>
              </a:rPr>
              <a:t>；第二个月生长率</a:t>
            </a:r>
            <a:r>
              <a:rPr lang="en-US" altLang="zh-CN" sz="2000"/>
              <a:t>=0.26/0.18</a:t>
            </a:r>
            <a:r>
              <a:rPr lang="zh-CN" altLang="en-US" sz="2000">
                <a:latin typeface="宋体" charset="-122"/>
              </a:rPr>
              <a:t>；第三个月生长率</a:t>
            </a:r>
            <a:r>
              <a:rPr lang="en-US" altLang="zh-CN" sz="2000"/>
              <a:t>=0.43/0.26</a:t>
            </a:r>
            <a:r>
              <a:rPr lang="zh-CN" altLang="en-US" sz="2000">
                <a:latin typeface="宋体" charset="-122"/>
              </a:rPr>
              <a:t>；第四个月生长率</a:t>
            </a:r>
            <a:r>
              <a:rPr lang="en-US" altLang="zh-CN" sz="2000"/>
              <a:t>=0.74/0.43</a:t>
            </a:r>
            <a:r>
              <a:rPr lang="zh-CN" altLang="en-US" sz="2000">
                <a:latin typeface="宋体" charset="-122"/>
              </a:rPr>
              <a:t>；第五个月生长率</a:t>
            </a:r>
            <a:r>
              <a:rPr lang="en-US" altLang="zh-CN" sz="2000"/>
              <a:t>=1.13/0.74</a:t>
            </a:r>
            <a:r>
              <a:rPr lang="zh-CN" altLang="en-US" sz="2000">
                <a:latin typeface="宋体" charset="-122"/>
              </a:rPr>
              <a:t>。</a:t>
            </a:r>
          </a:p>
        </p:txBody>
      </p:sp>
      <p:sp>
        <p:nvSpPr>
          <p:cNvPr id="30731" name="Text Box 11"/>
          <p:cNvSpPr txBox="1">
            <a:spLocks noChangeArrowheads="1"/>
          </p:cNvSpPr>
          <p:nvPr/>
        </p:nvSpPr>
        <p:spPr bwMode="auto">
          <a:xfrm>
            <a:off x="304800" y="6172200"/>
            <a:ext cx="8839200" cy="396875"/>
          </a:xfrm>
          <a:prstGeom prst="rect">
            <a:avLst/>
          </a:prstGeom>
          <a:noFill/>
          <a:ln w="9525">
            <a:noFill/>
            <a:miter lim="800000"/>
            <a:headEnd/>
            <a:tailEnd/>
          </a:ln>
        </p:spPr>
        <p:txBody>
          <a:bodyPr>
            <a:spAutoFit/>
          </a:bodyPr>
          <a:lstStyle/>
          <a:p>
            <a:pPr>
              <a:spcBef>
                <a:spcPct val="50000"/>
              </a:spcBef>
            </a:pPr>
            <a:r>
              <a:rPr lang="zh-CN" altLang="en-US" sz="2000">
                <a:latin typeface="宋体" charset="-122"/>
              </a:rPr>
              <a:t>螭霖鱼</a:t>
            </a:r>
            <a:r>
              <a:rPr lang="en-US" altLang="zh-CN" sz="2000"/>
              <a:t>5</a:t>
            </a:r>
            <a:r>
              <a:rPr lang="zh-CN" altLang="en-US" sz="2000">
                <a:latin typeface="宋体" charset="-122"/>
              </a:rPr>
              <a:t>个月内平均每月生长率为</a:t>
            </a:r>
            <a:r>
              <a:rPr lang="en-US" altLang="zh-CN" sz="2000"/>
              <a:t>162.41%</a:t>
            </a:r>
            <a:r>
              <a:rPr lang="zh-CN" altLang="en-US" sz="2000">
                <a:latin typeface="宋体" charset="-122"/>
              </a:rPr>
              <a:t>，平均每月比上一月增重</a:t>
            </a:r>
            <a:r>
              <a:rPr lang="en-US" altLang="zh-CN" sz="2000"/>
              <a:t>62.41%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07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307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307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P spid="30725" grpId="0" autoUpdateAnimBg="0"/>
      <p:bldP spid="30730" grpId="0" autoUpdateAnimBg="0"/>
      <p:bldP spid="3073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323850" y="260350"/>
            <a:ext cx="8534400" cy="5867400"/>
          </a:xfrm>
        </p:spPr>
        <p:txBody>
          <a:bodyPr/>
          <a:lstStyle/>
          <a:p>
            <a:pPr algn="just" eaLnBrk="1" hangingPunct="1">
              <a:spcBef>
                <a:spcPts val="1100"/>
              </a:spcBef>
              <a:defRPr/>
            </a:pPr>
            <a:r>
              <a:rPr lang="zh-CN" altLang="en-US" sz="2400" b="1" dirty="0" smtClean="0">
                <a:solidFill>
                  <a:schemeClr val="accent1"/>
                </a:solidFill>
                <a:effectLst>
                  <a:outerShdw blurRad="38100" dist="38100" dir="2700000" algn="tl">
                    <a:srgbClr val="000000"/>
                  </a:outerShdw>
                </a:effectLst>
              </a:rPr>
              <a:t>教学要求与目的：</a:t>
            </a:r>
            <a:r>
              <a:rPr lang="zh-CN" altLang="en-US" sz="2400" dirty="0" smtClean="0"/>
              <a:t>了解参数估计、假设检验、方差分析、线性回归及试验设计统计原理，必须掌握相应的统计方法，要求学生掌握生物学研究的试验设计和大量数据的处理。</a:t>
            </a:r>
          </a:p>
          <a:p>
            <a:pPr algn="just" eaLnBrk="1" hangingPunct="1">
              <a:spcBef>
                <a:spcPts val="1100"/>
              </a:spcBef>
              <a:defRPr/>
            </a:pPr>
            <a:r>
              <a:rPr lang="zh-CN" altLang="en-US" sz="2400" b="1" dirty="0" smtClean="0">
                <a:solidFill>
                  <a:schemeClr val="accent1"/>
                </a:solidFill>
                <a:effectLst>
                  <a:outerShdw blurRad="38100" dist="38100" dir="2700000" algn="tl">
                    <a:srgbClr val="000000"/>
                  </a:outerShdw>
                </a:effectLst>
              </a:rPr>
              <a:t>教学方法与授课重点：</a:t>
            </a:r>
            <a:r>
              <a:rPr lang="zh-CN" altLang="en-US" sz="2400" dirty="0" smtClean="0"/>
              <a:t>重点讲解统计方法在生物学中的应用，不强调公式推演和证明，幻灯片与板书结合授课，要求学生课后完成作业，定时抽查批改。</a:t>
            </a:r>
          </a:p>
          <a:p>
            <a:pPr algn="just" eaLnBrk="1" hangingPunct="1">
              <a:spcBef>
                <a:spcPts val="1100"/>
              </a:spcBef>
              <a:defRPr/>
            </a:pPr>
            <a:r>
              <a:rPr lang="zh-CN" altLang="en-US" sz="2400" b="1" dirty="0" smtClean="0">
                <a:solidFill>
                  <a:schemeClr val="accent1"/>
                </a:solidFill>
                <a:effectLst>
                  <a:outerShdw blurRad="38100" dist="38100" dir="2700000" algn="tl">
                    <a:srgbClr val="000000"/>
                  </a:outerShdw>
                </a:effectLst>
              </a:rPr>
              <a:t>成绩评定方法：</a:t>
            </a:r>
            <a:r>
              <a:rPr lang="zh-CN" altLang="en-US" sz="2400" dirty="0" smtClean="0"/>
              <a:t>期末闭卷考试成绩占</a:t>
            </a:r>
            <a:r>
              <a:rPr lang="en-US" altLang="zh-CN" sz="2400" dirty="0" smtClean="0"/>
              <a:t>60%</a:t>
            </a:r>
            <a:r>
              <a:rPr lang="zh-CN" altLang="en-US" sz="2400" dirty="0" smtClean="0"/>
              <a:t>，平时成绩占</a:t>
            </a:r>
            <a:r>
              <a:rPr lang="en-US" altLang="zh-CN" sz="2400" dirty="0" smtClean="0"/>
              <a:t>40%</a:t>
            </a:r>
            <a:r>
              <a:rPr lang="zh-CN" altLang="en-US" sz="2400" dirty="0" smtClean="0"/>
              <a:t>，平时成绩包括</a:t>
            </a:r>
            <a:r>
              <a:rPr lang="zh-CN" altLang="en-US" sz="2400" dirty="0" smtClean="0">
                <a:latin typeface="宋体" pitchFamily="2" charset="-122"/>
              </a:rPr>
              <a:t>作业</a:t>
            </a:r>
            <a:r>
              <a:rPr lang="zh-CN" altLang="en-US" sz="2400" dirty="0" smtClean="0"/>
              <a:t> （</a:t>
            </a:r>
            <a:r>
              <a:rPr lang="en-US" altLang="zh-CN" sz="2400" dirty="0" smtClean="0"/>
              <a:t>60%</a:t>
            </a:r>
            <a:r>
              <a:rPr lang="zh-CN" altLang="en-US" sz="2400" dirty="0" smtClean="0"/>
              <a:t>）、</a:t>
            </a:r>
            <a:r>
              <a:rPr lang="zh-CN" altLang="en-US" sz="2400" dirty="0" smtClean="0">
                <a:latin typeface="宋体" pitchFamily="2" charset="-122"/>
              </a:rPr>
              <a:t>出勤</a:t>
            </a:r>
            <a:r>
              <a:rPr lang="zh-CN" altLang="en-US" sz="2400" dirty="0" smtClean="0"/>
              <a:t> （</a:t>
            </a:r>
            <a:r>
              <a:rPr lang="en-US" altLang="zh-CN" sz="2400" dirty="0" smtClean="0"/>
              <a:t>40%</a:t>
            </a:r>
            <a:r>
              <a:rPr lang="zh-CN" altLang="en-US" sz="2400" dirty="0" smtClean="0"/>
              <a:t>）</a:t>
            </a:r>
            <a:r>
              <a:rPr lang="en-US" altLang="zh-CN" sz="2400" dirty="0" smtClean="0"/>
              <a:t>,</a:t>
            </a:r>
            <a:r>
              <a:rPr lang="zh-CN" altLang="zh-CN" sz="2400" b="1" dirty="0" smtClean="0">
                <a:solidFill>
                  <a:srgbClr val="FF0000"/>
                </a:solidFill>
                <a:effectLst>
                  <a:outerShdw blurRad="38100" dist="38100" dir="2700000" algn="tl">
                    <a:srgbClr val="000000">
                      <a:alpha val="43137"/>
                    </a:srgbClr>
                  </a:outerShdw>
                </a:effectLst>
              </a:rPr>
              <a:t>出勤率与作业低于</a:t>
            </a:r>
            <a:r>
              <a:rPr lang="en-US" altLang="zh-CN" sz="2400" b="1" dirty="0" smtClean="0">
                <a:solidFill>
                  <a:srgbClr val="FF0000"/>
                </a:solidFill>
                <a:effectLst>
                  <a:outerShdw blurRad="38100" dist="38100" dir="2700000" algn="tl">
                    <a:srgbClr val="000000">
                      <a:alpha val="43137"/>
                    </a:srgbClr>
                  </a:outerShdw>
                </a:effectLst>
              </a:rPr>
              <a:t>50%</a:t>
            </a:r>
            <a:r>
              <a:rPr lang="zh-CN" altLang="zh-CN" sz="2400" b="1" dirty="0" smtClean="0">
                <a:solidFill>
                  <a:srgbClr val="FF0000"/>
                </a:solidFill>
                <a:effectLst>
                  <a:outerShdw blurRad="38100" dist="38100" dir="2700000" algn="tl">
                    <a:srgbClr val="000000">
                      <a:alpha val="43137"/>
                    </a:srgbClr>
                  </a:outerShdw>
                </a:effectLst>
              </a:rPr>
              <a:t>，将不予评定成绩。</a:t>
            </a:r>
            <a:endParaRPr lang="zh-CN" altLang="en-US" sz="2400" b="1" dirty="0" smtClean="0">
              <a:solidFill>
                <a:srgbClr val="FF0000"/>
              </a:solidFill>
              <a:effectLst>
                <a:outerShdw blurRad="38100" dist="38100" dir="2700000" algn="tl">
                  <a:srgbClr val="000000">
                    <a:alpha val="43137"/>
                  </a:srgbClr>
                </a:outerShdw>
              </a:effectLst>
            </a:endParaRPr>
          </a:p>
          <a:p>
            <a:pPr algn="just" eaLnBrk="1" hangingPunct="1">
              <a:spcBef>
                <a:spcPts val="1100"/>
              </a:spcBef>
              <a:defRPr/>
            </a:pPr>
            <a:r>
              <a:rPr lang="zh-CN" altLang="en-US" sz="2400" b="1" dirty="0" smtClean="0">
                <a:solidFill>
                  <a:schemeClr val="accent1"/>
                </a:solidFill>
                <a:effectLst>
                  <a:outerShdw blurRad="38100" dist="38100" dir="2700000" algn="tl">
                    <a:srgbClr val="000000"/>
                  </a:outerShdw>
                </a:effectLst>
              </a:rPr>
              <a:t>先修课程：</a:t>
            </a:r>
            <a:r>
              <a:rPr lang="zh-CN" altLang="en-US" sz="2400" dirty="0" smtClean="0"/>
              <a:t>高等数学、概率论与数理统计</a:t>
            </a:r>
          </a:p>
          <a:p>
            <a:pPr eaLnBrk="1" hangingPunct="1">
              <a:spcBef>
                <a:spcPts val="1100"/>
              </a:spcBef>
              <a:defRPr/>
            </a:pPr>
            <a:r>
              <a:rPr lang="zh-CN" altLang="en-US" sz="2400" b="1" dirty="0" smtClean="0">
                <a:solidFill>
                  <a:schemeClr val="accent1"/>
                </a:solidFill>
                <a:effectLst>
                  <a:outerShdw blurRad="38100" dist="38100" dir="2700000" algn="tl">
                    <a:srgbClr val="000000"/>
                  </a:outerShdw>
                </a:effectLst>
              </a:rPr>
              <a:t>教学用书：</a:t>
            </a:r>
            <a:r>
              <a:rPr lang="en-US" altLang="zh-CN" sz="2400" dirty="0" smtClean="0">
                <a:latin typeface="宋体" pitchFamily="2" charset="-122"/>
              </a:rPr>
              <a:t>《</a:t>
            </a:r>
            <a:r>
              <a:rPr lang="zh-CN" altLang="en-US" sz="2400" dirty="0" smtClean="0">
                <a:latin typeface="宋体" pitchFamily="2" charset="-122"/>
              </a:rPr>
              <a:t>水产生物统计学</a:t>
            </a:r>
            <a:r>
              <a:rPr lang="en-US" altLang="zh-CN" sz="2400" dirty="0" smtClean="0">
                <a:latin typeface="宋体" pitchFamily="2" charset="-122"/>
              </a:rPr>
              <a:t>》</a:t>
            </a:r>
            <a:r>
              <a:rPr lang="zh-CN" altLang="en-US" sz="2400" dirty="0" smtClean="0">
                <a:latin typeface="宋体" pitchFamily="2" charset="-122"/>
              </a:rPr>
              <a:t>，蔡一林主编，中国农业出版社，</a:t>
            </a:r>
            <a:r>
              <a:rPr lang="en-US" altLang="zh-CN" sz="2400" dirty="0" smtClean="0"/>
              <a:t>2004</a:t>
            </a:r>
            <a:r>
              <a:rPr lang="zh-CN" altLang="en-US" sz="2400" dirty="0" smtClean="0">
                <a:latin typeface="宋体" pitchFamily="2" charset="-122"/>
              </a:rPr>
              <a:t>年。</a:t>
            </a:r>
          </a:p>
          <a:p>
            <a:pPr eaLnBrk="1" hangingPunct="1">
              <a:spcBef>
                <a:spcPts val="1100"/>
              </a:spcBef>
              <a:defRPr/>
            </a:pPr>
            <a:r>
              <a:rPr lang="zh-CN" altLang="en-US" sz="1600" b="1" dirty="0" smtClean="0">
                <a:solidFill>
                  <a:schemeClr val="accent1"/>
                </a:solidFill>
                <a:effectLst>
                  <a:outerShdw blurRad="38100" dist="38100" dir="2700000" algn="tl">
                    <a:srgbClr val="000000"/>
                  </a:outerShdw>
                </a:effectLst>
              </a:rPr>
              <a:t>参考教材：</a:t>
            </a:r>
            <a:r>
              <a:rPr lang="en-US" altLang="zh-CN" sz="1600" dirty="0" smtClean="0">
                <a:latin typeface="宋体" pitchFamily="2" charset="-122"/>
              </a:rPr>
              <a:t>《</a:t>
            </a:r>
            <a:r>
              <a:rPr lang="zh-CN" altLang="en-US" sz="1600" dirty="0" smtClean="0">
                <a:latin typeface="宋体" pitchFamily="2" charset="-122"/>
              </a:rPr>
              <a:t>渔业生物统计学</a:t>
            </a:r>
            <a:r>
              <a:rPr lang="en-US" altLang="zh-CN" sz="1600" dirty="0" smtClean="0">
                <a:latin typeface="宋体" pitchFamily="2" charset="-122"/>
              </a:rPr>
              <a:t>》</a:t>
            </a:r>
            <a:r>
              <a:rPr lang="zh-CN" altLang="en-US" sz="1600" dirty="0" smtClean="0">
                <a:latin typeface="宋体" pitchFamily="2" charset="-122"/>
              </a:rPr>
              <a:t>，陈兆祥主编，中国农业出版社，</a:t>
            </a:r>
            <a:r>
              <a:rPr lang="en-US" altLang="zh-CN" sz="1600" dirty="0" smtClean="0"/>
              <a:t>1995</a:t>
            </a:r>
            <a:r>
              <a:rPr lang="zh-CN" altLang="en-US" sz="1600" dirty="0" smtClean="0">
                <a:latin typeface="宋体" pitchFamily="2" charset="-122"/>
              </a:rPr>
              <a:t>年。</a:t>
            </a:r>
            <a:endParaRPr lang="en-US" altLang="zh-CN" sz="1600" dirty="0" smtClean="0">
              <a:latin typeface="宋体" pitchFamily="2" charset="-122"/>
            </a:endParaRPr>
          </a:p>
          <a:p>
            <a:pPr eaLnBrk="1" hangingPunct="1">
              <a:spcBef>
                <a:spcPts val="1100"/>
              </a:spcBef>
              <a:defRPr/>
            </a:pPr>
            <a:r>
              <a:rPr lang="en-US" altLang="zh-CN" sz="1600" dirty="0" smtClean="0">
                <a:latin typeface="宋体" pitchFamily="2" charset="-122"/>
              </a:rPr>
              <a:t>《</a:t>
            </a:r>
            <a:r>
              <a:rPr lang="zh-CN" altLang="en-US" sz="1600" dirty="0" smtClean="0">
                <a:latin typeface="宋体" pitchFamily="2" charset="-122"/>
              </a:rPr>
              <a:t>生物统计学</a:t>
            </a:r>
            <a:r>
              <a:rPr lang="en-US" altLang="zh-CN" sz="1600" dirty="0" smtClean="0">
                <a:latin typeface="宋体" pitchFamily="2" charset="-122"/>
              </a:rPr>
              <a:t>》</a:t>
            </a:r>
            <a:r>
              <a:rPr lang="zh-CN" altLang="en-US" sz="1600" b="1" dirty="0" smtClean="0"/>
              <a:t>（第</a:t>
            </a:r>
            <a:r>
              <a:rPr lang="en-US" altLang="zh-CN" sz="1600" b="1" dirty="0" smtClean="0"/>
              <a:t>5</a:t>
            </a:r>
            <a:r>
              <a:rPr lang="zh-CN" altLang="en-US" sz="1600" b="1" dirty="0" smtClean="0"/>
              <a:t>版），李春喜 ，姜丽娜 ，邵云 ，等 著 ，科学出版社，</a:t>
            </a:r>
            <a:r>
              <a:rPr lang="en-US" altLang="zh-CN" sz="1600" b="1" dirty="0" smtClean="0"/>
              <a:t>2013</a:t>
            </a:r>
            <a:r>
              <a:rPr lang="zh-CN" altLang="en-US" sz="1600" b="1" dirty="0" smtClean="0"/>
              <a:t>年</a:t>
            </a:r>
            <a:endParaRPr lang="en-US" altLang="zh-CN" sz="1600" dirty="0" smtClean="0">
              <a:latin typeface="宋体" pitchFamily="2" charset="-122"/>
            </a:endParaRPr>
          </a:p>
          <a:p>
            <a:pPr eaLnBrk="1" hangingPunct="1">
              <a:spcBef>
                <a:spcPts val="1100"/>
              </a:spcBef>
              <a:defRPr/>
            </a:pPr>
            <a:r>
              <a:rPr lang="zh-CN" altLang="en-US" sz="2000" dirty="0" smtClean="0"/>
              <a:t>联系方法：电话：</a:t>
            </a:r>
            <a:r>
              <a:rPr lang="en-US" altLang="zh-CN" sz="2000" dirty="0" smtClean="0"/>
              <a:t>15618062872</a:t>
            </a:r>
            <a:r>
              <a:rPr lang="zh-CN" altLang="en-US" sz="2000" dirty="0" smtClean="0"/>
              <a:t>，</a:t>
            </a:r>
            <a:r>
              <a:rPr lang="en-US" altLang="zh-CN" sz="2000" dirty="0" smtClean="0"/>
              <a:t>Email</a:t>
            </a:r>
            <a:r>
              <a:rPr lang="zh-CN" altLang="en-US" sz="2000" dirty="0" smtClean="0"/>
              <a:t>：</a:t>
            </a:r>
            <a:r>
              <a:rPr lang="en-US" altLang="zh-CN" sz="2000" dirty="0" smtClean="0"/>
              <a:t>shpeng@shou.edu.cn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3"/>
          <p:cNvSpPr>
            <a:spLocks noGrp="1" noChangeArrowheads="1"/>
          </p:cNvSpPr>
          <p:nvPr>
            <p:ph type="body" idx="1"/>
          </p:nvPr>
        </p:nvSpPr>
        <p:spPr>
          <a:xfrm>
            <a:off x="228600" y="228600"/>
            <a:ext cx="8610600" cy="1066800"/>
          </a:xfrm>
        </p:spPr>
        <p:txBody>
          <a:bodyPr/>
          <a:lstStyle/>
          <a:p>
            <a:pPr eaLnBrk="1" hangingPunct="1">
              <a:lnSpc>
                <a:spcPct val="90000"/>
              </a:lnSpc>
              <a:spcBef>
                <a:spcPct val="0"/>
              </a:spcBef>
              <a:buFontTx/>
              <a:buNone/>
            </a:pPr>
            <a:r>
              <a:rPr lang="zh-CN" altLang="en-US" sz="2800" b="1" smtClean="0">
                <a:latin typeface="宋体" charset="-122"/>
              </a:rPr>
              <a:t>调和平均数</a:t>
            </a:r>
            <a:r>
              <a:rPr lang="zh-CN" altLang="en-US" sz="2800" smtClean="0"/>
              <a:t> </a:t>
            </a:r>
          </a:p>
          <a:p>
            <a:pPr algn="just" eaLnBrk="1" hangingPunct="1">
              <a:lnSpc>
                <a:spcPct val="90000"/>
              </a:lnSpc>
              <a:spcBef>
                <a:spcPct val="0"/>
              </a:spcBef>
              <a:buFontTx/>
              <a:buNone/>
            </a:pPr>
            <a:r>
              <a:rPr lang="zh-CN" altLang="en-US" sz="2000" smtClean="0">
                <a:latin typeface="宋体" charset="-122"/>
              </a:rPr>
              <a:t>   </a:t>
            </a:r>
            <a:r>
              <a:rPr lang="zh-CN" altLang="en-US" sz="2200" smtClean="0">
                <a:latin typeface="宋体" charset="-122"/>
              </a:rPr>
              <a:t>是各观察值的倒数的算术平均数的倒数，用</a:t>
            </a:r>
            <a:r>
              <a:rPr lang="en-US" altLang="zh-CN" sz="2200" i="1" smtClean="0"/>
              <a:t>H</a:t>
            </a:r>
            <a:r>
              <a:rPr lang="zh-CN" altLang="en-US" sz="2200" smtClean="0">
                <a:latin typeface="宋体" charset="-122"/>
              </a:rPr>
              <a:t>表示</a:t>
            </a:r>
            <a:r>
              <a:rPr lang="zh-CN" altLang="en-US" sz="2200" smtClean="0"/>
              <a:t> ，</a:t>
            </a:r>
            <a:r>
              <a:rPr lang="zh-CN" altLang="en-US" sz="2200" smtClean="0">
                <a:latin typeface="宋体" charset="-122"/>
              </a:rPr>
              <a:t>适用于观测值是阶段性变异的资料</a:t>
            </a:r>
            <a:endParaRPr lang="zh-CN" altLang="en-US" sz="2200" smtClean="0"/>
          </a:p>
        </p:txBody>
      </p:sp>
      <p:graphicFrame>
        <p:nvGraphicFramePr>
          <p:cNvPr id="19462" name="Object 6"/>
          <p:cNvGraphicFramePr>
            <a:graphicFrameLocks noChangeAspect="1"/>
          </p:cNvGraphicFramePr>
          <p:nvPr/>
        </p:nvGraphicFramePr>
        <p:xfrm>
          <a:off x="3581400" y="1066800"/>
          <a:ext cx="4649788" cy="1135063"/>
        </p:xfrm>
        <a:graphic>
          <a:graphicData uri="http://schemas.openxmlformats.org/presentationml/2006/ole">
            <p:oleObj spid="_x0000_s8194" name="Equation" r:id="rId5" imgW="2603160" imgH="634680" progId="">
              <p:embed/>
            </p:oleObj>
          </a:graphicData>
        </a:graphic>
      </p:graphicFrame>
      <p:sp>
        <p:nvSpPr>
          <p:cNvPr id="19464" name="Text Box 8"/>
          <p:cNvSpPr txBox="1">
            <a:spLocks noChangeArrowheads="1"/>
          </p:cNvSpPr>
          <p:nvPr/>
        </p:nvSpPr>
        <p:spPr bwMode="auto">
          <a:xfrm>
            <a:off x="304800" y="2133600"/>
            <a:ext cx="8839200" cy="1446213"/>
          </a:xfrm>
          <a:prstGeom prst="rect">
            <a:avLst/>
          </a:prstGeom>
          <a:noFill/>
          <a:ln w="9525">
            <a:noFill/>
            <a:miter lim="800000"/>
            <a:headEnd/>
            <a:tailEnd/>
          </a:ln>
        </p:spPr>
        <p:txBody>
          <a:bodyPr>
            <a:spAutoFit/>
          </a:bodyPr>
          <a:lstStyle/>
          <a:p>
            <a:pPr algn="just">
              <a:spcBef>
                <a:spcPct val="50000"/>
              </a:spcBef>
            </a:pPr>
            <a:r>
              <a:rPr lang="zh-CN" altLang="en-US" sz="2200" b="1"/>
              <a:t>例</a:t>
            </a:r>
            <a:r>
              <a:rPr lang="en-US" altLang="zh-CN" sz="2200" b="1"/>
              <a:t>1.4</a:t>
            </a:r>
            <a:r>
              <a:rPr lang="en-US" altLang="zh-CN" sz="2200"/>
              <a:t>  </a:t>
            </a:r>
            <a:r>
              <a:rPr lang="zh-CN" altLang="en-US" sz="2200"/>
              <a:t>螭霖鱼的商品鱼的喂养试验，在原体重基础上净增重</a:t>
            </a:r>
            <a:r>
              <a:rPr lang="en-US" altLang="zh-CN" sz="2200"/>
              <a:t>15g</a:t>
            </a:r>
            <a:r>
              <a:rPr lang="zh-CN" altLang="en-US" sz="2200"/>
              <a:t>时结束试验，各期增重速度不同，经测定第一个</a:t>
            </a:r>
            <a:r>
              <a:rPr lang="en-US" altLang="zh-CN" sz="2200"/>
              <a:t>5g</a:t>
            </a:r>
            <a:r>
              <a:rPr lang="zh-CN" altLang="en-US" sz="2200"/>
              <a:t>的平均每天增重速度为</a:t>
            </a:r>
            <a:r>
              <a:rPr lang="en-US" altLang="zh-CN" sz="2200"/>
              <a:t>0.02g</a:t>
            </a:r>
            <a:r>
              <a:rPr lang="zh-CN" altLang="en-US" sz="2200"/>
              <a:t>；第二个</a:t>
            </a:r>
            <a:r>
              <a:rPr lang="en-US" altLang="zh-CN" sz="2200"/>
              <a:t>5g</a:t>
            </a:r>
            <a:r>
              <a:rPr lang="zh-CN" altLang="en-US" sz="2200"/>
              <a:t>的平均每天增重速度</a:t>
            </a:r>
            <a:r>
              <a:rPr lang="en-US" altLang="zh-CN" sz="2200"/>
              <a:t>0.05g</a:t>
            </a:r>
            <a:r>
              <a:rPr lang="zh-CN" altLang="en-US" sz="2200"/>
              <a:t>，第三个</a:t>
            </a:r>
            <a:r>
              <a:rPr lang="en-US" altLang="zh-CN" sz="2200"/>
              <a:t>5g</a:t>
            </a:r>
            <a:r>
              <a:rPr lang="zh-CN" altLang="en-US" sz="2200"/>
              <a:t>的每天增重为</a:t>
            </a:r>
            <a:r>
              <a:rPr lang="en-US" altLang="zh-CN" sz="2200"/>
              <a:t>0.06g</a:t>
            </a:r>
            <a:r>
              <a:rPr lang="zh-CN" altLang="en-US" sz="2200"/>
              <a:t>，问平均每天增重多少克？</a:t>
            </a:r>
          </a:p>
        </p:txBody>
      </p:sp>
      <p:sp>
        <p:nvSpPr>
          <p:cNvPr id="19465" name="Text Box 9"/>
          <p:cNvSpPr txBox="1">
            <a:spLocks noChangeArrowheads="1"/>
          </p:cNvSpPr>
          <p:nvPr/>
        </p:nvSpPr>
        <p:spPr bwMode="auto">
          <a:xfrm>
            <a:off x="304800" y="3581400"/>
            <a:ext cx="8610600" cy="736600"/>
          </a:xfrm>
          <a:prstGeom prst="rect">
            <a:avLst/>
          </a:prstGeom>
          <a:noFill/>
          <a:ln w="9525">
            <a:solidFill>
              <a:srgbClr val="FFCC00"/>
            </a:solidFill>
            <a:miter lim="800000"/>
            <a:headEnd/>
            <a:tailEnd/>
          </a:ln>
        </p:spPr>
        <p:txBody>
          <a:bodyPr>
            <a:spAutoFit/>
          </a:bodyPr>
          <a:lstStyle/>
          <a:p>
            <a:pPr>
              <a:lnSpc>
                <a:spcPct val="85000"/>
              </a:lnSpc>
              <a:spcBef>
                <a:spcPct val="20000"/>
              </a:spcBef>
            </a:pPr>
            <a:r>
              <a:rPr lang="zh-CN" altLang="en-US" sz="2200">
                <a:latin typeface="宋体" charset="-122"/>
              </a:rPr>
              <a:t>算术平均数</a:t>
            </a:r>
            <a:r>
              <a:rPr lang="en-US" altLang="zh-CN" sz="2200">
                <a:latin typeface="宋体" charset="-122"/>
              </a:rPr>
              <a:t>:</a:t>
            </a:r>
            <a:r>
              <a:rPr lang="zh-CN" altLang="en-US" sz="2200">
                <a:latin typeface="宋体" charset="-122"/>
              </a:rPr>
              <a:t>平均增重</a:t>
            </a:r>
            <a:r>
              <a:rPr lang="en-US" altLang="zh-CN" sz="2200">
                <a:latin typeface="宋体" charset="-122"/>
              </a:rPr>
              <a:t>=</a:t>
            </a:r>
            <a:r>
              <a:rPr lang="zh-CN" altLang="en-US" sz="2200">
                <a:latin typeface="宋体" charset="-122"/>
              </a:rPr>
              <a:t>（</a:t>
            </a:r>
            <a:r>
              <a:rPr lang="en-US" altLang="zh-CN" sz="2200"/>
              <a:t>0.02+0.05+0.06</a:t>
            </a:r>
            <a:r>
              <a:rPr lang="zh-CN" altLang="en-US" sz="2200">
                <a:latin typeface="宋体" charset="-122"/>
              </a:rPr>
              <a:t>）</a:t>
            </a:r>
            <a:r>
              <a:rPr lang="en-US" altLang="zh-CN" sz="2200">
                <a:latin typeface="宋体" charset="-122"/>
              </a:rPr>
              <a:t>÷</a:t>
            </a:r>
            <a:r>
              <a:rPr lang="en-US" altLang="zh-CN" sz="2200"/>
              <a:t>3=0.043g/</a:t>
            </a:r>
            <a:r>
              <a:rPr lang="zh-CN" altLang="en-US" sz="2200">
                <a:latin typeface="宋体" charset="-122"/>
              </a:rPr>
              <a:t>天</a:t>
            </a:r>
          </a:p>
          <a:p>
            <a:pPr>
              <a:lnSpc>
                <a:spcPct val="85000"/>
              </a:lnSpc>
              <a:spcBef>
                <a:spcPct val="20000"/>
              </a:spcBef>
            </a:pPr>
            <a:r>
              <a:rPr lang="zh-CN" altLang="en-US" sz="2200">
                <a:latin typeface="宋体" charset="-122"/>
              </a:rPr>
              <a:t>则螭霖鱼增重到</a:t>
            </a:r>
            <a:r>
              <a:rPr lang="en-US" altLang="zh-CN" sz="2200"/>
              <a:t>15g</a:t>
            </a:r>
            <a:r>
              <a:rPr lang="zh-CN" altLang="en-US" sz="2200">
                <a:latin typeface="宋体" charset="-122"/>
              </a:rPr>
              <a:t>，需</a:t>
            </a:r>
            <a:r>
              <a:rPr lang="en-US" altLang="zh-CN" sz="2200"/>
              <a:t>15</a:t>
            </a:r>
            <a:r>
              <a:rPr lang="en-US" altLang="zh-CN" sz="2200">
                <a:latin typeface="宋体" charset="-122"/>
              </a:rPr>
              <a:t>÷</a:t>
            </a:r>
            <a:r>
              <a:rPr lang="en-US" altLang="zh-CN" sz="2200"/>
              <a:t>0.043=349</a:t>
            </a:r>
            <a:r>
              <a:rPr lang="zh-CN" altLang="en-US" sz="2200">
                <a:latin typeface="宋体" charset="-122"/>
              </a:rPr>
              <a:t>天，</a:t>
            </a:r>
            <a:r>
              <a:rPr lang="zh-CN" altLang="en-US" sz="2200"/>
              <a:t> </a:t>
            </a:r>
          </a:p>
        </p:txBody>
      </p:sp>
      <p:sp>
        <p:nvSpPr>
          <p:cNvPr id="19466" name="Text Box 10"/>
          <p:cNvSpPr txBox="1">
            <a:spLocks noChangeArrowheads="1"/>
          </p:cNvSpPr>
          <p:nvPr/>
        </p:nvSpPr>
        <p:spPr bwMode="auto">
          <a:xfrm>
            <a:off x="304800" y="4419600"/>
            <a:ext cx="8610600" cy="771525"/>
          </a:xfrm>
          <a:prstGeom prst="rect">
            <a:avLst/>
          </a:prstGeom>
          <a:noFill/>
          <a:ln w="9525">
            <a:solidFill>
              <a:srgbClr val="FF0000"/>
            </a:solidFill>
            <a:miter lim="800000"/>
            <a:headEnd/>
            <a:tailEnd/>
          </a:ln>
        </p:spPr>
        <p:txBody>
          <a:bodyPr>
            <a:spAutoFit/>
          </a:bodyPr>
          <a:lstStyle/>
          <a:p>
            <a:pPr>
              <a:spcBef>
                <a:spcPct val="50000"/>
              </a:spcBef>
            </a:pPr>
            <a:r>
              <a:rPr lang="zh-CN" altLang="en-US" sz="2200">
                <a:latin typeface="宋体" charset="-122"/>
              </a:rPr>
              <a:t>增重</a:t>
            </a:r>
            <a:r>
              <a:rPr lang="en-US" altLang="zh-CN" sz="2200">
                <a:latin typeface="宋体" charset="-122"/>
              </a:rPr>
              <a:t>15g</a:t>
            </a:r>
            <a:r>
              <a:rPr lang="zh-CN" altLang="en-US" sz="2200">
                <a:latin typeface="宋体" charset="-122"/>
              </a:rPr>
              <a:t>试验的天数：  </a:t>
            </a:r>
            <a:r>
              <a:rPr lang="zh-CN" altLang="en-US" sz="2200"/>
              <a:t>①  </a:t>
            </a:r>
            <a:r>
              <a:rPr lang="en-US" altLang="zh-CN" sz="2200"/>
              <a:t>5</a:t>
            </a:r>
            <a:r>
              <a:rPr lang="en-US" altLang="zh-CN" sz="2200">
                <a:latin typeface="宋体" charset="-122"/>
              </a:rPr>
              <a:t>÷</a:t>
            </a:r>
            <a:r>
              <a:rPr lang="en-US" altLang="zh-CN" sz="2200"/>
              <a:t>0.02=250</a:t>
            </a:r>
            <a:r>
              <a:rPr lang="zh-CN" altLang="en-US" sz="2200">
                <a:latin typeface="宋体" charset="-122"/>
              </a:rPr>
              <a:t>天，  </a:t>
            </a:r>
            <a:r>
              <a:rPr lang="zh-CN" altLang="en-US" sz="2200"/>
              <a:t>② </a:t>
            </a:r>
            <a:r>
              <a:rPr lang="en-US" altLang="zh-CN" sz="2200"/>
              <a:t>5</a:t>
            </a:r>
            <a:r>
              <a:rPr lang="en-US" altLang="zh-CN" sz="2200">
                <a:latin typeface="宋体" charset="-122"/>
              </a:rPr>
              <a:t>÷</a:t>
            </a:r>
            <a:r>
              <a:rPr lang="en-US" altLang="zh-CN" sz="2200"/>
              <a:t>0.05=100</a:t>
            </a:r>
            <a:r>
              <a:rPr lang="zh-CN" altLang="en-US" sz="2200">
                <a:latin typeface="宋体" charset="-122"/>
              </a:rPr>
              <a:t>天，   </a:t>
            </a:r>
            <a:r>
              <a:rPr lang="zh-CN" altLang="en-US" sz="2200"/>
              <a:t>③  </a:t>
            </a:r>
            <a:r>
              <a:rPr lang="en-US" altLang="zh-CN" sz="2200"/>
              <a:t>5</a:t>
            </a:r>
            <a:r>
              <a:rPr lang="en-US" altLang="zh-CN" sz="2200">
                <a:latin typeface="宋体" charset="-122"/>
              </a:rPr>
              <a:t>÷</a:t>
            </a:r>
            <a:r>
              <a:rPr lang="en-US" altLang="zh-CN" sz="2200"/>
              <a:t>0.06=83</a:t>
            </a:r>
            <a:r>
              <a:rPr lang="zh-CN" altLang="en-US" sz="2200">
                <a:latin typeface="宋体" charset="-122"/>
              </a:rPr>
              <a:t>天，总的所需天数为</a:t>
            </a:r>
            <a:r>
              <a:rPr lang="en-US" altLang="zh-CN" sz="2200"/>
              <a:t>250+100+83=433</a:t>
            </a:r>
            <a:r>
              <a:rPr lang="zh-CN" altLang="en-US" sz="2200">
                <a:latin typeface="宋体" charset="-122"/>
              </a:rPr>
              <a:t>天</a:t>
            </a:r>
            <a:r>
              <a:rPr lang="zh-CN" altLang="en-US" sz="2200"/>
              <a:t> </a:t>
            </a:r>
          </a:p>
        </p:txBody>
      </p:sp>
      <p:grpSp>
        <p:nvGrpSpPr>
          <p:cNvPr id="2" name="Group 14"/>
          <p:cNvGrpSpPr>
            <a:grpSpLocks/>
          </p:cNvGrpSpPr>
          <p:nvPr/>
        </p:nvGrpSpPr>
        <p:grpSpPr bwMode="auto">
          <a:xfrm>
            <a:off x="685800" y="5334000"/>
            <a:ext cx="8458200" cy="1096963"/>
            <a:chOff x="240" y="3456"/>
            <a:chExt cx="5328" cy="691"/>
          </a:xfrm>
        </p:grpSpPr>
        <p:graphicFrame>
          <p:nvGraphicFramePr>
            <p:cNvPr id="8195" name="Object 11"/>
            <p:cNvGraphicFramePr>
              <a:graphicFrameLocks noChangeAspect="1"/>
            </p:cNvGraphicFramePr>
            <p:nvPr/>
          </p:nvGraphicFramePr>
          <p:xfrm>
            <a:off x="240" y="3456"/>
            <a:ext cx="2684" cy="589"/>
          </p:xfrm>
          <a:graphic>
            <a:graphicData uri="http://schemas.openxmlformats.org/presentationml/2006/ole">
              <p:oleObj spid="_x0000_s8195" name="Equation" r:id="rId6" imgW="2387520" imgH="520560" progId="">
                <p:embed/>
              </p:oleObj>
            </a:graphicData>
          </a:graphic>
        </p:graphicFrame>
        <p:sp>
          <p:nvSpPr>
            <p:cNvPr id="8202" name="Text Box 13"/>
            <p:cNvSpPr txBox="1">
              <a:spLocks noChangeArrowheads="1"/>
            </p:cNvSpPr>
            <p:nvPr/>
          </p:nvSpPr>
          <p:spPr bwMode="auto">
            <a:xfrm>
              <a:off x="3024" y="3456"/>
              <a:ext cx="2544" cy="691"/>
            </a:xfrm>
            <a:prstGeom prst="rect">
              <a:avLst/>
            </a:prstGeom>
            <a:noFill/>
            <a:ln w="9525">
              <a:noFill/>
              <a:miter lim="800000"/>
              <a:headEnd/>
              <a:tailEnd/>
            </a:ln>
          </p:spPr>
          <p:txBody>
            <a:bodyPr>
              <a:spAutoFit/>
            </a:bodyPr>
            <a:lstStyle/>
            <a:p>
              <a:pPr>
                <a:spcBef>
                  <a:spcPct val="50000"/>
                </a:spcBef>
              </a:pPr>
              <a:r>
                <a:rPr lang="zh-CN" altLang="en-US" sz="2200">
                  <a:latin typeface="宋体" charset="-122"/>
                </a:rPr>
                <a:t>平均每天增重</a:t>
              </a:r>
              <a:r>
                <a:rPr lang="en-US" altLang="zh-CN" sz="2200"/>
                <a:t>0.0346g</a:t>
              </a:r>
              <a:r>
                <a:rPr lang="zh-CN" altLang="en-US" sz="2200">
                  <a:latin typeface="宋体" charset="-122"/>
                </a:rPr>
                <a:t>，鱼增到</a:t>
              </a:r>
              <a:r>
                <a:rPr lang="en-US" altLang="zh-CN" sz="2200"/>
                <a:t>15g</a:t>
              </a:r>
              <a:r>
                <a:rPr lang="zh-CN" altLang="en-US" sz="2200">
                  <a:latin typeface="宋体" charset="-122"/>
                </a:rPr>
                <a:t>所需天数为</a:t>
              </a:r>
              <a:r>
                <a:rPr lang="en-US" altLang="zh-CN" sz="2200"/>
                <a:t>15</a:t>
              </a:r>
              <a:r>
                <a:rPr lang="en-US" altLang="zh-CN" sz="2200">
                  <a:latin typeface="宋体" charset="-122"/>
                </a:rPr>
                <a:t>÷</a:t>
              </a:r>
              <a:r>
                <a:rPr lang="en-US" altLang="zh-CN" sz="2200"/>
                <a:t>0.0346=433</a:t>
              </a:r>
              <a:r>
                <a:rPr lang="zh-CN" altLang="en-US" sz="2200">
                  <a:latin typeface="宋体" charset="-122"/>
                </a:rPr>
                <a:t>天</a:t>
              </a:r>
              <a:r>
                <a:rPr lang="zh-CN" altLang="en-US" sz="2200"/>
                <a:t> </a:t>
              </a:r>
            </a:p>
          </p:txBody>
        </p:sp>
      </p:grpSp>
      <p:sp>
        <p:nvSpPr>
          <p:cNvPr id="19471" name="Text Box 15"/>
          <p:cNvSpPr txBox="1">
            <a:spLocks noChangeArrowheads="1"/>
          </p:cNvSpPr>
          <p:nvPr/>
        </p:nvSpPr>
        <p:spPr bwMode="auto">
          <a:xfrm>
            <a:off x="228600" y="6351588"/>
            <a:ext cx="8610600" cy="393700"/>
          </a:xfrm>
          <a:prstGeom prst="rect">
            <a:avLst/>
          </a:prstGeom>
          <a:noFill/>
          <a:ln w="9525">
            <a:noFill/>
            <a:miter lim="800000"/>
            <a:headEnd/>
            <a:tailEnd/>
          </a:ln>
          <a:effectLst/>
        </p:spPr>
        <p:txBody>
          <a:bodyPr>
            <a:spAutoFit/>
          </a:bodyPr>
          <a:lstStyle/>
          <a:p>
            <a:pPr>
              <a:lnSpc>
                <a:spcPct val="90000"/>
              </a:lnSpc>
              <a:defRPr/>
            </a:pPr>
            <a:r>
              <a:rPr lang="zh-CN" altLang="en-US" sz="2200" u="sng">
                <a:solidFill>
                  <a:schemeClr val="hlink"/>
                </a:solidFill>
                <a:effectLst>
                  <a:outerShdw blurRad="38100" dist="38100" dir="2700000" algn="tl">
                    <a:srgbClr val="000000"/>
                  </a:outerShdw>
                </a:effectLst>
                <a:ea typeface="宋体" pitchFamily="2" charset="-122"/>
              </a:rPr>
              <a:t>算式平均数计算结果与事实不符合，调和平均数计算结果与事实相符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4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471"/>
                                        </p:tgtEl>
                                        <p:attrNameLst>
                                          <p:attrName>style.visibility</p:attrName>
                                        </p:attrNameLst>
                                      </p:cBhvr>
                                      <p:to>
                                        <p:strVal val="visible"/>
                                      </p:to>
                                    </p:set>
                                    <p:animEffect transition="in" filter="blinds(horizontal)">
                                      <p:cBhvr>
                                        <p:cTn id="27" dur="500"/>
                                        <p:tgtEl>
                                          <p:spTgt spid="19471"/>
                                        </p:tgtEl>
                                      </p:cBhvr>
                                    </p:animEffect>
                                  </p:childTnLst>
                                  <p:subTnLst>
                                    <p:audio>
                                      <p:cMediaNode>
                                        <p:cTn display="0" masterRel="sameClick">
                                          <p:stCondLst>
                                            <p:cond evt="begin" delay="0">
                                              <p:tn val="25"/>
                                            </p:cond>
                                          </p:stCondLst>
                                          <p:endCondLst>
                                            <p:cond evt="onStopAudio" delay="0">
                                              <p:tgtEl>
                                                <p:sldTgt/>
                                              </p:tgtEl>
                                            </p:cond>
                                          </p:endCondLst>
                                        </p:cTn>
                                        <p:tgtEl>
                                          <p:sndTgt r:embed="rId4"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autoUpdateAnimBg="0"/>
      <p:bldP spid="19465" grpId="0" animBg="1" autoUpdateAnimBg="0"/>
      <p:bldP spid="19466" grpId="0" animBg="1" autoUpdateAnimBg="0"/>
      <p:bldP spid="1947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3"/>
          <p:cNvSpPr>
            <a:spLocks noGrp="1" noChangeArrowheads="1"/>
          </p:cNvSpPr>
          <p:nvPr>
            <p:ph type="body" idx="1"/>
          </p:nvPr>
        </p:nvSpPr>
        <p:spPr>
          <a:xfrm>
            <a:off x="304800" y="304800"/>
            <a:ext cx="8382000" cy="1524000"/>
          </a:xfrm>
        </p:spPr>
        <p:txBody>
          <a:bodyPr/>
          <a:lstStyle/>
          <a:p>
            <a:pPr eaLnBrk="1" hangingPunct="1">
              <a:buFontTx/>
              <a:buNone/>
            </a:pPr>
            <a:r>
              <a:rPr lang="zh-CN" altLang="en-US" b="1" smtClean="0">
                <a:latin typeface="宋体" charset="-122"/>
              </a:rPr>
              <a:t>平方平均数</a:t>
            </a:r>
            <a:r>
              <a:rPr lang="zh-CN" altLang="en-US" sz="3600" smtClean="0"/>
              <a:t> </a:t>
            </a:r>
          </a:p>
          <a:p>
            <a:pPr algn="just" eaLnBrk="1" hangingPunct="1">
              <a:buFontTx/>
              <a:buNone/>
            </a:pPr>
            <a:r>
              <a:rPr lang="zh-CN" altLang="en-US" sz="2800" smtClean="0">
                <a:latin typeface="宋体" charset="-122"/>
              </a:rPr>
              <a:t>  </a:t>
            </a:r>
            <a:r>
              <a:rPr lang="zh-CN" altLang="en-US" sz="2200" smtClean="0">
                <a:latin typeface="宋体" charset="-122"/>
              </a:rPr>
              <a:t>是各观察值的平方和的平均数的平方根，用</a:t>
            </a:r>
            <a:r>
              <a:rPr lang="en-US" altLang="zh-CN" sz="2200" i="1" smtClean="0"/>
              <a:t>q</a:t>
            </a:r>
            <a:r>
              <a:rPr lang="zh-CN" altLang="en-US" sz="2200" smtClean="0">
                <a:latin typeface="宋体" charset="-122"/>
              </a:rPr>
              <a:t>表示</a:t>
            </a:r>
            <a:r>
              <a:rPr lang="zh-CN" altLang="en-US" sz="2200" smtClean="0"/>
              <a:t> ，</a:t>
            </a:r>
            <a:r>
              <a:rPr lang="zh-CN" altLang="en-US" sz="2200" smtClean="0">
                <a:latin typeface="宋体" charset="-122"/>
              </a:rPr>
              <a:t>主要应用在一些具有一定体积的物体的边长、直径、半径等资料上</a:t>
            </a:r>
            <a:r>
              <a:rPr lang="zh-CN" altLang="en-US" sz="2200" smtClean="0"/>
              <a:t> </a:t>
            </a:r>
          </a:p>
        </p:txBody>
      </p:sp>
      <p:graphicFrame>
        <p:nvGraphicFramePr>
          <p:cNvPr id="20486" name="Object 6"/>
          <p:cNvGraphicFramePr>
            <a:graphicFrameLocks noChangeAspect="1"/>
          </p:cNvGraphicFramePr>
          <p:nvPr/>
        </p:nvGraphicFramePr>
        <p:xfrm>
          <a:off x="2133600" y="1752600"/>
          <a:ext cx="4340225" cy="1776413"/>
        </p:xfrm>
        <a:graphic>
          <a:graphicData uri="http://schemas.openxmlformats.org/presentationml/2006/ole">
            <p:oleObj spid="_x0000_s9218" name="Equation" r:id="rId4" imgW="2171520" imgH="888840" progId="">
              <p:embed/>
            </p:oleObj>
          </a:graphicData>
        </a:graphic>
      </p:graphicFrame>
      <p:sp>
        <p:nvSpPr>
          <p:cNvPr id="20487" name="Text Box 7"/>
          <p:cNvSpPr txBox="1">
            <a:spLocks noChangeArrowheads="1"/>
          </p:cNvSpPr>
          <p:nvPr/>
        </p:nvSpPr>
        <p:spPr bwMode="auto">
          <a:xfrm>
            <a:off x="381000" y="3505200"/>
            <a:ext cx="8382000" cy="1108075"/>
          </a:xfrm>
          <a:prstGeom prst="rect">
            <a:avLst/>
          </a:prstGeom>
          <a:noFill/>
          <a:ln w="9525">
            <a:noFill/>
            <a:miter lim="800000"/>
            <a:headEnd/>
            <a:tailEnd/>
          </a:ln>
        </p:spPr>
        <p:txBody>
          <a:bodyPr>
            <a:spAutoFit/>
          </a:bodyPr>
          <a:lstStyle/>
          <a:p>
            <a:pPr algn="just">
              <a:spcBef>
                <a:spcPct val="50000"/>
              </a:spcBef>
            </a:pPr>
            <a:r>
              <a:rPr lang="zh-CN" altLang="en-US" sz="2200" b="1">
                <a:latin typeface="宋体" charset="-122"/>
              </a:rPr>
              <a:t>例</a:t>
            </a:r>
            <a:r>
              <a:rPr lang="en-US" altLang="zh-CN" sz="2200" b="1"/>
              <a:t>1.5</a:t>
            </a:r>
            <a:r>
              <a:rPr lang="en-US" altLang="zh-CN" sz="2200"/>
              <a:t>  </a:t>
            </a:r>
            <a:r>
              <a:rPr lang="zh-CN" altLang="en-US" sz="2200">
                <a:latin typeface="宋体" charset="-122"/>
              </a:rPr>
              <a:t>经测定，</a:t>
            </a:r>
            <a:r>
              <a:rPr lang="en-US" altLang="zh-CN" sz="2200"/>
              <a:t>10</a:t>
            </a:r>
            <a:r>
              <a:rPr lang="zh-CN" altLang="en-US" sz="2200">
                <a:latin typeface="宋体" charset="-122"/>
              </a:rPr>
              <a:t>个螭霖鱼卵的直径分别为</a:t>
            </a:r>
            <a:r>
              <a:rPr lang="en-US" altLang="zh-CN" sz="2200"/>
              <a:t>1.80</a:t>
            </a:r>
            <a:r>
              <a:rPr lang="zh-CN" altLang="en-US" sz="2200">
                <a:latin typeface="宋体" charset="-122"/>
              </a:rPr>
              <a:t>、</a:t>
            </a:r>
            <a:r>
              <a:rPr lang="en-US" altLang="zh-CN" sz="2200"/>
              <a:t>1.75</a:t>
            </a:r>
            <a:r>
              <a:rPr lang="zh-CN" altLang="en-US" sz="2200">
                <a:latin typeface="宋体" charset="-122"/>
              </a:rPr>
              <a:t>、</a:t>
            </a:r>
            <a:r>
              <a:rPr lang="en-US" altLang="zh-CN" sz="2200"/>
              <a:t>1.60</a:t>
            </a:r>
            <a:r>
              <a:rPr lang="zh-CN" altLang="en-US" sz="2200">
                <a:latin typeface="宋体" charset="-122"/>
              </a:rPr>
              <a:t>、</a:t>
            </a:r>
            <a:r>
              <a:rPr lang="en-US" altLang="zh-CN" sz="2200"/>
              <a:t>1.65</a:t>
            </a:r>
            <a:r>
              <a:rPr lang="zh-CN" altLang="en-US" sz="2200">
                <a:latin typeface="宋体" charset="-122"/>
              </a:rPr>
              <a:t>、</a:t>
            </a:r>
            <a:r>
              <a:rPr lang="en-US" altLang="zh-CN" sz="2200"/>
              <a:t>1.73</a:t>
            </a:r>
            <a:r>
              <a:rPr lang="zh-CN" altLang="en-US" sz="2200">
                <a:latin typeface="宋体" charset="-122"/>
              </a:rPr>
              <a:t>、</a:t>
            </a:r>
            <a:r>
              <a:rPr lang="en-US" altLang="zh-CN" sz="2200"/>
              <a:t>1.71</a:t>
            </a:r>
            <a:r>
              <a:rPr lang="zh-CN" altLang="en-US" sz="2200">
                <a:latin typeface="宋体" charset="-122"/>
              </a:rPr>
              <a:t>、</a:t>
            </a:r>
            <a:r>
              <a:rPr lang="en-US" altLang="zh-CN" sz="2200"/>
              <a:t>1.63</a:t>
            </a:r>
            <a:r>
              <a:rPr lang="zh-CN" altLang="en-US" sz="2200">
                <a:latin typeface="宋体" charset="-122"/>
              </a:rPr>
              <a:t>、</a:t>
            </a:r>
            <a:r>
              <a:rPr lang="en-US" altLang="zh-CN" sz="2200"/>
              <a:t>1.72</a:t>
            </a:r>
            <a:r>
              <a:rPr lang="zh-CN" altLang="en-US" sz="2200">
                <a:latin typeface="宋体" charset="-122"/>
              </a:rPr>
              <a:t>、</a:t>
            </a:r>
            <a:r>
              <a:rPr lang="en-US" altLang="zh-CN" sz="2200"/>
              <a:t>1.62</a:t>
            </a:r>
            <a:r>
              <a:rPr lang="zh-CN" altLang="en-US" sz="2200">
                <a:latin typeface="宋体" charset="-122"/>
              </a:rPr>
              <a:t>、</a:t>
            </a:r>
            <a:r>
              <a:rPr lang="en-US" altLang="zh-CN" sz="2200"/>
              <a:t>1.79mm</a:t>
            </a:r>
            <a:r>
              <a:rPr lang="zh-CN" altLang="en-US" sz="2200">
                <a:latin typeface="宋体" charset="-122"/>
              </a:rPr>
              <a:t>，求螭霖鱼卵的直径的平均值。</a:t>
            </a:r>
            <a:r>
              <a:rPr lang="zh-CN" altLang="en-US" sz="2200"/>
              <a:t> </a:t>
            </a:r>
          </a:p>
        </p:txBody>
      </p:sp>
      <p:grpSp>
        <p:nvGrpSpPr>
          <p:cNvPr id="2" name="Group 10"/>
          <p:cNvGrpSpPr>
            <a:grpSpLocks/>
          </p:cNvGrpSpPr>
          <p:nvPr/>
        </p:nvGrpSpPr>
        <p:grpSpPr bwMode="auto">
          <a:xfrm>
            <a:off x="457200" y="4648200"/>
            <a:ext cx="7010400" cy="427038"/>
            <a:chOff x="288" y="2928"/>
            <a:chExt cx="4416" cy="269"/>
          </a:xfrm>
        </p:grpSpPr>
        <p:sp>
          <p:nvSpPr>
            <p:cNvPr id="9224" name="Text Box 8"/>
            <p:cNvSpPr txBox="1">
              <a:spLocks noChangeArrowheads="1"/>
            </p:cNvSpPr>
            <p:nvPr/>
          </p:nvSpPr>
          <p:spPr bwMode="auto">
            <a:xfrm>
              <a:off x="288" y="2928"/>
              <a:ext cx="4416" cy="269"/>
            </a:xfrm>
            <a:prstGeom prst="rect">
              <a:avLst/>
            </a:prstGeom>
            <a:noFill/>
            <a:ln w="9525">
              <a:noFill/>
              <a:miter lim="800000"/>
              <a:headEnd/>
              <a:tailEnd/>
            </a:ln>
          </p:spPr>
          <p:txBody>
            <a:bodyPr>
              <a:spAutoFit/>
            </a:bodyPr>
            <a:lstStyle/>
            <a:p>
              <a:pPr>
                <a:spcBef>
                  <a:spcPct val="50000"/>
                </a:spcBef>
              </a:pPr>
              <a:r>
                <a:rPr lang="zh-CN" altLang="en-US" sz="2200"/>
                <a:t>算术平均数      </a:t>
              </a:r>
              <a:r>
                <a:rPr lang="en-US" altLang="zh-CN" sz="2200"/>
                <a:t>=1.700mm</a:t>
              </a:r>
              <a:r>
                <a:rPr lang="zh-CN" altLang="en-US" sz="2200"/>
                <a:t>，是不对的。 </a:t>
              </a:r>
            </a:p>
          </p:txBody>
        </p:sp>
        <p:graphicFrame>
          <p:nvGraphicFramePr>
            <p:cNvPr id="9220" name="Object 9"/>
            <p:cNvGraphicFramePr>
              <a:graphicFrameLocks noChangeAspect="1"/>
            </p:cNvGraphicFramePr>
            <p:nvPr/>
          </p:nvGraphicFramePr>
          <p:xfrm>
            <a:off x="1248" y="2976"/>
            <a:ext cx="159" cy="188"/>
          </p:xfrm>
          <a:graphic>
            <a:graphicData uri="http://schemas.openxmlformats.org/presentationml/2006/ole">
              <p:oleObj spid="_x0000_s9220" name="Equation" r:id="rId5" imgW="139680" imgH="164880" progId="">
                <p:embed/>
              </p:oleObj>
            </a:graphicData>
          </a:graphic>
        </p:graphicFrame>
      </p:grpSp>
      <p:graphicFrame>
        <p:nvGraphicFramePr>
          <p:cNvPr id="20491" name="Object 11"/>
          <p:cNvGraphicFramePr>
            <a:graphicFrameLocks noChangeAspect="1"/>
          </p:cNvGraphicFramePr>
          <p:nvPr/>
        </p:nvGraphicFramePr>
        <p:xfrm>
          <a:off x="533400" y="5334000"/>
          <a:ext cx="7516813" cy="914400"/>
        </p:xfrm>
        <a:graphic>
          <a:graphicData uri="http://schemas.openxmlformats.org/presentationml/2006/ole">
            <p:oleObj spid="_x0000_s9219" name="Equation" r:id="rId6" imgW="3759120" imgH="4572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04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04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04800" y="228600"/>
            <a:ext cx="8305800" cy="2590800"/>
          </a:xfrm>
          <a:prstGeom prst="rect">
            <a:avLst/>
          </a:prstGeom>
          <a:noFill/>
          <a:ln w="9525">
            <a:noFill/>
            <a:miter lim="800000"/>
            <a:headEnd/>
            <a:tailEnd/>
          </a:ln>
          <a:effectLst/>
        </p:spPr>
        <p:txBody>
          <a:bodyPr>
            <a:spAutoFit/>
          </a:bodyPr>
          <a:lstStyle/>
          <a:p>
            <a:pPr>
              <a:spcBef>
                <a:spcPct val="50000"/>
              </a:spcBef>
              <a:defRPr/>
            </a:pPr>
            <a:r>
              <a:rPr lang="zh-CN" altLang="en-US" sz="3200">
                <a:ea typeface="宋体" pitchFamily="2" charset="-122"/>
              </a:rPr>
              <a:t>中位数</a:t>
            </a:r>
          </a:p>
          <a:p>
            <a:pPr algn="just">
              <a:spcBef>
                <a:spcPct val="50000"/>
              </a:spcBef>
              <a:defRPr/>
            </a:pPr>
            <a:r>
              <a:rPr lang="zh-CN" altLang="en-US" sz="2200">
                <a:ea typeface="宋体" pitchFamily="2" charset="-122"/>
              </a:rPr>
              <a:t>一组数据</a:t>
            </a:r>
            <a:r>
              <a:rPr lang="en-US" altLang="zh-CN" sz="2200">
                <a:ea typeface="宋体" pitchFamily="2" charset="-122"/>
              </a:rPr>
              <a:t>x</a:t>
            </a:r>
            <a:r>
              <a:rPr lang="en-US" altLang="zh-CN" sz="2200" baseline="-25000">
                <a:ea typeface="宋体" pitchFamily="2" charset="-122"/>
              </a:rPr>
              <a:t>1</a:t>
            </a:r>
            <a:r>
              <a:rPr lang="zh-CN" altLang="en-US" sz="2200">
                <a:ea typeface="宋体" pitchFamily="2" charset="-122"/>
              </a:rPr>
              <a:t>，</a:t>
            </a:r>
            <a:r>
              <a:rPr lang="en-US" altLang="zh-CN" sz="2200">
                <a:ea typeface="宋体" pitchFamily="2" charset="-122"/>
              </a:rPr>
              <a:t>x</a:t>
            </a:r>
            <a:r>
              <a:rPr lang="en-US" altLang="zh-CN" sz="2200" baseline="-25000">
                <a:ea typeface="宋体" pitchFamily="2" charset="-122"/>
              </a:rPr>
              <a:t>2</a:t>
            </a:r>
            <a:r>
              <a:rPr lang="zh-CN" altLang="en-US" sz="2200">
                <a:ea typeface="宋体" pitchFamily="2" charset="-122"/>
              </a:rPr>
              <a:t>，</a:t>
            </a:r>
            <a:r>
              <a:rPr lang="en-US" altLang="zh-CN" sz="2200">
                <a:ea typeface="宋体" pitchFamily="2" charset="-122"/>
              </a:rPr>
              <a:t>…</a:t>
            </a:r>
            <a:r>
              <a:rPr lang="zh-CN" altLang="en-US" sz="2200">
                <a:ea typeface="宋体" pitchFamily="2" charset="-122"/>
              </a:rPr>
              <a:t>，</a:t>
            </a:r>
            <a:r>
              <a:rPr lang="en-US" altLang="zh-CN" sz="2200">
                <a:ea typeface="宋体" pitchFamily="2" charset="-122"/>
              </a:rPr>
              <a:t>x</a:t>
            </a:r>
            <a:r>
              <a:rPr lang="en-US" altLang="zh-CN" sz="2200" baseline="-25000">
                <a:ea typeface="宋体" pitchFamily="2" charset="-122"/>
              </a:rPr>
              <a:t>n</a:t>
            </a:r>
            <a:r>
              <a:rPr lang="zh-CN" altLang="en-US" sz="2200">
                <a:ea typeface="宋体" pitchFamily="2" charset="-122"/>
              </a:rPr>
              <a:t>排成升序阵列后，数据中将阵列分成相等部分的值就是这组数据的</a:t>
            </a:r>
            <a:r>
              <a:rPr lang="zh-CN" altLang="en-US" sz="2200">
                <a:solidFill>
                  <a:schemeClr val="hlink"/>
                </a:solidFill>
                <a:effectLst>
                  <a:outerShdw blurRad="38100" dist="38100" dir="2700000" algn="tl">
                    <a:srgbClr val="000000"/>
                  </a:outerShdw>
                </a:effectLst>
                <a:ea typeface="宋体" pitchFamily="2" charset="-122"/>
              </a:rPr>
              <a:t>中位数</a:t>
            </a:r>
            <a:r>
              <a:rPr lang="zh-CN" altLang="en-US" sz="2200">
                <a:ea typeface="宋体" pitchFamily="2" charset="-122"/>
              </a:rPr>
              <a:t>。</a:t>
            </a:r>
            <a:r>
              <a:rPr lang="en-US" altLang="zh-CN" sz="2200">
                <a:ea typeface="宋体" pitchFamily="2" charset="-122"/>
              </a:rPr>
              <a:t>(</a:t>
            </a:r>
            <a:r>
              <a:rPr lang="zh-CN" altLang="en-US" sz="2200">
                <a:ea typeface="宋体" pitchFamily="2" charset="-122"/>
              </a:rPr>
              <a:t>升序阵列就是按升序排列的一组测量的数据），受极端数据的影响较小，对含有异常数据的数组常用中位数作代表值。</a:t>
            </a:r>
          </a:p>
          <a:p>
            <a:pPr algn="just">
              <a:spcBef>
                <a:spcPct val="50000"/>
              </a:spcBef>
              <a:defRPr/>
            </a:pPr>
            <a:r>
              <a:rPr lang="zh-CN" altLang="en-US" sz="2200">
                <a:ea typeface="宋体" pitchFamily="2" charset="-122"/>
              </a:rPr>
              <a:t>中位数是位置平均数，记为</a:t>
            </a:r>
            <a:r>
              <a:rPr lang="en-US" altLang="zh-CN" sz="2200">
                <a:ea typeface="宋体" pitchFamily="2" charset="-122"/>
              </a:rPr>
              <a:t>m</a:t>
            </a:r>
            <a:r>
              <a:rPr lang="en-US" altLang="zh-CN" sz="2200" baseline="-25000">
                <a:ea typeface="宋体" pitchFamily="2" charset="-122"/>
              </a:rPr>
              <a:t>d</a:t>
            </a:r>
            <a:r>
              <a:rPr lang="zh-CN" altLang="en-US" sz="2200">
                <a:ea typeface="宋体" pitchFamily="2" charset="-122"/>
              </a:rPr>
              <a:t>，确定中位数需遵循奇偶准则</a:t>
            </a:r>
          </a:p>
        </p:txBody>
      </p:sp>
      <p:graphicFrame>
        <p:nvGraphicFramePr>
          <p:cNvPr id="31747" name="Object 3"/>
          <p:cNvGraphicFramePr>
            <a:graphicFrameLocks noChangeAspect="1"/>
          </p:cNvGraphicFramePr>
          <p:nvPr/>
        </p:nvGraphicFramePr>
        <p:xfrm>
          <a:off x="457200" y="2743200"/>
          <a:ext cx="6340475" cy="1144588"/>
        </p:xfrm>
        <a:graphic>
          <a:graphicData uri="http://schemas.openxmlformats.org/presentationml/2006/ole">
            <p:oleObj spid="_x0000_s10242" name="Equation" r:id="rId4" imgW="3517560" imgH="634680" progId="">
              <p:embed/>
            </p:oleObj>
          </a:graphicData>
        </a:graphic>
      </p:graphicFrame>
      <p:sp>
        <p:nvSpPr>
          <p:cNvPr id="31748" name="Text Box 4"/>
          <p:cNvSpPr txBox="1">
            <a:spLocks noChangeArrowheads="1"/>
          </p:cNvSpPr>
          <p:nvPr/>
        </p:nvSpPr>
        <p:spPr bwMode="auto">
          <a:xfrm>
            <a:off x="304800" y="4343400"/>
            <a:ext cx="8229600" cy="1752600"/>
          </a:xfrm>
          <a:prstGeom prst="rect">
            <a:avLst/>
          </a:prstGeom>
          <a:noFill/>
          <a:ln w="9525">
            <a:noFill/>
            <a:miter lim="800000"/>
            <a:headEnd/>
            <a:tailEnd/>
          </a:ln>
        </p:spPr>
        <p:txBody>
          <a:bodyPr>
            <a:spAutoFit/>
          </a:bodyPr>
          <a:lstStyle/>
          <a:p>
            <a:pPr>
              <a:spcBef>
                <a:spcPct val="50000"/>
              </a:spcBef>
            </a:pPr>
            <a:r>
              <a:rPr lang="zh-CN" altLang="en-US" sz="3200"/>
              <a:t>众数</a:t>
            </a:r>
          </a:p>
          <a:p>
            <a:pPr algn="just">
              <a:spcBef>
                <a:spcPct val="50000"/>
              </a:spcBef>
            </a:pPr>
            <a:r>
              <a:rPr lang="zh-CN" altLang="en-US" sz="2200"/>
              <a:t>观测数据中频数（次数）最多的那个数据即为众数，记为</a:t>
            </a:r>
            <a:r>
              <a:rPr lang="en-US" altLang="zh-CN" sz="2200"/>
              <a:t>m</a:t>
            </a:r>
            <a:r>
              <a:rPr lang="en-US" altLang="zh-CN" sz="2200" baseline="-25000"/>
              <a:t>o</a:t>
            </a:r>
            <a:r>
              <a:rPr lang="zh-CN" altLang="en-US" sz="2200"/>
              <a:t>。常用来表示生物某些较为稳定形状，大多数个体相同，变异仅发生在较少个体上。如鱼类的脊椎骨数、鳍条数或对虾额角齿数。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17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381000" y="122238"/>
            <a:ext cx="7772400" cy="457200"/>
          </a:xfrm>
        </p:spPr>
        <p:txBody>
          <a:bodyPr/>
          <a:lstStyle/>
          <a:p>
            <a:pPr algn="l" eaLnBrk="1" hangingPunct="1"/>
            <a:r>
              <a:rPr lang="en-US" altLang="zh-CN" sz="3200" b="1" smtClean="0"/>
              <a:t>1.3.2 </a:t>
            </a:r>
            <a:r>
              <a:rPr lang="zh-CN" altLang="en-US" sz="3200" b="1" smtClean="0">
                <a:latin typeface="宋体" charset="-122"/>
              </a:rPr>
              <a:t>变异性特征数 </a:t>
            </a:r>
          </a:p>
        </p:txBody>
      </p:sp>
      <p:sp>
        <p:nvSpPr>
          <p:cNvPr id="11269" name="Rectangle 3"/>
          <p:cNvSpPr>
            <a:spLocks noGrp="1" noChangeArrowheads="1"/>
          </p:cNvSpPr>
          <p:nvPr>
            <p:ph type="body" idx="1"/>
          </p:nvPr>
        </p:nvSpPr>
        <p:spPr>
          <a:xfrm>
            <a:off x="304800" y="609600"/>
            <a:ext cx="8458200" cy="1447800"/>
          </a:xfrm>
        </p:spPr>
        <p:txBody>
          <a:bodyPr/>
          <a:lstStyle/>
          <a:p>
            <a:pPr algn="just" eaLnBrk="1" hangingPunct="1">
              <a:buClr>
                <a:schemeClr val="hlink"/>
              </a:buClr>
              <a:buFont typeface="Wingdings" pitchFamily="2" charset="2"/>
              <a:buChar char="q"/>
            </a:pPr>
            <a:r>
              <a:rPr lang="zh-CN" altLang="en-US" b="1" smtClean="0"/>
              <a:t>极差</a:t>
            </a:r>
          </a:p>
          <a:p>
            <a:pPr algn="just" eaLnBrk="1" hangingPunct="1">
              <a:buClr>
                <a:schemeClr val="hlink"/>
              </a:buClr>
              <a:buFont typeface="Wingdings" pitchFamily="2" charset="2"/>
              <a:buNone/>
            </a:pPr>
            <a:r>
              <a:rPr lang="zh-CN" altLang="en-US" sz="2200" smtClean="0"/>
              <a:t>            是资料中最大值与最小值的差数，用</a:t>
            </a:r>
            <a:r>
              <a:rPr lang="en-US" altLang="zh-CN" sz="2200" smtClean="0"/>
              <a:t>R</a:t>
            </a:r>
            <a:r>
              <a:rPr lang="zh-CN" altLang="en-US" sz="2200" smtClean="0"/>
              <a:t>表示。</a:t>
            </a:r>
            <a:r>
              <a:rPr lang="zh-CN" altLang="en-US" sz="2200" smtClean="0">
                <a:latin typeface="宋体" charset="-122"/>
              </a:rPr>
              <a:t>没有充分利用资料的全部信息</a:t>
            </a:r>
          </a:p>
        </p:txBody>
      </p:sp>
      <p:grpSp>
        <p:nvGrpSpPr>
          <p:cNvPr id="2" name="Group 8"/>
          <p:cNvGrpSpPr>
            <a:grpSpLocks/>
          </p:cNvGrpSpPr>
          <p:nvPr/>
        </p:nvGrpSpPr>
        <p:grpSpPr bwMode="auto">
          <a:xfrm>
            <a:off x="304800" y="2057400"/>
            <a:ext cx="8610600" cy="2606675"/>
            <a:chOff x="192" y="1536"/>
            <a:chExt cx="5424" cy="1642"/>
          </a:xfrm>
        </p:grpSpPr>
        <p:sp>
          <p:nvSpPr>
            <p:cNvPr id="21510" name="Text Box 6"/>
            <p:cNvSpPr txBox="1">
              <a:spLocks noChangeArrowheads="1"/>
            </p:cNvSpPr>
            <p:nvPr/>
          </p:nvSpPr>
          <p:spPr bwMode="auto">
            <a:xfrm>
              <a:off x="192" y="1536"/>
              <a:ext cx="5424" cy="1188"/>
            </a:xfrm>
            <a:prstGeom prst="rect">
              <a:avLst/>
            </a:prstGeom>
            <a:noFill/>
            <a:ln w="9525">
              <a:noFill/>
              <a:miter lim="800000"/>
              <a:headEnd/>
              <a:tailEnd/>
            </a:ln>
            <a:effectLst/>
          </p:spPr>
          <p:txBody>
            <a:bodyPr>
              <a:spAutoFit/>
            </a:bodyPr>
            <a:lstStyle/>
            <a:p>
              <a:pPr algn="just">
                <a:lnSpc>
                  <a:spcPct val="90000"/>
                </a:lnSpc>
                <a:spcBef>
                  <a:spcPct val="20000"/>
                </a:spcBef>
                <a:buClr>
                  <a:schemeClr val="hlink"/>
                </a:buClr>
                <a:buFont typeface="Wingdings" pitchFamily="2" charset="2"/>
                <a:buChar char="q"/>
                <a:defRPr/>
              </a:pPr>
              <a:r>
                <a:rPr lang="zh-CN" altLang="en-US" sz="3200" b="1">
                  <a:ea typeface="宋体" pitchFamily="2" charset="-122"/>
                </a:rPr>
                <a:t>方差</a:t>
              </a:r>
              <a:r>
                <a:rPr lang="zh-CN" altLang="en-US" sz="3200">
                  <a:latin typeface="宋体" pitchFamily="2" charset="-122"/>
                  <a:ea typeface="宋体" pitchFamily="2" charset="-122"/>
                </a:rPr>
                <a:t> </a:t>
              </a:r>
            </a:p>
            <a:p>
              <a:pPr algn="just">
                <a:lnSpc>
                  <a:spcPct val="90000"/>
                </a:lnSpc>
                <a:spcBef>
                  <a:spcPct val="20000"/>
                </a:spcBef>
                <a:defRPr/>
              </a:pPr>
              <a:r>
                <a:rPr lang="zh-CN" altLang="en-US" sz="2200" b="1">
                  <a:solidFill>
                    <a:schemeClr val="hlink"/>
                  </a:solidFill>
                  <a:effectLst>
                    <a:outerShdw blurRad="38100" dist="38100" dir="2700000" algn="tl">
                      <a:srgbClr val="000000"/>
                    </a:outerShdw>
                  </a:effectLst>
                  <a:latin typeface="宋体" pitchFamily="2" charset="-122"/>
                  <a:ea typeface="宋体" pitchFamily="2" charset="-122"/>
                </a:rPr>
                <a:t>离差平方和</a:t>
              </a:r>
              <a:r>
                <a:rPr lang="zh-CN" altLang="en-US" sz="2200">
                  <a:latin typeface="宋体" pitchFamily="2" charset="-122"/>
                  <a:ea typeface="宋体" pitchFamily="2" charset="-122"/>
                </a:rPr>
                <a:t>：设有</a:t>
              </a:r>
              <a:r>
                <a:rPr lang="en-US" altLang="zh-CN" sz="2200" i="1">
                  <a:latin typeface="宋体" pitchFamily="2" charset="-122"/>
                  <a:ea typeface="宋体" pitchFamily="2" charset="-122"/>
                </a:rPr>
                <a:t>n</a:t>
              </a:r>
              <a:r>
                <a:rPr lang="zh-CN" altLang="en-US" sz="2200">
                  <a:latin typeface="宋体" pitchFamily="2" charset="-122"/>
                  <a:ea typeface="宋体" pitchFamily="2" charset="-122"/>
                </a:rPr>
                <a:t>个观察值的样本，其各个观察值为</a:t>
              </a:r>
              <a:r>
                <a:rPr lang="en-US" altLang="zh-CN" sz="2200" i="1">
                  <a:latin typeface="宋体" pitchFamily="2" charset="-122"/>
                  <a:ea typeface="宋体" pitchFamily="2" charset="-122"/>
                </a:rPr>
                <a:t>x</a:t>
              </a:r>
              <a:r>
                <a:rPr lang="en-US" altLang="zh-CN" sz="2200" baseline="-30000">
                  <a:latin typeface="宋体" pitchFamily="2" charset="-122"/>
                  <a:ea typeface="宋体" pitchFamily="2" charset="-122"/>
                </a:rPr>
                <a:t>1</a:t>
              </a:r>
              <a:r>
                <a:rPr lang="zh-CN" altLang="en-US" sz="2200">
                  <a:latin typeface="宋体" pitchFamily="2" charset="-122"/>
                  <a:ea typeface="宋体" pitchFamily="2" charset="-122"/>
                </a:rPr>
                <a:t>、</a:t>
              </a:r>
              <a:r>
                <a:rPr lang="en-US" altLang="zh-CN" sz="2200" i="1">
                  <a:latin typeface="宋体" pitchFamily="2" charset="-122"/>
                  <a:ea typeface="宋体" pitchFamily="2" charset="-122"/>
                </a:rPr>
                <a:t>x</a:t>
              </a:r>
              <a:r>
                <a:rPr lang="en-US" altLang="zh-CN" sz="2200" baseline="-30000">
                  <a:latin typeface="宋体" pitchFamily="2" charset="-122"/>
                  <a:ea typeface="宋体" pitchFamily="2" charset="-122"/>
                </a:rPr>
                <a:t>2</a:t>
              </a:r>
              <a:r>
                <a:rPr lang="zh-CN" altLang="en-US" sz="2200">
                  <a:latin typeface="宋体" pitchFamily="2" charset="-122"/>
                  <a:ea typeface="宋体" pitchFamily="2" charset="-122"/>
                </a:rPr>
                <a:t>、</a:t>
              </a:r>
              <a:r>
                <a:rPr lang="en-US" altLang="zh-CN" sz="2200" i="1">
                  <a:latin typeface="宋体" pitchFamily="2" charset="-122"/>
                  <a:ea typeface="宋体" pitchFamily="2" charset="-122"/>
                </a:rPr>
                <a:t>x</a:t>
              </a:r>
              <a:r>
                <a:rPr lang="en-US" altLang="zh-CN" sz="2200" baseline="-30000">
                  <a:latin typeface="宋体" pitchFamily="2" charset="-122"/>
                  <a:ea typeface="宋体" pitchFamily="2" charset="-122"/>
                </a:rPr>
                <a:t>3</a:t>
              </a:r>
              <a:r>
                <a:rPr lang="zh-CN" altLang="en-US" sz="2200">
                  <a:latin typeface="宋体" pitchFamily="2" charset="-122"/>
                  <a:ea typeface="宋体" pitchFamily="2" charset="-122"/>
                </a:rPr>
                <a:t>、</a:t>
              </a:r>
              <a:r>
                <a:rPr lang="en-US" altLang="zh-CN" sz="2200">
                  <a:latin typeface="Times New Roman"/>
                  <a:ea typeface="宋体" pitchFamily="2" charset="-122"/>
                </a:rPr>
                <a:t>…</a:t>
              </a:r>
              <a:r>
                <a:rPr lang="zh-CN" altLang="en-US" sz="2200">
                  <a:latin typeface="宋体" pitchFamily="2" charset="-122"/>
                  <a:ea typeface="宋体" pitchFamily="2" charset="-122"/>
                </a:rPr>
                <a:t>、</a:t>
              </a:r>
              <a:r>
                <a:rPr lang="en-US" altLang="zh-CN" sz="2200" i="1">
                  <a:latin typeface="宋体" pitchFamily="2" charset="-122"/>
                  <a:ea typeface="宋体" pitchFamily="2" charset="-122"/>
                </a:rPr>
                <a:t>x</a:t>
              </a:r>
              <a:r>
                <a:rPr lang="en-US" altLang="zh-CN" sz="2200" baseline="-30000">
                  <a:latin typeface="宋体" pitchFamily="2" charset="-122"/>
                  <a:ea typeface="宋体" pitchFamily="2" charset="-122"/>
                </a:rPr>
                <a:t>n</a:t>
              </a:r>
              <a:r>
                <a:rPr lang="zh-CN" altLang="en-US" sz="2200">
                  <a:latin typeface="宋体" pitchFamily="2" charset="-122"/>
                  <a:ea typeface="宋体" pitchFamily="2" charset="-122"/>
                </a:rPr>
                <a:t>，把各个离均差平方，可消除负号，并加重较大离均差的分量，借以增加度量变异度的灵敏性。将各个离均差平方并求和，所得数值简称为离差平方和，缩写为</a:t>
              </a:r>
              <a:r>
                <a:rPr lang="en-US" altLang="zh-CN" sz="2200" i="1">
                  <a:latin typeface="宋体" pitchFamily="2" charset="-122"/>
                  <a:ea typeface="宋体" pitchFamily="2" charset="-122"/>
                </a:rPr>
                <a:t>SS</a:t>
              </a:r>
              <a:r>
                <a:rPr lang="en-US" altLang="zh-CN" sz="2800">
                  <a:latin typeface="宋体" pitchFamily="2" charset="-122"/>
                  <a:ea typeface="宋体" pitchFamily="2" charset="-122"/>
                </a:rPr>
                <a:t> </a:t>
              </a:r>
              <a:endParaRPr lang="en-US" altLang="zh-CN">
                <a:ea typeface="宋体" pitchFamily="2" charset="-122"/>
              </a:endParaRPr>
            </a:p>
          </p:txBody>
        </p:sp>
        <p:graphicFrame>
          <p:nvGraphicFramePr>
            <p:cNvPr id="11267" name="Object 7"/>
            <p:cNvGraphicFramePr>
              <a:graphicFrameLocks noChangeAspect="1"/>
            </p:cNvGraphicFramePr>
            <p:nvPr/>
          </p:nvGraphicFramePr>
          <p:xfrm>
            <a:off x="240" y="2688"/>
            <a:ext cx="5255" cy="490"/>
          </p:xfrm>
          <a:graphic>
            <a:graphicData uri="http://schemas.openxmlformats.org/presentationml/2006/ole">
              <p:oleObj spid="_x0000_s11267" name="Equation" r:id="rId4" imgW="4635360" imgH="431640" progId="">
                <p:embed/>
              </p:oleObj>
            </a:graphicData>
          </a:graphic>
        </p:graphicFrame>
      </p:grpSp>
      <p:sp>
        <p:nvSpPr>
          <p:cNvPr id="21513" name="Text Box 9"/>
          <p:cNvSpPr txBox="1">
            <a:spLocks noChangeArrowheads="1"/>
          </p:cNvSpPr>
          <p:nvPr/>
        </p:nvSpPr>
        <p:spPr bwMode="auto">
          <a:xfrm>
            <a:off x="304800" y="4648200"/>
            <a:ext cx="8839200" cy="762000"/>
          </a:xfrm>
          <a:prstGeom prst="rect">
            <a:avLst/>
          </a:prstGeom>
          <a:noFill/>
          <a:ln w="9525">
            <a:noFill/>
            <a:miter lim="800000"/>
            <a:headEnd/>
            <a:tailEnd/>
          </a:ln>
        </p:spPr>
        <p:txBody>
          <a:bodyPr>
            <a:spAutoFit/>
          </a:bodyPr>
          <a:lstStyle/>
          <a:p>
            <a:pPr algn="just">
              <a:spcBef>
                <a:spcPct val="50000"/>
              </a:spcBef>
            </a:pPr>
            <a:r>
              <a:rPr lang="zh-CN" altLang="en-US" sz="2200">
                <a:latin typeface="宋体" charset="-122"/>
              </a:rPr>
              <a:t>为便于相互之间比较，用观察值个数来除平方和，来消除各资料所包含的观察值数目不同所带来的影响，得到平均平方和，简称方差。即：</a:t>
            </a:r>
            <a:r>
              <a:rPr lang="zh-CN" altLang="en-US" sz="2200"/>
              <a:t> </a:t>
            </a:r>
          </a:p>
        </p:txBody>
      </p:sp>
      <p:graphicFrame>
        <p:nvGraphicFramePr>
          <p:cNvPr id="21514" name="Object 10"/>
          <p:cNvGraphicFramePr>
            <a:graphicFrameLocks noChangeAspect="1"/>
          </p:cNvGraphicFramePr>
          <p:nvPr/>
        </p:nvGraphicFramePr>
        <p:xfrm>
          <a:off x="990600" y="5410200"/>
          <a:ext cx="7197725" cy="1096963"/>
        </p:xfrm>
        <a:graphic>
          <a:graphicData uri="http://schemas.openxmlformats.org/presentationml/2006/ole">
            <p:oleObj spid="_x0000_s11266" name="Equation" r:id="rId5" imgW="4000320" imgH="6094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1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8"/>
          <p:cNvSpPr txBox="1">
            <a:spLocks noChangeArrowheads="1"/>
          </p:cNvSpPr>
          <p:nvPr/>
        </p:nvSpPr>
        <p:spPr bwMode="auto">
          <a:xfrm>
            <a:off x="381000" y="304800"/>
            <a:ext cx="8458200" cy="1492250"/>
          </a:xfrm>
          <a:prstGeom prst="rect">
            <a:avLst/>
          </a:prstGeom>
          <a:noFill/>
          <a:ln w="9525">
            <a:noFill/>
            <a:miter lim="800000"/>
            <a:headEnd/>
            <a:tailEnd/>
          </a:ln>
        </p:spPr>
        <p:txBody>
          <a:bodyPr>
            <a:spAutoFit/>
          </a:bodyPr>
          <a:lstStyle/>
          <a:p>
            <a:pPr>
              <a:spcBef>
                <a:spcPct val="50000"/>
              </a:spcBef>
              <a:buClr>
                <a:schemeClr val="hlink"/>
              </a:buClr>
              <a:buFont typeface="Wingdings" pitchFamily="2" charset="2"/>
              <a:buChar char="q"/>
            </a:pPr>
            <a:r>
              <a:rPr lang="zh-CN" altLang="en-US" sz="3200" b="1"/>
              <a:t>标准差</a:t>
            </a:r>
          </a:p>
          <a:p>
            <a:pPr>
              <a:spcBef>
                <a:spcPct val="50000"/>
              </a:spcBef>
            </a:pPr>
            <a:r>
              <a:rPr lang="zh-CN" altLang="en-US">
                <a:latin typeface="宋体" charset="-122"/>
              </a:rPr>
              <a:t>    </a:t>
            </a:r>
            <a:r>
              <a:rPr lang="zh-CN" altLang="en-US" sz="2200">
                <a:latin typeface="宋体" charset="-122"/>
              </a:rPr>
              <a:t>标准差为方差的平方根值，用以表示资料的变异度，其单位与观察值的单位相同</a:t>
            </a:r>
            <a:r>
              <a:rPr lang="zh-CN" altLang="en-US"/>
              <a:t> </a:t>
            </a:r>
          </a:p>
        </p:txBody>
      </p:sp>
      <p:graphicFrame>
        <p:nvGraphicFramePr>
          <p:cNvPr id="12290" name="Object 9"/>
          <p:cNvGraphicFramePr>
            <a:graphicFrameLocks noChangeAspect="1"/>
          </p:cNvGraphicFramePr>
          <p:nvPr/>
        </p:nvGraphicFramePr>
        <p:xfrm>
          <a:off x="533400" y="1752600"/>
          <a:ext cx="7877175" cy="1187450"/>
        </p:xfrm>
        <a:graphic>
          <a:graphicData uri="http://schemas.openxmlformats.org/presentationml/2006/ole">
            <p:oleObj spid="_x0000_s12290" name="Equation" r:id="rId4" imgW="4381200" imgH="660240" progId="">
              <p:embed/>
            </p:oleObj>
          </a:graphicData>
        </a:graphic>
      </p:graphicFrame>
      <p:grpSp>
        <p:nvGrpSpPr>
          <p:cNvPr id="2" name="Group 13"/>
          <p:cNvGrpSpPr>
            <a:grpSpLocks/>
          </p:cNvGrpSpPr>
          <p:nvPr/>
        </p:nvGrpSpPr>
        <p:grpSpPr bwMode="auto">
          <a:xfrm>
            <a:off x="457200" y="3200400"/>
            <a:ext cx="3657600" cy="2306638"/>
            <a:chOff x="288" y="2016"/>
            <a:chExt cx="2304" cy="1453"/>
          </a:xfrm>
        </p:grpSpPr>
        <p:sp>
          <p:nvSpPr>
            <p:cNvPr id="12295" name="Text Box 10"/>
            <p:cNvSpPr txBox="1">
              <a:spLocks noChangeArrowheads="1"/>
            </p:cNvSpPr>
            <p:nvPr/>
          </p:nvSpPr>
          <p:spPr bwMode="auto">
            <a:xfrm>
              <a:off x="288" y="2016"/>
              <a:ext cx="2304" cy="288"/>
            </a:xfrm>
            <a:prstGeom prst="rect">
              <a:avLst/>
            </a:prstGeom>
            <a:noFill/>
            <a:ln w="9525">
              <a:noFill/>
              <a:miter lim="800000"/>
              <a:headEnd/>
              <a:tailEnd/>
            </a:ln>
          </p:spPr>
          <p:txBody>
            <a:bodyPr>
              <a:spAutoFit/>
            </a:bodyPr>
            <a:lstStyle/>
            <a:p>
              <a:pPr>
                <a:spcBef>
                  <a:spcPct val="50000"/>
                </a:spcBef>
              </a:pPr>
              <a:r>
                <a:rPr lang="zh-CN" altLang="en-US" sz="2200"/>
                <a:t>计算简化式</a:t>
              </a:r>
              <a:r>
                <a:rPr lang="zh-CN" altLang="en-US"/>
                <a:t>：</a:t>
              </a:r>
            </a:p>
          </p:txBody>
        </p:sp>
        <p:graphicFrame>
          <p:nvGraphicFramePr>
            <p:cNvPr id="12292" name="Object 11"/>
            <p:cNvGraphicFramePr>
              <a:graphicFrameLocks noChangeAspect="1"/>
            </p:cNvGraphicFramePr>
            <p:nvPr/>
          </p:nvGraphicFramePr>
          <p:xfrm>
            <a:off x="336" y="2400"/>
            <a:ext cx="1707" cy="1069"/>
          </p:xfrm>
          <a:graphic>
            <a:graphicData uri="http://schemas.openxmlformats.org/presentationml/2006/ole">
              <p:oleObj spid="_x0000_s12292" name="Equation" r:id="rId5" imgW="1358640" imgH="850680" progId="">
                <p:embed/>
              </p:oleObj>
            </a:graphicData>
          </a:graphic>
        </p:graphicFrame>
      </p:grpSp>
      <p:graphicFrame>
        <p:nvGraphicFramePr>
          <p:cNvPr id="22540" name="Object 12"/>
          <p:cNvGraphicFramePr>
            <a:graphicFrameLocks noChangeAspect="1"/>
          </p:cNvGraphicFramePr>
          <p:nvPr/>
        </p:nvGraphicFramePr>
        <p:xfrm>
          <a:off x="3810000" y="3810000"/>
          <a:ext cx="4927600" cy="1828800"/>
        </p:xfrm>
        <a:graphic>
          <a:graphicData uri="http://schemas.openxmlformats.org/presentationml/2006/ole">
            <p:oleObj spid="_x0000_s12291" name="Equation" r:id="rId6" imgW="2463480" imgH="9144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2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04800" y="304800"/>
            <a:ext cx="8839200" cy="762000"/>
          </a:xfrm>
          <a:prstGeom prst="rect">
            <a:avLst/>
          </a:prstGeom>
          <a:noFill/>
          <a:ln w="9525">
            <a:noFill/>
            <a:miter lim="800000"/>
            <a:headEnd/>
            <a:tailEnd/>
          </a:ln>
        </p:spPr>
        <p:txBody>
          <a:bodyPr>
            <a:spAutoFit/>
          </a:bodyPr>
          <a:lstStyle/>
          <a:p>
            <a:pPr>
              <a:spcBef>
                <a:spcPct val="50000"/>
              </a:spcBef>
            </a:pPr>
            <a:r>
              <a:rPr lang="zh-CN" altLang="en-US" sz="2200" b="1">
                <a:latin typeface="宋体" charset="-122"/>
              </a:rPr>
              <a:t>例</a:t>
            </a:r>
            <a:r>
              <a:rPr lang="en-US" altLang="zh-CN" sz="2200" b="1"/>
              <a:t>1.6  </a:t>
            </a:r>
            <a:r>
              <a:rPr lang="zh-CN" altLang="en-US" sz="2200">
                <a:latin typeface="宋体" charset="-122"/>
              </a:rPr>
              <a:t>随机抽取的</a:t>
            </a:r>
            <a:r>
              <a:rPr lang="en-US" altLang="zh-CN" sz="2200"/>
              <a:t>3</a:t>
            </a:r>
            <a:r>
              <a:rPr lang="zh-CN" altLang="en-US" sz="2200">
                <a:latin typeface="宋体" charset="-122"/>
              </a:rPr>
              <a:t>尾成年螭霖鱼雌亲鱼的体重分别为</a:t>
            </a:r>
            <a:r>
              <a:rPr lang="en-US" altLang="zh-CN" sz="2200"/>
              <a:t>79g</a:t>
            </a:r>
            <a:r>
              <a:rPr lang="zh-CN" altLang="en-US" sz="2200">
                <a:latin typeface="宋体" charset="-122"/>
              </a:rPr>
              <a:t>、</a:t>
            </a:r>
            <a:r>
              <a:rPr lang="en-US" altLang="zh-CN" sz="2200"/>
              <a:t>80g</a:t>
            </a:r>
            <a:r>
              <a:rPr lang="zh-CN" altLang="en-US" sz="2200">
                <a:latin typeface="宋体" charset="-122"/>
              </a:rPr>
              <a:t>、</a:t>
            </a:r>
            <a:r>
              <a:rPr lang="en-US" altLang="zh-CN" sz="2200"/>
              <a:t>81g</a:t>
            </a:r>
            <a:r>
              <a:rPr lang="zh-CN" altLang="en-US" sz="2200">
                <a:latin typeface="宋体" charset="-122"/>
              </a:rPr>
              <a:t>，求其体重标准差。</a:t>
            </a:r>
            <a:r>
              <a:rPr lang="zh-CN" altLang="en-US" sz="2200"/>
              <a:t> </a:t>
            </a:r>
          </a:p>
        </p:txBody>
      </p:sp>
      <p:graphicFrame>
        <p:nvGraphicFramePr>
          <p:cNvPr id="23557" name="Object 5"/>
          <p:cNvGraphicFramePr>
            <a:graphicFrameLocks noChangeAspect="1"/>
          </p:cNvGraphicFramePr>
          <p:nvPr/>
        </p:nvGraphicFramePr>
        <p:xfrm>
          <a:off x="1295400" y="1143000"/>
          <a:ext cx="6149975" cy="2973388"/>
        </p:xfrm>
        <a:graphic>
          <a:graphicData uri="http://schemas.openxmlformats.org/presentationml/2006/ole">
            <p:oleObj spid="_x0000_s13314" name="Equation" r:id="rId4" imgW="3416040" imgH="1650960" progId="">
              <p:embed/>
            </p:oleObj>
          </a:graphicData>
        </a:graphic>
      </p:graphicFrame>
      <p:sp>
        <p:nvSpPr>
          <p:cNvPr id="23558" name="Text Box 6"/>
          <p:cNvSpPr txBox="1">
            <a:spLocks noChangeArrowheads="1"/>
          </p:cNvSpPr>
          <p:nvPr/>
        </p:nvSpPr>
        <p:spPr bwMode="auto">
          <a:xfrm>
            <a:off x="304800" y="4267200"/>
            <a:ext cx="7848600" cy="427038"/>
          </a:xfrm>
          <a:prstGeom prst="rect">
            <a:avLst/>
          </a:prstGeom>
          <a:noFill/>
          <a:ln w="9525">
            <a:noFill/>
            <a:miter lim="800000"/>
            <a:headEnd/>
            <a:tailEnd/>
          </a:ln>
        </p:spPr>
        <p:txBody>
          <a:bodyPr>
            <a:spAutoFit/>
          </a:bodyPr>
          <a:lstStyle/>
          <a:p>
            <a:pPr>
              <a:spcBef>
                <a:spcPct val="50000"/>
              </a:spcBef>
            </a:pPr>
            <a:r>
              <a:rPr lang="zh-CN" altLang="en-US" sz="2200" b="1">
                <a:latin typeface="宋体" charset="-122"/>
              </a:rPr>
              <a:t>例</a:t>
            </a:r>
            <a:r>
              <a:rPr lang="en-US" altLang="zh-CN" sz="2200" b="1"/>
              <a:t>1.7</a:t>
            </a:r>
            <a:r>
              <a:rPr lang="en-US" altLang="zh-CN" sz="2200"/>
              <a:t>  </a:t>
            </a:r>
            <a:r>
              <a:rPr lang="zh-CN" altLang="en-US" sz="2200">
                <a:latin typeface="宋体" charset="-122"/>
              </a:rPr>
              <a:t>利用书中表</a:t>
            </a:r>
            <a:r>
              <a:rPr lang="en-US" altLang="zh-CN" sz="2200"/>
              <a:t>1.4</a:t>
            </a:r>
            <a:r>
              <a:rPr lang="zh-CN" altLang="en-US" sz="2200">
                <a:latin typeface="宋体" charset="-122"/>
              </a:rPr>
              <a:t>数据，计算</a:t>
            </a:r>
            <a:r>
              <a:rPr lang="en-US" altLang="zh-CN" sz="2200"/>
              <a:t>80</a:t>
            </a:r>
            <a:r>
              <a:rPr lang="zh-CN" altLang="en-US" sz="2200">
                <a:latin typeface="宋体" charset="-122"/>
              </a:rPr>
              <a:t>尾甲鱼产卵数的标准差。</a:t>
            </a:r>
            <a:r>
              <a:rPr lang="zh-CN" altLang="en-US" sz="2200"/>
              <a:t> </a:t>
            </a:r>
          </a:p>
        </p:txBody>
      </p:sp>
      <p:graphicFrame>
        <p:nvGraphicFramePr>
          <p:cNvPr id="23559" name="Object 7"/>
          <p:cNvGraphicFramePr>
            <a:graphicFrameLocks noChangeAspect="1"/>
          </p:cNvGraphicFramePr>
          <p:nvPr/>
        </p:nvGraphicFramePr>
        <p:xfrm>
          <a:off x="2209800" y="4724400"/>
          <a:ext cx="3476625" cy="1830388"/>
        </p:xfrm>
        <a:graphic>
          <a:graphicData uri="http://schemas.openxmlformats.org/presentationml/2006/ole">
            <p:oleObj spid="_x0000_s13315" name="Equation" r:id="rId5" imgW="1930320" imgH="101592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35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35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57200" y="381000"/>
            <a:ext cx="8305800" cy="1447800"/>
          </a:xfrm>
        </p:spPr>
        <p:txBody>
          <a:bodyPr/>
          <a:lstStyle/>
          <a:p>
            <a:pPr algn="just" eaLnBrk="1" hangingPunct="1">
              <a:lnSpc>
                <a:spcPct val="90000"/>
              </a:lnSpc>
              <a:buClr>
                <a:schemeClr val="hlink"/>
              </a:buClr>
              <a:buFont typeface="Wingdings" pitchFamily="2" charset="2"/>
              <a:buChar char="q"/>
              <a:defRPr/>
            </a:pPr>
            <a:r>
              <a:rPr lang="zh-CN" altLang="en-US" sz="2800" b="1" smtClean="0"/>
              <a:t>自由度的意义</a:t>
            </a:r>
            <a:r>
              <a:rPr lang="zh-CN" altLang="en-US" sz="2800" smtClean="0"/>
              <a:t>  </a:t>
            </a:r>
          </a:p>
          <a:p>
            <a:pPr algn="just" eaLnBrk="1" hangingPunct="1">
              <a:lnSpc>
                <a:spcPct val="150000"/>
              </a:lnSpc>
              <a:buFontTx/>
              <a:buNone/>
              <a:defRPr/>
            </a:pPr>
            <a:r>
              <a:rPr lang="zh-CN" altLang="en-US" sz="2800" smtClean="0">
                <a:latin typeface="宋体" pitchFamily="2" charset="-122"/>
              </a:rPr>
              <a:t>    </a:t>
            </a:r>
            <a:r>
              <a:rPr lang="zh-CN" altLang="en-US" sz="2000" smtClean="0">
                <a:latin typeface="宋体" pitchFamily="2" charset="-122"/>
              </a:rPr>
              <a:t>自由度是指资料中能自由变动的观察值个数，常用符号</a:t>
            </a:r>
            <a:r>
              <a:rPr lang="zh-CN" altLang="en-US" sz="2000" smtClean="0"/>
              <a:t>“</a:t>
            </a:r>
            <a:r>
              <a:rPr lang="en-US" altLang="zh-CN" sz="2000" i="1" smtClean="0"/>
              <a:t>df</a:t>
            </a:r>
            <a:r>
              <a:rPr lang="en-US" altLang="zh-CN" sz="2000" smtClean="0"/>
              <a:t>”</a:t>
            </a:r>
            <a:r>
              <a:rPr lang="zh-CN" altLang="en-US" sz="2000" smtClean="0">
                <a:latin typeface="宋体" pitchFamily="2" charset="-122"/>
              </a:rPr>
              <a:t>表示，其</a:t>
            </a:r>
            <a:r>
              <a:rPr lang="zh-CN" altLang="en-US" sz="2000" b="1" smtClean="0">
                <a:solidFill>
                  <a:srgbClr val="E80C46"/>
                </a:solidFill>
                <a:effectLst>
                  <a:outerShdw blurRad="38100" dist="38100" dir="2700000" algn="tl">
                    <a:srgbClr val="000000"/>
                  </a:outerShdw>
                </a:effectLst>
                <a:latin typeface="宋体" pitchFamily="2" charset="-122"/>
              </a:rPr>
              <a:t>大小等于观察值个数减去计算过程中所使用的条件数</a:t>
            </a:r>
            <a:endParaRPr lang="zh-CN" altLang="en-US" sz="2000" smtClean="0"/>
          </a:p>
        </p:txBody>
      </p:sp>
      <p:grpSp>
        <p:nvGrpSpPr>
          <p:cNvPr id="2" name="Group 11"/>
          <p:cNvGrpSpPr>
            <a:grpSpLocks/>
          </p:cNvGrpSpPr>
          <p:nvPr/>
        </p:nvGrpSpPr>
        <p:grpSpPr bwMode="auto">
          <a:xfrm>
            <a:off x="228600" y="2133600"/>
            <a:ext cx="8610600" cy="2071688"/>
            <a:chOff x="144" y="1344"/>
            <a:chExt cx="5424" cy="1305"/>
          </a:xfrm>
        </p:grpSpPr>
        <p:sp>
          <p:nvSpPr>
            <p:cNvPr id="14345" name="Text Box 6"/>
            <p:cNvSpPr txBox="1">
              <a:spLocks noChangeArrowheads="1"/>
            </p:cNvSpPr>
            <p:nvPr/>
          </p:nvSpPr>
          <p:spPr bwMode="auto">
            <a:xfrm>
              <a:off x="144" y="1344"/>
              <a:ext cx="5424" cy="1009"/>
            </a:xfrm>
            <a:prstGeom prst="rect">
              <a:avLst/>
            </a:prstGeom>
            <a:noFill/>
            <a:ln w="9525">
              <a:noFill/>
              <a:miter lim="800000"/>
              <a:headEnd/>
              <a:tailEnd/>
            </a:ln>
          </p:spPr>
          <p:txBody>
            <a:bodyPr>
              <a:spAutoFit/>
            </a:bodyPr>
            <a:lstStyle/>
            <a:p>
              <a:pPr algn="just">
                <a:lnSpc>
                  <a:spcPct val="150000"/>
                </a:lnSpc>
                <a:spcBef>
                  <a:spcPct val="50000"/>
                </a:spcBef>
              </a:pPr>
              <a:r>
                <a:rPr lang="zh-CN" altLang="en-US" sz="2200">
                  <a:latin typeface="宋体" charset="-122"/>
                </a:rPr>
                <a:t>样本标准差</a:t>
              </a:r>
              <a:r>
                <a:rPr lang="zh-CN" altLang="en-US" sz="2200"/>
                <a:t>计算过程中，应该是样本每一个观察值与总体平均数之差平方和均值的开方值，而总体平均值常常未知，常用样本平均值代替，那么就有：</a:t>
              </a:r>
            </a:p>
          </p:txBody>
        </p:sp>
        <p:graphicFrame>
          <p:nvGraphicFramePr>
            <p:cNvPr id="14340" name="Object 1026"/>
            <p:cNvGraphicFramePr>
              <a:graphicFrameLocks noChangeAspect="1"/>
            </p:cNvGraphicFramePr>
            <p:nvPr/>
          </p:nvGraphicFramePr>
          <p:xfrm>
            <a:off x="1392" y="2160"/>
            <a:ext cx="2750" cy="489"/>
          </p:xfrm>
          <a:graphic>
            <a:graphicData uri="http://schemas.openxmlformats.org/presentationml/2006/ole">
              <p:oleObj spid="_x0000_s14340" name="Equation" r:id="rId4" imgW="2425680" imgH="431640" progId="">
                <p:embed/>
              </p:oleObj>
            </a:graphicData>
          </a:graphic>
        </p:graphicFrame>
      </p:grpSp>
      <p:grpSp>
        <p:nvGrpSpPr>
          <p:cNvPr id="3" name="Group 10"/>
          <p:cNvGrpSpPr>
            <a:grpSpLocks/>
          </p:cNvGrpSpPr>
          <p:nvPr/>
        </p:nvGrpSpPr>
        <p:grpSpPr bwMode="auto">
          <a:xfrm>
            <a:off x="304800" y="4572000"/>
            <a:ext cx="8534400" cy="1601788"/>
            <a:chOff x="192" y="2400"/>
            <a:chExt cx="5376" cy="1009"/>
          </a:xfrm>
        </p:grpSpPr>
        <p:sp>
          <p:nvSpPr>
            <p:cNvPr id="14344" name="Text Box 5"/>
            <p:cNvSpPr txBox="1">
              <a:spLocks noChangeArrowheads="1"/>
            </p:cNvSpPr>
            <p:nvPr/>
          </p:nvSpPr>
          <p:spPr bwMode="auto">
            <a:xfrm>
              <a:off x="192" y="2400"/>
              <a:ext cx="5376" cy="1009"/>
            </a:xfrm>
            <a:prstGeom prst="rect">
              <a:avLst/>
            </a:prstGeom>
            <a:noFill/>
            <a:ln w="9525">
              <a:noFill/>
              <a:miter lim="800000"/>
              <a:headEnd/>
              <a:tailEnd/>
            </a:ln>
          </p:spPr>
          <p:txBody>
            <a:bodyPr>
              <a:spAutoFit/>
            </a:bodyPr>
            <a:lstStyle/>
            <a:p>
              <a:pPr algn="just">
                <a:lnSpc>
                  <a:spcPct val="150000"/>
                </a:lnSpc>
                <a:spcBef>
                  <a:spcPct val="35000"/>
                </a:spcBef>
              </a:pPr>
              <a:r>
                <a:rPr lang="zh-CN" altLang="en-US" sz="2200">
                  <a:latin typeface="宋体" charset="-122"/>
                </a:rPr>
                <a:t>对于一个具有</a:t>
              </a:r>
              <a:r>
                <a:rPr lang="en-US" altLang="zh-CN" sz="2200" i="1">
                  <a:latin typeface="宋体" charset="-122"/>
                </a:rPr>
                <a:t>n</a:t>
              </a:r>
              <a:r>
                <a:rPr lang="zh-CN" altLang="en-US" sz="2200">
                  <a:latin typeface="宋体" charset="-122"/>
                </a:rPr>
                <a:t>个观察值的样本，在每一个</a:t>
              </a:r>
              <a:r>
                <a:rPr lang="en-US" altLang="zh-CN" sz="2200" i="1">
                  <a:latin typeface="宋体" charset="-122"/>
                </a:rPr>
                <a:t>x</a:t>
              </a:r>
              <a:r>
                <a:rPr lang="zh-CN" altLang="en-US" sz="2200">
                  <a:latin typeface="宋体" charset="-122"/>
                </a:rPr>
                <a:t>与    比较时，虽然具有</a:t>
              </a:r>
              <a:r>
                <a:rPr lang="en-US" altLang="zh-CN" sz="2200" i="1">
                  <a:latin typeface="宋体" charset="-122"/>
                </a:rPr>
                <a:t>n</a:t>
              </a:r>
              <a:r>
                <a:rPr lang="zh-CN" altLang="en-US" sz="2200">
                  <a:latin typeface="宋体" charset="-122"/>
                </a:rPr>
                <a:t>个离均差，但因受到              这一条件的限制，所以只有</a:t>
              </a:r>
              <a:r>
                <a:rPr lang="en-US" altLang="zh-CN" sz="2200" i="1">
                  <a:latin typeface="宋体" charset="-122"/>
                </a:rPr>
                <a:t>n</a:t>
              </a:r>
              <a:r>
                <a:rPr lang="zh-CN" altLang="en-US" sz="2200">
                  <a:latin typeface="宋体" charset="-122"/>
                </a:rPr>
                <a:t>－</a:t>
              </a:r>
              <a:r>
                <a:rPr lang="en-US" altLang="zh-CN" sz="2200">
                  <a:latin typeface="宋体" charset="-122"/>
                </a:rPr>
                <a:t>1</a:t>
              </a:r>
              <a:r>
                <a:rPr lang="zh-CN" altLang="en-US" sz="2200">
                  <a:latin typeface="宋体" charset="-122"/>
                </a:rPr>
                <a:t>个是自由的 。</a:t>
              </a:r>
              <a:endParaRPr lang="zh-CN" altLang="en-US" sz="2200"/>
            </a:p>
          </p:txBody>
        </p:sp>
        <p:graphicFrame>
          <p:nvGraphicFramePr>
            <p:cNvPr id="14338" name="Object 1024"/>
            <p:cNvGraphicFramePr>
              <a:graphicFrameLocks noChangeAspect="1"/>
            </p:cNvGraphicFramePr>
            <p:nvPr/>
          </p:nvGraphicFramePr>
          <p:xfrm>
            <a:off x="2160" y="2736"/>
            <a:ext cx="1025" cy="491"/>
          </p:xfrm>
          <a:graphic>
            <a:graphicData uri="http://schemas.openxmlformats.org/presentationml/2006/ole">
              <p:oleObj spid="_x0000_s14338" name="Equation" r:id="rId5" imgW="901440" imgH="431640" progId="">
                <p:embed/>
              </p:oleObj>
            </a:graphicData>
          </a:graphic>
        </p:graphicFrame>
        <p:graphicFrame>
          <p:nvGraphicFramePr>
            <p:cNvPr id="14339" name="Object 1025"/>
            <p:cNvGraphicFramePr>
              <a:graphicFrameLocks noChangeAspect="1"/>
            </p:cNvGraphicFramePr>
            <p:nvPr/>
          </p:nvGraphicFramePr>
          <p:xfrm>
            <a:off x="3936" y="2544"/>
            <a:ext cx="159" cy="187"/>
          </p:xfrm>
          <a:graphic>
            <a:graphicData uri="http://schemas.openxmlformats.org/presentationml/2006/ole">
              <p:oleObj spid="_x0000_s14339" name="Equation" r:id="rId6" imgW="139680" imgH="16488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3"/>
          <p:cNvSpPr>
            <a:spLocks noGrp="1" noChangeArrowheads="1"/>
          </p:cNvSpPr>
          <p:nvPr>
            <p:ph type="body" idx="1"/>
          </p:nvPr>
        </p:nvSpPr>
        <p:spPr>
          <a:xfrm>
            <a:off x="304800" y="228600"/>
            <a:ext cx="8610600" cy="1066800"/>
          </a:xfrm>
        </p:spPr>
        <p:txBody>
          <a:bodyPr/>
          <a:lstStyle/>
          <a:p>
            <a:pPr eaLnBrk="1" hangingPunct="1">
              <a:buClr>
                <a:schemeClr val="hlink"/>
              </a:buClr>
              <a:buFont typeface="Wingdings" pitchFamily="2" charset="2"/>
              <a:buChar char="q"/>
            </a:pPr>
            <a:r>
              <a:rPr lang="zh-CN" altLang="en-US" b="1" smtClean="0">
                <a:latin typeface="宋体" charset="-122"/>
              </a:rPr>
              <a:t>标准差的特性</a:t>
            </a:r>
            <a:r>
              <a:rPr lang="zh-CN" altLang="en-US" sz="2400" smtClean="0"/>
              <a:t> </a:t>
            </a:r>
          </a:p>
          <a:p>
            <a:pPr eaLnBrk="1" hangingPunct="1">
              <a:buFontTx/>
              <a:buNone/>
            </a:pPr>
            <a:r>
              <a:rPr lang="zh-CN" altLang="en-US" sz="1800" smtClean="0">
                <a:latin typeface="宋体" charset="-122"/>
              </a:rPr>
              <a:t>①</a:t>
            </a:r>
            <a:r>
              <a:rPr lang="zh-CN" altLang="en-US" sz="1800" smtClean="0"/>
              <a:t> </a:t>
            </a:r>
            <a:r>
              <a:rPr lang="zh-CN" altLang="en-US" sz="1800" smtClean="0">
                <a:latin typeface="宋体" charset="-122"/>
              </a:rPr>
              <a:t>资料各观测值都加或减同一个常数，标准差不变</a:t>
            </a:r>
            <a:r>
              <a:rPr lang="zh-CN" altLang="en-US" sz="1800" smtClean="0"/>
              <a:t> </a:t>
            </a:r>
            <a:endParaRPr lang="zh-CN" altLang="en-US" sz="1800" smtClean="0">
              <a:latin typeface="宋体" charset="-122"/>
            </a:endParaRPr>
          </a:p>
        </p:txBody>
      </p:sp>
      <p:graphicFrame>
        <p:nvGraphicFramePr>
          <p:cNvPr id="15362" name="Object 1024"/>
          <p:cNvGraphicFramePr>
            <a:graphicFrameLocks noChangeAspect="1"/>
          </p:cNvGraphicFramePr>
          <p:nvPr/>
        </p:nvGraphicFramePr>
        <p:xfrm>
          <a:off x="914400" y="1066800"/>
          <a:ext cx="7154863" cy="1189038"/>
        </p:xfrm>
        <a:graphic>
          <a:graphicData uri="http://schemas.openxmlformats.org/presentationml/2006/ole">
            <p:oleObj spid="_x0000_s15362" name="Equation" r:id="rId4" imgW="3974760" imgH="660240" progId="">
              <p:embed/>
            </p:oleObj>
          </a:graphicData>
        </a:graphic>
      </p:graphicFrame>
      <p:sp>
        <p:nvSpPr>
          <p:cNvPr id="25608" name="Text Box 8"/>
          <p:cNvSpPr txBox="1">
            <a:spLocks noChangeArrowheads="1"/>
          </p:cNvSpPr>
          <p:nvPr/>
        </p:nvSpPr>
        <p:spPr bwMode="auto">
          <a:xfrm>
            <a:off x="304800" y="5105400"/>
            <a:ext cx="8458200" cy="1387475"/>
          </a:xfrm>
          <a:prstGeom prst="rect">
            <a:avLst/>
          </a:prstGeom>
          <a:noFill/>
          <a:ln w="9525">
            <a:noFill/>
            <a:miter lim="800000"/>
            <a:headEnd/>
            <a:tailEnd/>
          </a:ln>
        </p:spPr>
        <p:txBody>
          <a:bodyPr>
            <a:spAutoFit/>
          </a:bodyPr>
          <a:lstStyle/>
          <a:p>
            <a:pPr>
              <a:spcBef>
                <a:spcPct val="20000"/>
              </a:spcBef>
            </a:pPr>
            <a:r>
              <a:rPr lang="en-US" altLang="zh-CN" sz="2000"/>
              <a:t>③ </a:t>
            </a:r>
            <a:r>
              <a:rPr lang="zh-CN" altLang="en-US" sz="2000"/>
              <a:t>在正态分布情况下，一个样本的分布情况是：</a:t>
            </a:r>
          </a:p>
          <a:p>
            <a:pPr algn="just">
              <a:spcBef>
                <a:spcPct val="20000"/>
              </a:spcBef>
            </a:pPr>
            <a:r>
              <a:rPr lang="zh-CN" altLang="en-US" sz="1800"/>
              <a:t>        在均数左右一个标准差范围内，资料观测值的个数约占样本含量的</a:t>
            </a:r>
            <a:r>
              <a:rPr lang="en-US" altLang="zh-CN" sz="1800"/>
              <a:t>68.27%</a:t>
            </a:r>
            <a:r>
              <a:rPr lang="zh-CN" altLang="en-US" sz="1800"/>
              <a:t>；</a:t>
            </a:r>
          </a:p>
          <a:p>
            <a:pPr algn="just">
              <a:spcBef>
                <a:spcPct val="20000"/>
              </a:spcBef>
            </a:pPr>
            <a:r>
              <a:rPr lang="zh-CN" altLang="en-US" sz="1800"/>
              <a:t>        在均数左右两个标准差范围内，资料观测值的个数约占样本含量的</a:t>
            </a:r>
            <a:r>
              <a:rPr lang="en-US" altLang="zh-CN" sz="1800"/>
              <a:t>95.45%</a:t>
            </a:r>
            <a:r>
              <a:rPr lang="zh-CN" altLang="en-US" sz="1800"/>
              <a:t>；</a:t>
            </a:r>
          </a:p>
          <a:p>
            <a:pPr algn="just">
              <a:spcBef>
                <a:spcPct val="20000"/>
              </a:spcBef>
            </a:pPr>
            <a:r>
              <a:rPr lang="zh-CN" altLang="en-US" sz="1800">
                <a:latin typeface="宋体" charset="-122"/>
              </a:rPr>
              <a:t>    在均数左右三个标准差范围内，资料观测值的个数约占样本含量的</a:t>
            </a:r>
            <a:r>
              <a:rPr lang="en-US" altLang="zh-CN" sz="1800"/>
              <a:t>99.73%</a:t>
            </a:r>
            <a:r>
              <a:rPr lang="zh-CN" altLang="en-US" sz="1800">
                <a:latin typeface="宋体" charset="-122"/>
              </a:rPr>
              <a:t>。</a:t>
            </a:r>
          </a:p>
        </p:txBody>
      </p:sp>
      <p:grpSp>
        <p:nvGrpSpPr>
          <p:cNvPr id="2" name="Group 13"/>
          <p:cNvGrpSpPr>
            <a:grpSpLocks/>
          </p:cNvGrpSpPr>
          <p:nvPr/>
        </p:nvGrpSpPr>
        <p:grpSpPr bwMode="auto">
          <a:xfrm>
            <a:off x="304800" y="3352800"/>
            <a:ext cx="8305800" cy="1644650"/>
            <a:chOff x="192" y="2112"/>
            <a:chExt cx="5232" cy="1036"/>
          </a:xfrm>
        </p:grpSpPr>
        <p:graphicFrame>
          <p:nvGraphicFramePr>
            <p:cNvPr id="15364" name="Object 1026"/>
            <p:cNvGraphicFramePr>
              <a:graphicFrameLocks noChangeAspect="1"/>
            </p:cNvGraphicFramePr>
            <p:nvPr/>
          </p:nvGraphicFramePr>
          <p:xfrm>
            <a:off x="528" y="2400"/>
            <a:ext cx="4217" cy="748"/>
          </p:xfrm>
          <a:graphic>
            <a:graphicData uri="http://schemas.openxmlformats.org/presentationml/2006/ole">
              <p:oleObj spid="_x0000_s15364" name="Equation" r:id="rId5" imgW="3720960" imgH="660240" progId="">
                <p:embed/>
              </p:oleObj>
            </a:graphicData>
          </a:graphic>
        </p:graphicFrame>
        <p:sp>
          <p:nvSpPr>
            <p:cNvPr id="15370" name="Text Box 9"/>
            <p:cNvSpPr txBox="1">
              <a:spLocks noChangeArrowheads="1"/>
            </p:cNvSpPr>
            <p:nvPr/>
          </p:nvSpPr>
          <p:spPr bwMode="auto">
            <a:xfrm>
              <a:off x="192" y="2112"/>
              <a:ext cx="5232" cy="231"/>
            </a:xfrm>
            <a:prstGeom prst="rect">
              <a:avLst/>
            </a:prstGeom>
            <a:noFill/>
            <a:ln w="9525">
              <a:noFill/>
              <a:miter lim="800000"/>
              <a:headEnd/>
              <a:tailEnd/>
            </a:ln>
          </p:spPr>
          <p:txBody>
            <a:bodyPr>
              <a:spAutoFit/>
            </a:bodyPr>
            <a:lstStyle/>
            <a:p>
              <a:pPr>
                <a:spcBef>
                  <a:spcPct val="20000"/>
                </a:spcBef>
              </a:pPr>
              <a:r>
                <a:rPr lang="en-US" altLang="zh-CN" sz="1800">
                  <a:latin typeface="宋体" charset="-122"/>
                </a:rPr>
                <a:t>②</a:t>
              </a:r>
              <a:r>
                <a:rPr lang="en-US" altLang="zh-CN" sz="1800"/>
                <a:t> </a:t>
              </a:r>
              <a:r>
                <a:rPr lang="zh-CN" altLang="en-US" sz="1800">
                  <a:latin typeface="宋体" charset="-122"/>
                </a:rPr>
                <a:t>资料各观测值都乘或除同一个常数，则标准差扩大或缩小了同一个常数</a:t>
              </a:r>
              <a:endParaRPr lang="zh-CN" altLang="en-US" sz="1800"/>
            </a:p>
          </p:txBody>
        </p:sp>
      </p:grpSp>
      <p:grpSp>
        <p:nvGrpSpPr>
          <p:cNvPr id="3" name="Group 12"/>
          <p:cNvGrpSpPr>
            <a:grpSpLocks/>
          </p:cNvGrpSpPr>
          <p:nvPr/>
        </p:nvGrpSpPr>
        <p:grpSpPr bwMode="auto">
          <a:xfrm>
            <a:off x="304800" y="2286000"/>
            <a:ext cx="8458200" cy="1150938"/>
            <a:chOff x="192" y="1440"/>
            <a:chExt cx="5328" cy="725"/>
          </a:xfrm>
        </p:grpSpPr>
        <p:sp>
          <p:nvSpPr>
            <p:cNvPr id="15369" name="Text Box 10"/>
            <p:cNvSpPr txBox="1">
              <a:spLocks noChangeArrowheads="1"/>
            </p:cNvSpPr>
            <p:nvPr/>
          </p:nvSpPr>
          <p:spPr bwMode="auto">
            <a:xfrm>
              <a:off x="192" y="1440"/>
              <a:ext cx="5328" cy="231"/>
            </a:xfrm>
            <a:prstGeom prst="rect">
              <a:avLst/>
            </a:prstGeom>
            <a:noFill/>
            <a:ln w="9525">
              <a:noFill/>
              <a:miter lim="800000"/>
              <a:headEnd/>
              <a:tailEnd/>
            </a:ln>
          </p:spPr>
          <p:txBody>
            <a:bodyPr>
              <a:spAutoFit/>
            </a:bodyPr>
            <a:lstStyle/>
            <a:p>
              <a:pPr>
                <a:spcBef>
                  <a:spcPct val="50000"/>
                </a:spcBef>
              </a:pPr>
              <a:r>
                <a:rPr lang="zh-CN" altLang="en-US" sz="1800">
                  <a:latin typeface="宋体" charset="-122"/>
                </a:rPr>
                <a:t>如例</a:t>
              </a:r>
              <a:r>
                <a:rPr lang="en-US" altLang="zh-CN" sz="1800"/>
                <a:t>1.6</a:t>
              </a:r>
              <a:r>
                <a:rPr lang="zh-CN" altLang="en-US" sz="1800">
                  <a:latin typeface="宋体" charset="-122"/>
                </a:rPr>
                <a:t>中，将资料中的每个数分别减去</a:t>
              </a:r>
              <a:r>
                <a:rPr lang="en-US" altLang="zh-CN" sz="1800"/>
                <a:t>80</a:t>
              </a:r>
              <a:r>
                <a:rPr lang="zh-CN" altLang="en-US" sz="1800">
                  <a:latin typeface="宋体" charset="-122"/>
                </a:rPr>
                <a:t>，得－</a:t>
              </a:r>
              <a:r>
                <a:rPr lang="en-US" altLang="zh-CN" sz="1800"/>
                <a:t>1</a:t>
              </a:r>
              <a:r>
                <a:rPr lang="zh-CN" altLang="en-US" sz="1800">
                  <a:latin typeface="宋体" charset="-122"/>
                </a:rPr>
                <a:t>、</a:t>
              </a:r>
              <a:r>
                <a:rPr lang="en-US" altLang="zh-CN" sz="1800"/>
                <a:t>0</a:t>
              </a:r>
              <a:r>
                <a:rPr lang="zh-CN" altLang="en-US" sz="1800">
                  <a:latin typeface="宋体" charset="-122"/>
                </a:rPr>
                <a:t>、</a:t>
              </a:r>
              <a:r>
                <a:rPr lang="en-US" altLang="zh-CN" sz="1800"/>
                <a:t>1</a:t>
              </a:r>
              <a:r>
                <a:rPr lang="zh-CN" altLang="en-US" sz="1800">
                  <a:latin typeface="宋体" charset="-122"/>
                </a:rPr>
                <a:t>。于是各观察值的平方和</a:t>
              </a:r>
              <a:r>
                <a:rPr lang="zh-CN" altLang="en-US" sz="1800"/>
                <a:t> </a:t>
              </a:r>
            </a:p>
          </p:txBody>
        </p:sp>
        <p:graphicFrame>
          <p:nvGraphicFramePr>
            <p:cNvPr id="15363" name="Object 1025"/>
            <p:cNvGraphicFramePr>
              <a:graphicFrameLocks noChangeAspect="1"/>
            </p:cNvGraphicFramePr>
            <p:nvPr/>
          </p:nvGraphicFramePr>
          <p:xfrm>
            <a:off x="624" y="1632"/>
            <a:ext cx="4464" cy="533"/>
          </p:xfrm>
          <a:graphic>
            <a:graphicData uri="http://schemas.openxmlformats.org/presentationml/2006/ole">
              <p:oleObj spid="_x0000_s15363" name="Equation" r:id="rId6" imgW="3936960" imgH="46980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3"/>
          <p:cNvSpPr>
            <a:spLocks noGrp="1" noChangeArrowheads="1"/>
          </p:cNvSpPr>
          <p:nvPr>
            <p:ph type="body" idx="1"/>
          </p:nvPr>
        </p:nvSpPr>
        <p:spPr>
          <a:xfrm>
            <a:off x="228600" y="381000"/>
            <a:ext cx="8610600" cy="1447800"/>
          </a:xfrm>
        </p:spPr>
        <p:txBody>
          <a:bodyPr/>
          <a:lstStyle/>
          <a:p>
            <a:pPr eaLnBrk="1" hangingPunct="1">
              <a:lnSpc>
                <a:spcPct val="90000"/>
              </a:lnSpc>
              <a:buClr>
                <a:schemeClr val="hlink"/>
              </a:buClr>
              <a:buFont typeface="Wingdings" pitchFamily="2" charset="2"/>
              <a:buChar char="q"/>
            </a:pPr>
            <a:r>
              <a:rPr lang="zh-CN" altLang="en-US" sz="3600" b="1" smtClean="0">
                <a:latin typeface="宋体" charset="-122"/>
              </a:rPr>
              <a:t>标准误</a:t>
            </a:r>
            <a:r>
              <a:rPr lang="zh-CN" altLang="en-US" sz="3600" smtClean="0"/>
              <a:t> </a:t>
            </a:r>
          </a:p>
          <a:p>
            <a:pPr eaLnBrk="1" hangingPunct="1">
              <a:lnSpc>
                <a:spcPct val="90000"/>
              </a:lnSpc>
              <a:buFontTx/>
              <a:buNone/>
            </a:pPr>
            <a:r>
              <a:rPr lang="zh-CN" altLang="en-US" sz="2600" smtClean="0">
                <a:latin typeface="宋体" charset="-122"/>
              </a:rPr>
              <a:t>  </a:t>
            </a:r>
            <a:r>
              <a:rPr lang="zh-CN" altLang="en-US" sz="2200" smtClean="0">
                <a:latin typeface="宋体" charset="-122"/>
              </a:rPr>
              <a:t>由于抽样而引起的样本与总体间的差异在统计学上称为</a:t>
            </a:r>
            <a:r>
              <a:rPr lang="zh-CN" altLang="en-US" sz="2200" b="1" smtClean="0">
                <a:latin typeface="宋体" charset="-122"/>
              </a:rPr>
              <a:t>抽样误差</a:t>
            </a:r>
            <a:r>
              <a:rPr lang="zh-CN" altLang="en-US" sz="2200" smtClean="0">
                <a:latin typeface="宋体" charset="-122"/>
              </a:rPr>
              <a:t>或</a:t>
            </a:r>
            <a:r>
              <a:rPr lang="zh-CN" altLang="en-US" sz="2200" b="1" smtClean="0">
                <a:latin typeface="宋体" charset="-122"/>
              </a:rPr>
              <a:t>试验误差</a:t>
            </a:r>
            <a:r>
              <a:rPr lang="zh-CN" altLang="en-US" sz="2200" smtClean="0">
                <a:latin typeface="宋体" charset="-122"/>
              </a:rPr>
              <a:t>，更习惯地叫做</a:t>
            </a:r>
            <a:r>
              <a:rPr lang="zh-CN" altLang="en-US" sz="2200" b="1" smtClean="0">
                <a:latin typeface="宋体" charset="-122"/>
              </a:rPr>
              <a:t>随机误差</a:t>
            </a:r>
          </a:p>
        </p:txBody>
      </p:sp>
      <p:grpSp>
        <p:nvGrpSpPr>
          <p:cNvPr id="2" name="Group 16"/>
          <p:cNvGrpSpPr>
            <a:grpSpLocks/>
          </p:cNvGrpSpPr>
          <p:nvPr/>
        </p:nvGrpSpPr>
        <p:grpSpPr bwMode="auto">
          <a:xfrm>
            <a:off x="228600" y="4419600"/>
            <a:ext cx="8915400" cy="2201863"/>
            <a:chOff x="144" y="2784"/>
            <a:chExt cx="5616" cy="1387"/>
          </a:xfrm>
        </p:grpSpPr>
        <p:sp>
          <p:nvSpPr>
            <p:cNvPr id="16394" name="Text Box 9"/>
            <p:cNvSpPr txBox="1">
              <a:spLocks noChangeArrowheads="1"/>
            </p:cNvSpPr>
            <p:nvPr/>
          </p:nvSpPr>
          <p:spPr bwMode="auto">
            <a:xfrm>
              <a:off x="144" y="2784"/>
              <a:ext cx="5616" cy="902"/>
            </a:xfrm>
            <a:prstGeom prst="rect">
              <a:avLst/>
            </a:prstGeom>
            <a:noFill/>
            <a:ln w="9525">
              <a:noFill/>
              <a:miter lim="800000"/>
              <a:headEnd/>
              <a:tailEnd/>
            </a:ln>
          </p:spPr>
          <p:txBody>
            <a:bodyPr>
              <a:spAutoFit/>
            </a:bodyPr>
            <a:lstStyle/>
            <a:p>
              <a:pPr algn="just">
                <a:spcBef>
                  <a:spcPct val="20000"/>
                </a:spcBef>
              </a:pPr>
              <a:r>
                <a:rPr lang="zh-CN" altLang="en-US" sz="2200">
                  <a:latin typeface="宋体" charset="-122"/>
                </a:rPr>
                <a:t>当样本容量固定时，抽样随机误差的大小是与总体观测值的离散程度呈正比关系；同时当样本所包含的个体数（</a:t>
              </a:r>
              <a:r>
                <a:rPr lang="en-US" altLang="zh-CN" sz="2200" i="1"/>
                <a:t>n</a:t>
              </a:r>
              <a:r>
                <a:rPr lang="zh-CN" altLang="en-US" sz="2200">
                  <a:latin typeface="宋体" charset="-122"/>
                </a:rPr>
                <a:t>）越多时，则样本均数与总体均数将越接近，抽样随机误差越小，反之就越大，数理统计证明，总体标准误与总体标准差及样本容量（</a:t>
              </a:r>
              <a:r>
                <a:rPr lang="en-US" altLang="zh-CN" sz="2200" i="1"/>
                <a:t>n</a:t>
              </a:r>
              <a:r>
                <a:rPr lang="zh-CN" altLang="en-US" sz="2200">
                  <a:latin typeface="宋体" charset="-122"/>
                </a:rPr>
                <a:t>）的关系为：</a:t>
              </a:r>
              <a:endParaRPr lang="zh-CN" altLang="en-US"/>
            </a:p>
          </p:txBody>
        </p:sp>
        <p:graphicFrame>
          <p:nvGraphicFramePr>
            <p:cNvPr id="16389" name="Object 3"/>
            <p:cNvGraphicFramePr>
              <a:graphicFrameLocks noChangeAspect="1"/>
            </p:cNvGraphicFramePr>
            <p:nvPr/>
          </p:nvGraphicFramePr>
          <p:xfrm>
            <a:off x="2544" y="3696"/>
            <a:ext cx="662" cy="475"/>
          </p:xfrm>
          <a:graphic>
            <a:graphicData uri="http://schemas.openxmlformats.org/presentationml/2006/ole">
              <p:oleObj spid="_x0000_s16389" name="Equation" r:id="rId4" imgW="583920" imgH="419040" progId="">
                <p:embed/>
              </p:oleObj>
            </a:graphicData>
          </a:graphic>
        </p:graphicFrame>
      </p:grpSp>
      <p:grpSp>
        <p:nvGrpSpPr>
          <p:cNvPr id="16392" name="Group 15"/>
          <p:cNvGrpSpPr>
            <a:grpSpLocks/>
          </p:cNvGrpSpPr>
          <p:nvPr/>
        </p:nvGrpSpPr>
        <p:grpSpPr bwMode="auto">
          <a:xfrm>
            <a:off x="228600" y="1752600"/>
            <a:ext cx="8915400" cy="2703513"/>
            <a:chOff x="144" y="1104"/>
            <a:chExt cx="5616" cy="1703"/>
          </a:xfrm>
        </p:grpSpPr>
        <p:graphicFrame>
          <p:nvGraphicFramePr>
            <p:cNvPr id="16386" name="Object 0"/>
            <p:cNvGraphicFramePr>
              <a:graphicFrameLocks noChangeAspect="1"/>
            </p:cNvGraphicFramePr>
            <p:nvPr/>
          </p:nvGraphicFramePr>
          <p:xfrm>
            <a:off x="1824" y="1584"/>
            <a:ext cx="1367" cy="748"/>
          </p:xfrm>
          <a:graphic>
            <a:graphicData uri="http://schemas.openxmlformats.org/presentationml/2006/ole">
              <p:oleObj spid="_x0000_s16386" name="Equation" r:id="rId5" imgW="1206360" imgH="660240" progId="">
                <p:embed/>
              </p:oleObj>
            </a:graphicData>
          </a:graphic>
        </p:graphicFrame>
        <p:sp>
          <p:nvSpPr>
            <p:cNvPr id="16393" name="Text Box 8"/>
            <p:cNvSpPr txBox="1">
              <a:spLocks noChangeArrowheads="1"/>
            </p:cNvSpPr>
            <p:nvPr/>
          </p:nvSpPr>
          <p:spPr bwMode="auto">
            <a:xfrm>
              <a:off x="144" y="1104"/>
              <a:ext cx="5616" cy="1703"/>
            </a:xfrm>
            <a:prstGeom prst="rect">
              <a:avLst/>
            </a:prstGeom>
            <a:noFill/>
            <a:ln w="9525">
              <a:noFill/>
              <a:miter lim="800000"/>
              <a:headEnd/>
              <a:tailEnd/>
            </a:ln>
          </p:spPr>
          <p:txBody>
            <a:bodyPr>
              <a:spAutoFit/>
            </a:bodyPr>
            <a:lstStyle/>
            <a:p>
              <a:pPr algn="just">
                <a:spcBef>
                  <a:spcPct val="20000"/>
                </a:spcBef>
              </a:pPr>
              <a:r>
                <a:rPr lang="zh-CN" altLang="en-US" sz="2200">
                  <a:latin typeface="宋体" charset="-122"/>
                </a:rPr>
                <a:t>若将样本均数作为观测值，用其标准差来说明样本均数观测值对应样本或总体的离散程度。这个标准差，称为标准随机误差，简称标准误。</a:t>
              </a:r>
            </a:p>
            <a:p>
              <a:pPr>
                <a:spcBef>
                  <a:spcPct val="20000"/>
                </a:spcBef>
              </a:pPr>
              <a:endParaRPr lang="zh-CN" altLang="en-US" sz="2200"/>
            </a:p>
            <a:p>
              <a:pPr>
                <a:spcBef>
                  <a:spcPct val="20000"/>
                </a:spcBef>
              </a:pPr>
              <a:r>
                <a:rPr lang="zh-CN" altLang="en-US" sz="2200">
                  <a:latin typeface="宋体" charset="-122"/>
                </a:rPr>
                <a:t>      </a:t>
              </a:r>
            </a:p>
            <a:p>
              <a:pPr>
                <a:spcBef>
                  <a:spcPct val="20000"/>
                </a:spcBef>
              </a:pPr>
              <a:endParaRPr lang="zh-CN" altLang="en-US" sz="2200">
                <a:latin typeface="宋体" charset="-122"/>
              </a:endParaRPr>
            </a:p>
            <a:p>
              <a:pPr algn="just">
                <a:spcBef>
                  <a:spcPct val="20000"/>
                </a:spcBef>
              </a:pPr>
              <a:r>
                <a:rPr lang="zh-CN" altLang="en-US" sz="2200">
                  <a:latin typeface="宋体" charset="-122"/>
                </a:rPr>
                <a:t>      式中，  为标准误；  是样本均数；</a:t>
              </a:r>
              <a:r>
                <a:rPr lang="zh-CN" altLang="en-US" sz="2200" i="1">
                  <a:sym typeface="Symbol" pitchFamily="18" charset="2"/>
                </a:rPr>
                <a:t></a:t>
              </a:r>
              <a:r>
                <a:rPr lang="zh-CN" altLang="en-US" sz="2200">
                  <a:latin typeface="宋体" charset="-122"/>
                </a:rPr>
                <a:t>为总体均数；</a:t>
              </a:r>
              <a:r>
                <a:rPr lang="en-US" altLang="zh-CN" sz="2200" i="1"/>
                <a:t>k</a:t>
              </a:r>
              <a:r>
                <a:rPr lang="zh-CN" altLang="en-US" sz="2200">
                  <a:latin typeface="宋体" charset="-122"/>
                </a:rPr>
                <a:t>为样本个数；</a:t>
              </a:r>
              <a:r>
                <a:rPr lang="en-US" altLang="zh-CN" sz="2200" i="1"/>
                <a:t>i</a:t>
              </a:r>
              <a:r>
                <a:rPr lang="en-US" altLang="zh-CN" sz="2200"/>
                <a:t>=1</a:t>
              </a:r>
              <a:r>
                <a:rPr lang="zh-CN" altLang="en-US" sz="2200">
                  <a:latin typeface="宋体" charset="-122"/>
                </a:rPr>
                <a:t>，</a:t>
              </a:r>
              <a:r>
                <a:rPr lang="en-US" altLang="zh-CN" sz="2200"/>
                <a:t>2</a:t>
              </a:r>
              <a:r>
                <a:rPr lang="zh-CN" altLang="en-US" sz="2200">
                  <a:latin typeface="宋体" charset="-122"/>
                </a:rPr>
                <a:t>，</a:t>
              </a:r>
              <a:r>
                <a:rPr lang="en-US" altLang="zh-CN" sz="2200"/>
                <a:t>…</a:t>
              </a:r>
              <a:r>
                <a:rPr lang="zh-CN" altLang="en-US" sz="2200">
                  <a:latin typeface="宋体" charset="-122"/>
                </a:rPr>
                <a:t>，</a:t>
              </a:r>
              <a:r>
                <a:rPr lang="en-US" altLang="zh-CN" sz="2200" i="1"/>
                <a:t>k</a:t>
              </a:r>
              <a:r>
                <a:rPr lang="en-US" altLang="zh-CN" sz="2200"/>
                <a:t> </a:t>
              </a:r>
            </a:p>
          </p:txBody>
        </p:sp>
        <p:graphicFrame>
          <p:nvGraphicFramePr>
            <p:cNvPr id="16387" name="Object 1"/>
            <p:cNvGraphicFramePr>
              <a:graphicFrameLocks noChangeAspect="1"/>
            </p:cNvGraphicFramePr>
            <p:nvPr/>
          </p:nvGraphicFramePr>
          <p:xfrm>
            <a:off x="1152" y="2304"/>
            <a:ext cx="229" cy="258"/>
          </p:xfrm>
          <a:graphic>
            <a:graphicData uri="http://schemas.openxmlformats.org/presentationml/2006/ole">
              <p:oleObj spid="_x0000_s16387" name="Equation" r:id="rId6" imgW="203040" imgH="228600" progId="">
                <p:embed/>
              </p:oleObj>
            </a:graphicData>
          </a:graphic>
        </p:graphicFrame>
        <p:graphicFrame>
          <p:nvGraphicFramePr>
            <p:cNvPr id="16388" name="Object 2"/>
            <p:cNvGraphicFramePr>
              <a:graphicFrameLocks noChangeAspect="1"/>
            </p:cNvGraphicFramePr>
            <p:nvPr/>
          </p:nvGraphicFramePr>
          <p:xfrm>
            <a:off x="2304" y="2352"/>
            <a:ext cx="159" cy="188"/>
          </p:xfrm>
          <a:graphic>
            <a:graphicData uri="http://schemas.openxmlformats.org/presentationml/2006/ole">
              <p:oleObj spid="_x0000_s16388" name="Equation" r:id="rId7" imgW="139680" imgH="16488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6"/>
          <p:cNvGraphicFramePr>
            <a:graphicFrameLocks noChangeAspect="1"/>
          </p:cNvGraphicFramePr>
          <p:nvPr/>
        </p:nvGraphicFramePr>
        <p:xfrm>
          <a:off x="2057400" y="228600"/>
          <a:ext cx="4976813" cy="1574800"/>
        </p:xfrm>
        <a:graphic>
          <a:graphicData uri="http://schemas.openxmlformats.org/presentationml/2006/ole">
            <p:oleObj spid="_x0000_s17410" name="Equation" r:id="rId4" imgW="2768400" imgH="876240" progId="">
              <p:embed/>
            </p:oleObj>
          </a:graphicData>
        </a:graphic>
      </p:graphicFrame>
      <p:grpSp>
        <p:nvGrpSpPr>
          <p:cNvPr id="2" name="Group 14"/>
          <p:cNvGrpSpPr>
            <a:grpSpLocks/>
          </p:cNvGrpSpPr>
          <p:nvPr/>
        </p:nvGrpSpPr>
        <p:grpSpPr bwMode="auto">
          <a:xfrm>
            <a:off x="304800" y="1828800"/>
            <a:ext cx="8534400" cy="1773238"/>
            <a:chOff x="192" y="1152"/>
            <a:chExt cx="5376" cy="1117"/>
          </a:xfrm>
        </p:grpSpPr>
        <p:sp>
          <p:nvSpPr>
            <p:cNvPr id="17419" name="Text Box 3"/>
            <p:cNvSpPr txBox="1">
              <a:spLocks noChangeArrowheads="1"/>
            </p:cNvSpPr>
            <p:nvPr/>
          </p:nvSpPr>
          <p:spPr bwMode="auto">
            <a:xfrm>
              <a:off x="192" y="1152"/>
              <a:ext cx="5376" cy="682"/>
            </a:xfrm>
            <a:prstGeom prst="rect">
              <a:avLst/>
            </a:prstGeom>
            <a:noFill/>
            <a:ln w="9525">
              <a:noFill/>
              <a:miter lim="800000"/>
              <a:headEnd/>
              <a:tailEnd/>
            </a:ln>
          </p:spPr>
          <p:txBody>
            <a:bodyPr>
              <a:spAutoFit/>
            </a:bodyPr>
            <a:lstStyle/>
            <a:p>
              <a:pPr algn="just">
                <a:spcBef>
                  <a:spcPct val="50000"/>
                </a:spcBef>
                <a:buClr>
                  <a:schemeClr val="hlink"/>
                </a:buClr>
                <a:buFont typeface="Wingdings" pitchFamily="2" charset="2"/>
                <a:buChar char="q"/>
              </a:pPr>
              <a:r>
                <a:rPr lang="zh-CN" altLang="en-US" sz="3200" b="1"/>
                <a:t>变异系数</a:t>
              </a:r>
            </a:p>
            <a:p>
              <a:pPr algn="just">
                <a:spcBef>
                  <a:spcPct val="50000"/>
                </a:spcBef>
              </a:pPr>
              <a:r>
                <a:rPr lang="zh-CN" altLang="en-US" sz="2200">
                  <a:latin typeface="宋体" charset="-122"/>
                </a:rPr>
                <a:t>标准差与平均数的比值（即相对值）称为变异系数，用符号</a:t>
              </a:r>
              <a:r>
                <a:rPr lang="en-US" altLang="zh-CN" sz="2200" i="1"/>
                <a:t>C.V</a:t>
              </a:r>
              <a:r>
                <a:rPr lang="zh-CN" altLang="en-US" sz="2200">
                  <a:latin typeface="宋体" charset="-122"/>
                </a:rPr>
                <a:t>表示</a:t>
              </a:r>
              <a:r>
                <a:rPr lang="zh-CN" altLang="en-US" sz="2200"/>
                <a:t> </a:t>
              </a:r>
            </a:p>
          </p:txBody>
        </p:sp>
        <p:graphicFrame>
          <p:nvGraphicFramePr>
            <p:cNvPr id="17414" name="Object 7"/>
            <p:cNvGraphicFramePr>
              <a:graphicFrameLocks noChangeAspect="1"/>
            </p:cNvGraphicFramePr>
            <p:nvPr/>
          </p:nvGraphicFramePr>
          <p:xfrm>
            <a:off x="1728" y="1824"/>
            <a:ext cx="1149" cy="445"/>
          </p:xfrm>
          <a:graphic>
            <a:graphicData uri="http://schemas.openxmlformats.org/presentationml/2006/ole">
              <p:oleObj spid="_x0000_s17414" name="Equation" r:id="rId5" imgW="1015920" imgH="393480" progId="">
                <p:embed/>
              </p:oleObj>
            </a:graphicData>
          </a:graphic>
        </p:graphicFrame>
      </p:grpSp>
      <p:graphicFrame>
        <p:nvGraphicFramePr>
          <p:cNvPr id="27657" name="Object 9"/>
          <p:cNvGraphicFramePr>
            <a:graphicFrameLocks noChangeAspect="1"/>
          </p:cNvGraphicFramePr>
          <p:nvPr/>
        </p:nvGraphicFramePr>
        <p:xfrm>
          <a:off x="2895600" y="4343400"/>
          <a:ext cx="4530725" cy="1463675"/>
        </p:xfrm>
        <a:graphic>
          <a:graphicData uri="http://schemas.openxmlformats.org/presentationml/2006/ole">
            <p:oleObj spid="_x0000_s17411" name="Equation" r:id="rId6" imgW="2514600" imgH="812520" progId="">
              <p:embed/>
            </p:oleObj>
          </a:graphicData>
        </a:graphic>
      </p:graphicFrame>
      <p:sp>
        <p:nvSpPr>
          <p:cNvPr id="27658" name="Text Box 10"/>
          <p:cNvSpPr txBox="1">
            <a:spLocks noChangeArrowheads="1"/>
          </p:cNvSpPr>
          <p:nvPr/>
        </p:nvSpPr>
        <p:spPr bwMode="auto">
          <a:xfrm>
            <a:off x="228600" y="5791200"/>
            <a:ext cx="8610600" cy="762000"/>
          </a:xfrm>
          <a:prstGeom prst="rect">
            <a:avLst/>
          </a:prstGeom>
          <a:noFill/>
          <a:ln w="9525">
            <a:noFill/>
            <a:miter lim="800000"/>
            <a:headEnd/>
            <a:tailEnd/>
          </a:ln>
        </p:spPr>
        <p:txBody>
          <a:bodyPr>
            <a:spAutoFit/>
          </a:bodyPr>
          <a:lstStyle/>
          <a:p>
            <a:pPr algn="just">
              <a:spcBef>
                <a:spcPct val="50000"/>
              </a:spcBef>
            </a:pPr>
            <a:r>
              <a:rPr lang="en-US" altLang="zh-CN" sz="2200"/>
              <a:t>1</a:t>
            </a:r>
            <a:r>
              <a:rPr lang="zh-CN" altLang="en-US" sz="2200">
                <a:latin typeface="宋体" charset="-122"/>
              </a:rPr>
              <a:t>龄螭霖鱼体重的变异程度比体长的变异程度大，表明</a:t>
            </a:r>
            <a:r>
              <a:rPr lang="en-US" altLang="zh-CN" sz="2200"/>
              <a:t>1</a:t>
            </a:r>
            <a:r>
              <a:rPr lang="zh-CN" altLang="en-US" sz="2200">
                <a:latin typeface="宋体" charset="-122"/>
              </a:rPr>
              <a:t>龄螭霖鱼的体重比体长更加不整齐。</a:t>
            </a:r>
            <a:r>
              <a:rPr lang="zh-CN" altLang="en-US" sz="2200"/>
              <a:t> </a:t>
            </a:r>
          </a:p>
        </p:txBody>
      </p:sp>
      <p:grpSp>
        <p:nvGrpSpPr>
          <p:cNvPr id="3" name="Group 13"/>
          <p:cNvGrpSpPr>
            <a:grpSpLocks/>
          </p:cNvGrpSpPr>
          <p:nvPr/>
        </p:nvGrpSpPr>
        <p:grpSpPr bwMode="auto">
          <a:xfrm>
            <a:off x="228600" y="3505200"/>
            <a:ext cx="8610600" cy="1096963"/>
            <a:chOff x="192" y="2304"/>
            <a:chExt cx="5424" cy="691"/>
          </a:xfrm>
        </p:grpSpPr>
        <p:sp>
          <p:nvSpPr>
            <p:cNvPr id="17418" name="Text Box 8"/>
            <p:cNvSpPr txBox="1">
              <a:spLocks noChangeArrowheads="1"/>
            </p:cNvSpPr>
            <p:nvPr/>
          </p:nvSpPr>
          <p:spPr bwMode="auto">
            <a:xfrm>
              <a:off x="192" y="2304"/>
              <a:ext cx="5424" cy="691"/>
            </a:xfrm>
            <a:prstGeom prst="rect">
              <a:avLst/>
            </a:prstGeom>
            <a:noFill/>
            <a:ln w="9525">
              <a:noFill/>
              <a:miter lim="800000"/>
              <a:headEnd/>
              <a:tailEnd/>
            </a:ln>
          </p:spPr>
          <p:txBody>
            <a:bodyPr>
              <a:spAutoFit/>
            </a:bodyPr>
            <a:lstStyle/>
            <a:p>
              <a:pPr algn="just">
                <a:spcBef>
                  <a:spcPct val="50000"/>
                </a:spcBef>
              </a:pPr>
              <a:r>
                <a:rPr lang="zh-CN" altLang="en-US" sz="2200">
                  <a:latin typeface="宋体" charset="-122"/>
                </a:rPr>
                <a:t>例</a:t>
              </a:r>
              <a:r>
                <a:rPr lang="en-US" altLang="zh-CN" sz="2200"/>
                <a:t>2.9 </a:t>
              </a:r>
              <a:r>
                <a:rPr lang="zh-CN" altLang="en-US" sz="2200">
                  <a:latin typeface="宋体" charset="-122"/>
                </a:rPr>
                <a:t>已知</a:t>
              </a:r>
              <a:r>
                <a:rPr lang="en-US" altLang="zh-CN" sz="2200"/>
                <a:t>100</a:t>
              </a:r>
              <a:r>
                <a:rPr lang="zh-CN" altLang="en-US" sz="2200">
                  <a:latin typeface="宋体" charset="-122"/>
                </a:rPr>
                <a:t>尾</a:t>
              </a:r>
              <a:r>
                <a:rPr lang="en-US" altLang="zh-CN" sz="2200"/>
                <a:t>1</a:t>
              </a:r>
              <a:r>
                <a:rPr lang="zh-CN" altLang="en-US" sz="2200">
                  <a:latin typeface="宋体" charset="-122"/>
                </a:rPr>
                <a:t>龄螭霖鱼体重的平均数  </a:t>
              </a:r>
              <a:r>
                <a:rPr lang="zh-CN" altLang="en-US" sz="1000">
                  <a:latin typeface="宋体" charset="-122"/>
                </a:rPr>
                <a:t> </a:t>
              </a:r>
              <a:r>
                <a:rPr lang="en-US" altLang="zh-CN" sz="2200"/>
                <a:t>=5.56g</a:t>
              </a:r>
              <a:r>
                <a:rPr lang="zh-CN" altLang="en-US" sz="2200">
                  <a:latin typeface="宋体" charset="-122"/>
                </a:rPr>
                <a:t>，标准差</a:t>
              </a:r>
              <a:r>
                <a:rPr lang="en-US" altLang="zh-CN" sz="2200"/>
                <a:t>s</a:t>
              </a:r>
              <a:r>
                <a:rPr lang="en-US" altLang="zh-CN" sz="2200" baseline="-30000"/>
                <a:t>1</a:t>
              </a:r>
              <a:r>
                <a:rPr lang="en-US" altLang="zh-CN" sz="2200"/>
                <a:t>=0.55g</a:t>
              </a:r>
              <a:r>
                <a:rPr lang="zh-CN" altLang="en-US" sz="2200">
                  <a:latin typeface="宋体" charset="-122"/>
                </a:rPr>
                <a:t>，而其体长的平均数   </a:t>
              </a:r>
              <a:r>
                <a:rPr lang="en-US" altLang="zh-CN" sz="2200"/>
                <a:t>=6.63cm</a:t>
              </a:r>
              <a:r>
                <a:rPr lang="zh-CN" altLang="en-US" sz="2200">
                  <a:latin typeface="宋体" charset="-122"/>
                </a:rPr>
                <a:t>，标准差</a:t>
              </a:r>
              <a:r>
                <a:rPr lang="en-US" altLang="zh-CN" sz="2200"/>
                <a:t>s</a:t>
              </a:r>
              <a:r>
                <a:rPr lang="en-US" altLang="zh-CN" sz="2200" baseline="-30000"/>
                <a:t>2</a:t>
              </a:r>
              <a:r>
                <a:rPr lang="en-US" altLang="zh-CN" sz="2200"/>
                <a:t>=0.56cm</a:t>
              </a:r>
              <a:r>
                <a:rPr lang="zh-CN" altLang="en-US" sz="2200">
                  <a:latin typeface="宋体" charset="-122"/>
                </a:rPr>
                <a:t>。试比较两个性状变异程度的大小。</a:t>
              </a:r>
              <a:r>
                <a:rPr lang="zh-CN" altLang="en-US" sz="2200"/>
                <a:t> </a:t>
              </a:r>
            </a:p>
          </p:txBody>
        </p:sp>
        <p:graphicFrame>
          <p:nvGraphicFramePr>
            <p:cNvPr id="17412" name="Object 11"/>
            <p:cNvGraphicFramePr>
              <a:graphicFrameLocks noChangeAspect="1"/>
            </p:cNvGraphicFramePr>
            <p:nvPr/>
          </p:nvGraphicFramePr>
          <p:xfrm>
            <a:off x="3401" y="2316"/>
            <a:ext cx="173" cy="260"/>
          </p:xfrm>
          <a:graphic>
            <a:graphicData uri="http://schemas.openxmlformats.org/presentationml/2006/ole">
              <p:oleObj spid="_x0000_s17412" name="Equation" r:id="rId7" imgW="152280" imgH="228600" progId="">
                <p:embed/>
              </p:oleObj>
            </a:graphicData>
          </a:graphic>
        </p:graphicFrame>
        <p:graphicFrame>
          <p:nvGraphicFramePr>
            <p:cNvPr id="17413" name="Object 12"/>
            <p:cNvGraphicFramePr>
              <a:graphicFrameLocks noChangeAspect="1"/>
            </p:cNvGraphicFramePr>
            <p:nvPr/>
          </p:nvGraphicFramePr>
          <p:xfrm>
            <a:off x="1728" y="2544"/>
            <a:ext cx="188" cy="260"/>
          </p:xfrm>
          <a:graphic>
            <a:graphicData uri="http://schemas.openxmlformats.org/presentationml/2006/ole">
              <p:oleObj spid="_x0000_s17413" name="Equation" r:id="rId8" imgW="164880" imgH="22860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76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8"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CN" altLang="en-US" smtClean="0"/>
              <a:t>授课内容与学时分配</a:t>
            </a:r>
          </a:p>
        </p:txBody>
      </p:sp>
      <p:sp>
        <p:nvSpPr>
          <p:cNvPr id="21507" name="Text Box 7"/>
          <p:cNvSpPr txBox="1">
            <a:spLocks noChangeArrowheads="1"/>
          </p:cNvSpPr>
          <p:nvPr/>
        </p:nvSpPr>
        <p:spPr bwMode="auto">
          <a:xfrm>
            <a:off x="990600" y="2209800"/>
            <a:ext cx="7391400" cy="4340225"/>
          </a:xfrm>
          <a:prstGeom prst="rect">
            <a:avLst/>
          </a:prstGeom>
          <a:noFill/>
          <a:ln w="9525">
            <a:noFill/>
            <a:miter lim="800000"/>
            <a:headEnd/>
            <a:tailEnd/>
          </a:ln>
        </p:spPr>
        <p:txBody>
          <a:bodyPr>
            <a:spAutoFit/>
          </a:bodyPr>
          <a:lstStyle/>
          <a:p>
            <a:pPr algn="just">
              <a:spcBef>
                <a:spcPct val="50000"/>
              </a:spcBef>
            </a:pPr>
            <a:r>
              <a:rPr lang="zh-CN" altLang="en-US"/>
              <a:t>第</a:t>
            </a:r>
            <a:r>
              <a:rPr lang="en-US" altLang="zh-CN"/>
              <a:t>1</a:t>
            </a:r>
            <a:r>
              <a:rPr lang="zh-CN" altLang="en-US"/>
              <a:t>章        试验资料收集与整理（</a:t>
            </a:r>
            <a:r>
              <a:rPr lang="en-US" altLang="zh-CN"/>
              <a:t>2</a:t>
            </a:r>
            <a:r>
              <a:rPr lang="zh-CN" altLang="en-US"/>
              <a:t>学时）</a:t>
            </a:r>
          </a:p>
          <a:p>
            <a:pPr algn="just">
              <a:spcBef>
                <a:spcPct val="50000"/>
              </a:spcBef>
            </a:pPr>
            <a:r>
              <a:rPr lang="zh-CN" altLang="en-US"/>
              <a:t>第</a:t>
            </a:r>
            <a:r>
              <a:rPr lang="en-US" altLang="zh-CN"/>
              <a:t>2</a:t>
            </a:r>
            <a:r>
              <a:rPr lang="zh-CN" altLang="en-US"/>
              <a:t>章        概率基础（</a:t>
            </a:r>
            <a:r>
              <a:rPr lang="en-US" altLang="zh-CN"/>
              <a:t>2</a:t>
            </a:r>
            <a:r>
              <a:rPr lang="zh-CN" altLang="en-US"/>
              <a:t>学时）</a:t>
            </a:r>
          </a:p>
          <a:p>
            <a:pPr algn="just">
              <a:spcBef>
                <a:spcPct val="50000"/>
              </a:spcBef>
            </a:pPr>
            <a:r>
              <a:rPr lang="zh-CN" altLang="en-US"/>
              <a:t>第</a:t>
            </a:r>
            <a:r>
              <a:rPr lang="en-US" altLang="zh-CN"/>
              <a:t>3</a:t>
            </a:r>
            <a:r>
              <a:rPr lang="zh-CN" altLang="en-US"/>
              <a:t>章        统计推断（</a:t>
            </a:r>
            <a:r>
              <a:rPr lang="en-US" altLang="zh-CN"/>
              <a:t>6</a:t>
            </a:r>
            <a:r>
              <a:rPr lang="zh-CN" altLang="en-US"/>
              <a:t>学时）</a:t>
            </a:r>
          </a:p>
          <a:p>
            <a:pPr algn="just">
              <a:spcBef>
                <a:spcPct val="50000"/>
              </a:spcBef>
            </a:pPr>
            <a:r>
              <a:rPr lang="zh-CN" altLang="en-US"/>
              <a:t>第</a:t>
            </a:r>
            <a:r>
              <a:rPr lang="en-US" altLang="zh-CN"/>
              <a:t>4</a:t>
            </a:r>
            <a:r>
              <a:rPr lang="zh-CN" altLang="en-US"/>
              <a:t>章        </a:t>
            </a:r>
            <a:r>
              <a:rPr lang="en-US" altLang="zh-CN"/>
              <a:t>χ</a:t>
            </a:r>
            <a:r>
              <a:rPr lang="en-US" altLang="zh-CN" baseline="30000"/>
              <a:t>2</a:t>
            </a:r>
            <a:r>
              <a:rPr lang="zh-CN" altLang="en-US"/>
              <a:t>检验 （</a:t>
            </a:r>
            <a:r>
              <a:rPr lang="en-US" altLang="zh-CN"/>
              <a:t>2</a:t>
            </a:r>
            <a:r>
              <a:rPr lang="zh-CN" altLang="en-US"/>
              <a:t>学时）</a:t>
            </a:r>
          </a:p>
          <a:p>
            <a:pPr algn="just">
              <a:spcBef>
                <a:spcPct val="50000"/>
              </a:spcBef>
            </a:pPr>
            <a:r>
              <a:rPr lang="zh-CN" altLang="en-US"/>
              <a:t>第</a:t>
            </a:r>
            <a:r>
              <a:rPr lang="en-US" altLang="zh-CN"/>
              <a:t>5</a:t>
            </a:r>
            <a:r>
              <a:rPr lang="zh-CN" altLang="en-US"/>
              <a:t>章        方差分析与试验设计（</a:t>
            </a:r>
            <a:r>
              <a:rPr lang="en-US" altLang="zh-CN"/>
              <a:t>8</a:t>
            </a:r>
            <a:r>
              <a:rPr lang="zh-CN" altLang="en-US"/>
              <a:t>学时）</a:t>
            </a:r>
            <a:endParaRPr lang="en-US" altLang="zh-CN"/>
          </a:p>
          <a:p>
            <a:pPr algn="just">
              <a:spcBef>
                <a:spcPct val="50000"/>
              </a:spcBef>
            </a:pPr>
            <a:r>
              <a:rPr lang="zh-CN" altLang="en-US"/>
              <a:t>第</a:t>
            </a:r>
            <a:r>
              <a:rPr lang="en-US" altLang="zh-CN"/>
              <a:t>6</a:t>
            </a:r>
            <a:r>
              <a:rPr lang="zh-CN" altLang="en-US"/>
              <a:t>章         非参数检验  （不要求）</a:t>
            </a:r>
          </a:p>
          <a:p>
            <a:pPr algn="just">
              <a:spcBef>
                <a:spcPct val="50000"/>
              </a:spcBef>
            </a:pPr>
            <a:r>
              <a:rPr lang="zh-CN" altLang="en-US"/>
              <a:t>第</a:t>
            </a:r>
            <a:r>
              <a:rPr lang="en-US" altLang="zh-CN"/>
              <a:t>7</a:t>
            </a:r>
            <a:r>
              <a:rPr lang="zh-CN" altLang="en-US"/>
              <a:t>章        回归与相关</a:t>
            </a:r>
            <a:r>
              <a:rPr lang="en-US" altLang="zh-CN"/>
              <a:t>(10</a:t>
            </a:r>
            <a:r>
              <a:rPr lang="zh-CN" altLang="en-US"/>
              <a:t>学时</a:t>
            </a:r>
            <a:r>
              <a:rPr lang="en-US" altLang="zh-CN"/>
              <a:t>)</a:t>
            </a:r>
          </a:p>
          <a:p>
            <a:pPr algn="just">
              <a:spcBef>
                <a:spcPct val="50000"/>
              </a:spcBef>
            </a:pPr>
            <a:r>
              <a:rPr lang="zh-CN" altLang="en-US"/>
              <a:t>复习            </a:t>
            </a:r>
            <a:r>
              <a:rPr lang="en-US" altLang="zh-CN"/>
              <a:t>2</a:t>
            </a:r>
            <a:r>
              <a:rPr lang="zh-CN" altLang="en-US"/>
              <a:t>学时</a:t>
            </a:r>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57200"/>
            <a:ext cx="7772400" cy="533400"/>
          </a:xfrm>
          <a:noFill/>
        </p:spPr>
        <p:txBody>
          <a:bodyPr/>
          <a:lstStyle/>
          <a:p>
            <a:pPr eaLnBrk="1" hangingPunct="1"/>
            <a:endParaRPr lang="zh-CN" altLang="en-US" smtClean="0"/>
          </a:p>
        </p:txBody>
      </p:sp>
      <p:sp>
        <p:nvSpPr>
          <p:cNvPr id="22531" name="Rectangle 3"/>
          <p:cNvSpPr>
            <a:spLocks noGrp="1" noChangeArrowheads="1"/>
          </p:cNvSpPr>
          <p:nvPr>
            <p:ph type="body" idx="1"/>
          </p:nvPr>
        </p:nvSpPr>
        <p:spPr>
          <a:xfrm>
            <a:off x="685800" y="1219200"/>
            <a:ext cx="7772400" cy="2667000"/>
          </a:xfrm>
        </p:spPr>
        <p:txBody>
          <a:bodyPr/>
          <a:lstStyle/>
          <a:p>
            <a:pPr eaLnBrk="1" hangingPunct="1"/>
            <a:r>
              <a:rPr lang="zh-CN" altLang="en-US" b="1" smtClean="0">
                <a:latin typeface="宋体" charset="-122"/>
              </a:rPr>
              <a:t>生物统计学的概念</a:t>
            </a:r>
            <a:r>
              <a:rPr lang="zh-CN" altLang="en-US" smtClean="0"/>
              <a:t> </a:t>
            </a:r>
          </a:p>
          <a:p>
            <a:pPr eaLnBrk="1" hangingPunct="1">
              <a:buFontTx/>
              <a:buNone/>
            </a:pPr>
            <a:r>
              <a:rPr lang="zh-CN" altLang="en-US" sz="2400" smtClean="0">
                <a:latin typeface="宋体" charset="-122"/>
              </a:rPr>
              <a:t>      生物统计学是应用于生物学研究中的现代统计方法，它以概率论为基础，研究如何有效地收集、整理和分析生物界中受到随机影响的数据，进而对所关心的问题做出尽可能精确可靠的推断或预测，为决策和行动提供依据。</a:t>
            </a:r>
            <a:r>
              <a:rPr lang="zh-CN" altLang="en-US" smtClean="0"/>
              <a:t> </a:t>
            </a:r>
            <a:endParaRPr lang="zh-CN" altLang="en-US" b="1" smtClean="0">
              <a:latin typeface="宋体" charset="-122"/>
            </a:endParaRPr>
          </a:p>
        </p:txBody>
      </p:sp>
      <p:sp>
        <p:nvSpPr>
          <p:cNvPr id="3076" name="Text Box 4"/>
          <p:cNvSpPr txBox="1">
            <a:spLocks noChangeArrowheads="1"/>
          </p:cNvSpPr>
          <p:nvPr/>
        </p:nvSpPr>
        <p:spPr bwMode="auto">
          <a:xfrm>
            <a:off x="685800" y="4114800"/>
            <a:ext cx="7696200" cy="1735138"/>
          </a:xfrm>
          <a:prstGeom prst="rect">
            <a:avLst/>
          </a:prstGeom>
          <a:noFill/>
          <a:ln w="9525">
            <a:noFill/>
            <a:miter lim="800000"/>
            <a:headEnd/>
            <a:tailEnd/>
          </a:ln>
        </p:spPr>
        <p:txBody>
          <a:bodyPr>
            <a:spAutoFit/>
          </a:bodyPr>
          <a:lstStyle/>
          <a:p>
            <a:pPr>
              <a:lnSpc>
                <a:spcPct val="90000"/>
              </a:lnSpc>
              <a:spcBef>
                <a:spcPct val="20000"/>
              </a:spcBef>
              <a:buFontTx/>
              <a:buChar char="•"/>
            </a:pPr>
            <a:r>
              <a:rPr lang="zh-CN" altLang="en-US" sz="3200" b="1">
                <a:latin typeface="宋体" charset="-122"/>
              </a:rPr>
              <a:t>生物统计学的功用</a:t>
            </a:r>
            <a:r>
              <a:rPr lang="zh-CN" altLang="en-US" sz="3200"/>
              <a:t> </a:t>
            </a:r>
          </a:p>
          <a:p>
            <a:pPr>
              <a:lnSpc>
                <a:spcPct val="90000"/>
              </a:lnSpc>
              <a:spcBef>
                <a:spcPct val="20000"/>
              </a:spcBef>
            </a:pPr>
            <a:r>
              <a:rPr lang="zh-CN" altLang="en-US">
                <a:latin typeface="宋体" charset="-122"/>
              </a:rPr>
              <a:t>   提供调查或试验设计的依据，有效收集研究数据 </a:t>
            </a:r>
          </a:p>
          <a:p>
            <a:pPr>
              <a:lnSpc>
                <a:spcPct val="90000"/>
              </a:lnSpc>
              <a:spcBef>
                <a:spcPct val="20000"/>
              </a:spcBef>
            </a:pPr>
            <a:r>
              <a:rPr lang="zh-CN" altLang="en-US">
                <a:latin typeface="宋体" charset="-122"/>
              </a:rPr>
              <a:t>   提供数据整理的方法，展现数据的基本特征 </a:t>
            </a:r>
          </a:p>
          <a:p>
            <a:pPr>
              <a:lnSpc>
                <a:spcPct val="90000"/>
              </a:lnSpc>
              <a:spcBef>
                <a:spcPct val="20000"/>
              </a:spcBef>
            </a:pPr>
            <a:r>
              <a:rPr lang="zh-CN" altLang="en-US">
                <a:latin typeface="宋体" charset="-122"/>
              </a:rPr>
              <a:t>   提供数据分析的方法，合理推断研究问题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7772400" cy="762000"/>
          </a:xfrm>
          <a:noFill/>
        </p:spPr>
        <p:txBody>
          <a:bodyPr/>
          <a:lstStyle/>
          <a:p>
            <a:pPr algn="l" eaLnBrk="1" hangingPunct="1"/>
            <a:endParaRPr lang="zh-CN" altLang="en-US" sz="3400" smtClean="0"/>
          </a:p>
        </p:txBody>
      </p:sp>
      <p:sp>
        <p:nvSpPr>
          <p:cNvPr id="23555" name="Rectangle 3"/>
          <p:cNvSpPr>
            <a:spLocks noGrp="1" noChangeArrowheads="1"/>
          </p:cNvSpPr>
          <p:nvPr>
            <p:ph type="body" idx="1"/>
          </p:nvPr>
        </p:nvSpPr>
        <p:spPr>
          <a:xfrm>
            <a:off x="304800" y="1295400"/>
            <a:ext cx="8458200" cy="4800600"/>
          </a:xfrm>
        </p:spPr>
        <p:txBody>
          <a:bodyPr/>
          <a:lstStyle/>
          <a:p>
            <a:pPr eaLnBrk="1" hangingPunct="1">
              <a:lnSpc>
                <a:spcPct val="90000"/>
              </a:lnSpc>
              <a:buFontTx/>
              <a:buNone/>
            </a:pPr>
            <a:r>
              <a:rPr lang="en-US" altLang="zh-CN" b="1" smtClean="0"/>
              <a:t>1.1  </a:t>
            </a:r>
            <a:r>
              <a:rPr lang="zh-CN" altLang="en-US" b="1" smtClean="0">
                <a:latin typeface="宋体" charset="-122"/>
              </a:rPr>
              <a:t>总体、样本、参数和统计数</a:t>
            </a:r>
            <a:r>
              <a:rPr lang="zh-CN" altLang="en-US" smtClean="0"/>
              <a:t> </a:t>
            </a:r>
          </a:p>
          <a:p>
            <a:pPr eaLnBrk="1" hangingPunct="1">
              <a:lnSpc>
                <a:spcPct val="90000"/>
              </a:lnSpc>
              <a:buFontTx/>
              <a:buNone/>
            </a:pPr>
            <a:r>
              <a:rPr lang="zh-CN" altLang="en-US" sz="2600" b="1" smtClean="0">
                <a:latin typeface="宋体" charset="-122"/>
              </a:rPr>
              <a:t>总体</a:t>
            </a:r>
            <a:r>
              <a:rPr lang="en-US" altLang="zh-CN" sz="2600" smtClean="0">
                <a:latin typeface="宋体" charset="-122"/>
              </a:rPr>
              <a:t>(population)</a:t>
            </a:r>
            <a:r>
              <a:rPr lang="zh-CN" altLang="en-US" sz="2600" smtClean="0">
                <a:latin typeface="宋体" charset="-122"/>
              </a:rPr>
              <a:t>：指研究对象的全体，由具有共同性质的个体所组成。</a:t>
            </a:r>
          </a:p>
          <a:p>
            <a:pPr eaLnBrk="1" hangingPunct="1">
              <a:lnSpc>
                <a:spcPct val="90000"/>
              </a:lnSpc>
              <a:buFontTx/>
              <a:buNone/>
            </a:pPr>
            <a:r>
              <a:rPr lang="zh-CN" altLang="en-US" sz="2600" b="1" smtClean="0"/>
              <a:t>样本</a:t>
            </a:r>
            <a:r>
              <a:rPr lang="en-US" altLang="zh-CN" sz="2600" smtClean="0">
                <a:latin typeface="宋体" charset="-122"/>
              </a:rPr>
              <a:t>(sample)</a:t>
            </a:r>
            <a:r>
              <a:rPr lang="zh-CN" altLang="en-US" sz="2600" smtClean="0">
                <a:latin typeface="宋体" charset="-122"/>
              </a:rPr>
              <a:t>：从总体中抽取的一部分个体所组成的集团称为样本 </a:t>
            </a:r>
          </a:p>
          <a:p>
            <a:pPr eaLnBrk="1" hangingPunct="1">
              <a:lnSpc>
                <a:spcPct val="90000"/>
              </a:lnSpc>
              <a:buFontTx/>
              <a:buNone/>
            </a:pPr>
            <a:r>
              <a:rPr lang="zh-CN" altLang="en-US" sz="2600" b="1" smtClean="0"/>
              <a:t>参数</a:t>
            </a:r>
            <a:r>
              <a:rPr lang="en-US" altLang="zh-CN" sz="2600" smtClean="0">
                <a:latin typeface="宋体" charset="-122"/>
              </a:rPr>
              <a:t>(parameter)</a:t>
            </a:r>
            <a:r>
              <a:rPr lang="zh-CN" altLang="en-US" sz="2600" smtClean="0">
                <a:latin typeface="宋体" charset="-122"/>
              </a:rPr>
              <a:t>：是由总体全部观察值计算得到的用来描述总体特征的数，常用希腊字母表示，如总体平均数</a:t>
            </a:r>
            <a:r>
              <a:rPr lang="zh-CN" altLang="en-US" sz="2600" i="1" smtClean="0">
                <a:sym typeface="Symbol" pitchFamily="18" charset="2"/>
              </a:rPr>
              <a:t></a:t>
            </a:r>
            <a:r>
              <a:rPr lang="zh-CN" altLang="en-US" sz="2600" i="1" smtClean="0">
                <a:latin typeface="宋体" charset="-122"/>
              </a:rPr>
              <a:t> </a:t>
            </a:r>
            <a:r>
              <a:rPr lang="zh-CN" altLang="en-US" sz="2600" smtClean="0">
                <a:latin typeface="宋体" charset="-122"/>
              </a:rPr>
              <a:t>，总体标准差</a:t>
            </a:r>
            <a:r>
              <a:rPr lang="zh-CN" altLang="en-US" sz="2600" i="1" smtClean="0">
                <a:sym typeface="Symbol" pitchFamily="18" charset="2"/>
              </a:rPr>
              <a:t></a:t>
            </a:r>
            <a:r>
              <a:rPr lang="zh-CN" altLang="en-US" sz="2600" i="1" smtClean="0">
                <a:latin typeface="宋体" charset="-122"/>
              </a:rPr>
              <a:t> </a:t>
            </a:r>
            <a:r>
              <a:rPr lang="zh-CN" altLang="en-US" sz="2600" smtClean="0">
                <a:latin typeface="宋体" charset="-122"/>
              </a:rPr>
              <a:t>等 </a:t>
            </a:r>
          </a:p>
          <a:p>
            <a:pPr eaLnBrk="1" hangingPunct="1">
              <a:lnSpc>
                <a:spcPct val="90000"/>
              </a:lnSpc>
              <a:buFontTx/>
              <a:buNone/>
            </a:pPr>
            <a:r>
              <a:rPr lang="zh-CN" altLang="en-US" sz="2600" b="1" smtClean="0"/>
              <a:t>统计数</a:t>
            </a:r>
            <a:r>
              <a:rPr lang="en-US" altLang="zh-CN" sz="2600" smtClean="0"/>
              <a:t>(statistic)</a:t>
            </a:r>
            <a:r>
              <a:rPr lang="zh-CN" altLang="en-US" sz="2600" smtClean="0"/>
              <a:t>：</a:t>
            </a:r>
            <a:r>
              <a:rPr lang="zh-CN" altLang="en-US" sz="2600" smtClean="0">
                <a:latin typeface="宋体" charset="-122"/>
              </a:rPr>
              <a:t>统计数是由样本全部观察值计算得到的用来描述样本特征和估计总体特征的数，常用拉丁字母表示，如样本平均数，样本标准差</a:t>
            </a:r>
            <a:r>
              <a:rPr lang="en-US" altLang="zh-CN" sz="2600" i="1" smtClean="0"/>
              <a:t>s</a:t>
            </a:r>
            <a:r>
              <a:rPr lang="en-US" altLang="zh-CN"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28600"/>
            <a:ext cx="7772400" cy="533400"/>
          </a:xfrm>
        </p:spPr>
        <p:txBody>
          <a:bodyPr/>
          <a:lstStyle/>
          <a:p>
            <a:pPr algn="l" eaLnBrk="1" hangingPunct="1"/>
            <a:r>
              <a:rPr lang="en-US" altLang="zh-CN" sz="3400" b="1" smtClean="0"/>
              <a:t>1.2  </a:t>
            </a:r>
            <a:r>
              <a:rPr lang="zh-CN" altLang="en-US" sz="3400" b="1" smtClean="0">
                <a:latin typeface="宋体" charset="-122"/>
              </a:rPr>
              <a:t>资料的整理</a:t>
            </a:r>
            <a:r>
              <a:rPr lang="zh-CN" altLang="en-US" sz="3400" smtClean="0"/>
              <a:t> </a:t>
            </a:r>
          </a:p>
        </p:txBody>
      </p:sp>
      <p:sp>
        <p:nvSpPr>
          <p:cNvPr id="24579" name="Rectangle 3"/>
          <p:cNvSpPr>
            <a:spLocks noGrp="1" noChangeArrowheads="1"/>
          </p:cNvSpPr>
          <p:nvPr>
            <p:ph type="body" idx="1"/>
          </p:nvPr>
        </p:nvSpPr>
        <p:spPr>
          <a:xfrm>
            <a:off x="381000" y="838200"/>
            <a:ext cx="8458200" cy="3962400"/>
          </a:xfrm>
        </p:spPr>
        <p:txBody>
          <a:bodyPr/>
          <a:lstStyle/>
          <a:p>
            <a:pPr eaLnBrk="1" hangingPunct="1">
              <a:buFontTx/>
              <a:buNone/>
            </a:pPr>
            <a:r>
              <a:rPr lang="en-US" altLang="zh-CN" sz="2200" b="1" smtClean="0"/>
              <a:t>1.2.1 </a:t>
            </a:r>
            <a:r>
              <a:rPr lang="zh-CN" altLang="en-US" sz="2200" b="1" smtClean="0"/>
              <a:t>试验资料的性质</a:t>
            </a:r>
            <a:r>
              <a:rPr lang="zh-CN" altLang="en-US" sz="2200" smtClean="0"/>
              <a:t> </a:t>
            </a:r>
          </a:p>
          <a:p>
            <a:pPr eaLnBrk="1" hangingPunct="1">
              <a:buFontTx/>
              <a:buNone/>
            </a:pPr>
            <a:r>
              <a:rPr lang="zh-CN" altLang="en-US" sz="2200" b="1" smtClean="0">
                <a:solidFill>
                  <a:schemeClr val="accent1"/>
                </a:solidFill>
              </a:rPr>
              <a:t>数量性状资料：</a:t>
            </a:r>
            <a:r>
              <a:rPr lang="zh-CN" altLang="en-US" sz="2200" smtClean="0"/>
              <a:t>用数量表示生物性状的资料</a:t>
            </a:r>
          </a:p>
          <a:p>
            <a:pPr eaLnBrk="1" hangingPunct="1">
              <a:buFontTx/>
              <a:buNone/>
            </a:pPr>
            <a:r>
              <a:rPr lang="zh-CN" altLang="en-US" sz="2200" smtClean="0"/>
              <a:t>连续性资料：用度量衡等计量工具直接测定的资料  </a:t>
            </a:r>
          </a:p>
          <a:p>
            <a:pPr eaLnBrk="1" hangingPunct="1">
              <a:buFontTx/>
              <a:buNone/>
            </a:pPr>
            <a:r>
              <a:rPr lang="zh-CN" altLang="en-US" sz="2200" smtClean="0"/>
              <a:t>间断性资料：用计数方式得来的资料  </a:t>
            </a:r>
            <a:r>
              <a:rPr lang="zh-CN" altLang="en-US" sz="2200" b="1" smtClean="0"/>
              <a:t> </a:t>
            </a:r>
          </a:p>
          <a:p>
            <a:pPr eaLnBrk="1" hangingPunct="1">
              <a:buFontTx/>
              <a:buNone/>
            </a:pPr>
            <a:r>
              <a:rPr lang="zh-CN" altLang="en-US" sz="2200" b="1" smtClean="0">
                <a:solidFill>
                  <a:schemeClr val="accent1"/>
                </a:solidFill>
              </a:rPr>
              <a:t>质量性状资料：</a:t>
            </a:r>
            <a:r>
              <a:rPr lang="zh-CN" altLang="en-US" sz="2200" smtClean="0"/>
              <a:t>反映能观察到而不能直接测量的事物性状，统计其时须先将质量性状数量化。</a:t>
            </a:r>
            <a:r>
              <a:rPr lang="zh-CN" altLang="en-US" sz="2200" b="1" smtClean="0"/>
              <a:t>  </a:t>
            </a:r>
          </a:p>
          <a:p>
            <a:pPr eaLnBrk="1" hangingPunct="1">
              <a:buFontTx/>
              <a:buNone/>
            </a:pPr>
            <a:r>
              <a:rPr lang="zh-CN" altLang="en-US" sz="2200" smtClean="0"/>
              <a:t>统计次数法：</a:t>
            </a:r>
            <a:r>
              <a:rPr lang="zh-CN" altLang="en-US" sz="2200" smtClean="0">
                <a:latin typeface="宋体" charset="-122"/>
              </a:rPr>
              <a:t>以某一质量性状的类别统计出的次数作为质量性状的数据</a:t>
            </a:r>
            <a:endParaRPr lang="zh-CN" altLang="en-US" sz="2200" smtClean="0"/>
          </a:p>
          <a:p>
            <a:pPr eaLnBrk="1" hangingPunct="1">
              <a:buFontTx/>
              <a:buNone/>
            </a:pPr>
            <a:r>
              <a:rPr lang="zh-CN" altLang="en-US" sz="2200" smtClean="0"/>
              <a:t>评分或分级法：</a:t>
            </a:r>
            <a:r>
              <a:rPr lang="zh-CN" altLang="en-US" sz="2200" smtClean="0">
                <a:latin typeface="宋体" charset="-122"/>
              </a:rPr>
              <a:t>对某一性状根据其类别或重要性不同</a:t>
            </a:r>
            <a:r>
              <a:rPr lang="en-US" altLang="zh-CN" sz="2200" smtClean="0"/>
              <a:t>,</a:t>
            </a:r>
            <a:r>
              <a:rPr lang="zh-CN" altLang="en-US" sz="2200" smtClean="0">
                <a:latin typeface="宋体" charset="-122"/>
              </a:rPr>
              <a:t>分别给予评分或化分等级</a:t>
            </a:r>
            <a:r>
              <a:rPr lang="zh-CN" altLang="en-US" sz="2200" smtClean="0"/>
              <a:t> ，</a:t>
            </a:r>
            <a:r>
              <a:rPr lang="zh-CN" altLang="en-US" sz="2200" smtClean="0">
                <a:latin typeface="宋体" charset="-122"/>
              </a:rPr>
              <a:t>然后统计各分级的次数</a:t>
            </a:r>
            <a:r>
              <a:rPr lang="zh-CN" altLang="en-US" sz="2200" smtClean="0"/>
              <a:t>  </a:t>
            </a:r>
          </a:p>
        </p:txBody>
      </p:sp>
      <p:sp>
        <p:nvSpPr>
          <p:cNvPr id="5125" name="Text Box 5"/>
          <p:cNvSpPr txBox="1">
            <a:spLocks noChangeArrowheads="1"/>
          </p:cNvSpPr>
          <p:nvPr/>
        </p:nvSpPr>
        <p:spPr bwMode="auto">
          <a:xfrm>
            <a:off x="381000" y="4648200"/>
            <a:ext cx="8458200" cy="1946275"/>
          </a:xfrm>
          <a:prstGeom prst="rect">
            <a:avLst/>
          </a:prstGeom>
          <a:noFill/>
          <a:ln w="9525">
            <a:solidFill>
              <a:srgbClr val="FF0000"/>
            </a:solidFill>
            <a:miter lim="800000"/>
            <a:headEnd/>
            <a:tailEnd/>
          </a:ln>
        </p:spPr>
        <p:txBody>
          <a:bodyPr>
            <a:spAutoFit/>
          </a:bodyPr>
          <a:lstStyle/>
          <a:p>
            <a:pPr>
              <a:spcBef>
                <a:spcPct val="50000"/>
              </a:spcBef>
            </a:pPr>
            <a:r>
              <a:rPr lang="zh-CN" altLang="en-US" sz="2200">
                <a:latin typeface="宋体" charset="-122"/>
              </a:rPr>
              <a:t>按资料特征、获取和整理方法，又可分为计量资料和计数资料</a:t>
            </a:r>
          </a:p>
          <a:p>
            <a:pPr>
              <a:spcBef>
                <a:spcPct val="50000"/>
              </a:spcBef>
            </a:pPr>
            <a:r>
              <a:rPr lang="zh-CN" altLang="en-US" sz="2200">
                <a:latin typeface="宋体" charset="-122"/>
              </a:rPr>
              <a:t>计量资料：用测量工具测定每个观察单元得到的某指标连续性资料</a:t>
            </a:r>
          </a:p>
          <a:p>
            <a:pPr>
              <a:spcBef>
                <a:spcPct val="50000"/>
              </a:spcBef>
            </a:pPr>
            <a:r>
              <a:rPr lang="zh-CN" altLang="en-US" sz="2200">
                <a:latin typeface="宋体" charset="-122"/>
              </a:rPr>
              <a:t>计数资料：用计数的方法获得的间断性资料</a:t>
            </a:r>
          </a:p>
          <a:p>
            <a:pPr>
              <a:spcBef>
                <a:spcPct val="50000"/>
              </a:spcBef>
            </a:pPr>
            <a:r>
              <a:rPr lang="zh-CN" altLang="en-US" sz="2200">
                <a:latin typeface="宋体" charset="-122"/>
              </a:rPr>
              <a:t>        </a:t>
            </a:r>
            <a:r>
              <a:rPr lang="zh-CN" altLang="en-US" sz="2200" b="1">
                <a:solidFill>
                  <a:schemeClr val="hlink"/>
                </a:solidFill>
                <a:latin typeface="宋体" charset="-122"/>
              </a:rPr>
              <a:t>计量资料和计数资料可互相转化</a:t>
            </a:r>
            <a:r>
              <a:rPr lang="zh-CN" altLang="en-US" sz="2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381000" y="304800"/>
            <a:ext cx="7772400" cy="457200"/>
          </a:xfrm>
        </p:spPr>
        <p:txBody>
          <a:bodyPr/>
          <a:lstStyle/>
          <a:p>
            <a:pPr algn="l" eaLnBrk="1" hangingPunct="1"/>
            <a:r>
              <a:rPr lang="en-US" altLang="zh-CN" sz="3200" b="1" smtClean="0"/>
              <a:t>1.2.2 </a:t>
            </a:r>
            <a:r>
              <a:rPr lang="zh-CN" altLang="en-US" sz="3200" b="1" smtClean="0">
                <a:latin typeface="宋体" charset="-122"/>
              </a:rPr>
              <a:t>次数分布表</a:t>
            </a:r>
          </a:p>
        </p:txBody>
      </p:sp>
      <p:sp>
        <p:nvSpPr>
          <p:cNvPr id="1031" name="Rectangle 3"/>
          <p:cNvSpPr>
            <a:spLocks noGrp="1" noChangeArrowheads="1"/>
          </p:cNvSpPr>
          <p:nvPr>
            <p:ph type="body" idx="1"/>
          </p:nvPr>
        </p:nvSpPr>
        <p:spPr>
          <a:xfrm>
            <a:off x="457200" y="1066800"/>
            <a:ext cx="7772400" cy="5334000"/>
          </a:xfrm>
        </p:spPr>
        <p:txBody>
          <a:bodyPr/>
          <a:lstStyle/>
          <a:p>
            <a:pPr eaLnBrk="1" hangingPunct="1">
              <a:lnSpc>
                <a:spcPct val="90000"/>
              </a:lnSpc>
              <a:buFontTx/>
              <a:buNone/>
            </a:pPr>
            <a:r>
              <a:rPr lang="zh-CN" altLang="en-US" sz="2200" b="1" u="sng" smtClean="0">
                <a:solidFill>
                  <a:schemeClr val="hlink"/>
                </a:solidFill>
                <a:latin typeface="宋体" charset="-122"/>
              </a:rPr>
              <a:t>连续性资料的次数分布表</a:t>
            </a:r>
            <a:r>
              <a:rPr lang="zh-CN" altLang="en-US" sz="2200" smtClean="0">
                <a:latin typeface="宋体" charset="-122"/>
              </a:rPr>
              <a:t>制作方法</a:t>
            </a:r>
            <a:r>
              <a:rPr lang="zh-CN" altLang="en-US" sz="2200" smtClean="0"/>
              <a:t> </a:t>
            </a:r>
          </a:p>
          <a:p>
            <a:pPr eaLnBrk="1" hangingPunct="1">
              <a:lnSpc>
                <a:spcPct val="90000"/>
              </a:lnSpc>
              <a:buFontTx/>
              <a:buNone/>
            </a:pPr>
            <a:r>
              <a:rPr lang="zh-CN" altLang="en-US" sz="2200" smtClean="0">
                <a:latin typeface="宋体" charset="-122"/>
              </a:rPr>
              <a:t>①</a:t>
            </a:r>
            <a:r>
              <a:rPr lang="zh-CN" altLang="en-US" sz="2200" smtClean="0"/>
              <a:t> </a:t>
            </a:r>
            <a:r>
              <a:rPr lang="zh-CN" altLang="en-US" sz="2200" smtClean="0">
                <a:latin typeface="宋体" charset="-122"/>
              </a:rPr>
              <a:t>求全距</a:t>
            </a:r>
            <a:r>
              <a:rPr lang="zh-CN" altLang="en-US" sz="2200" smtClean="0"/>
              <a:t> ：</a:t>
            </a:r>
            <a:r>
              <a:rPr lang="zh-CN" altLang="en-US" sz="2200" smtClean="0">
                <a:latin typeface="宋体" charset="-122"/>
              </a:rPr>
              <a:t>全距是资料的最大值与最小值之差，也称极差</a:t>
            </a:r>
            <a:r>
              <a:rPr lang="zh-CN" altLang="en-US" sz="2200" smtClean="0"/>
              <a:t> </a:t>
            </a:r>
          </a:p>
          <a:p>
            <a:pPr eaLnBrk="1" hangingPunct="1">
              <a:lnSpc>
                <a:spcPct val="90000"/>
              </a:lnSpc>
              <a:buFontTx/>
              <a:buNone/>
            </a:pPr>
            <a:r>
              <a:rPr lang="zh-CN" altLang="en-US" sz="2200" smtClean="0">
                <a:latin typeface="宋体" charset="-122"/>
              </a:rPr>
              <a:t>②</a:t>
            </a:r>
            <a:r>
              <a:rPr lang="zh-CN" altLang="en-US" sz="2200" smtClean="0"/>
              <a:t> </a:t>
            </a:r>
            <a:r>
              <a:rPr lang="zh-CN" altLang="en-US" sz="2200" smtClean="0">
                <a:latin typeface="宋体" charset="-122"/>
              </a:rPr>
              <a:t>确定组数</a:t>
            </a:r>
            <a:r>
              <a:rPr lang="zh-CN" altLang="en-US" sz="2200" smtClean="0"/>
              <a:t> </a:t>
            </a:r>
          </a:p>
          <a:p>
            <a:pPr eaLnBrk="1" hangingPunct="1">
              <a:lnSpc>
                <a:spcPct val="90000"/>
              </a:lnSpc>
              <a:buFontTx/>
              <a:buNone/>
            </a:pPr>
            <a:endParaRPr lang="zh-CN" altLang="en-US" sz="2200" smtClean="0">
              <a:latin typeface="宋体" charset="-122"/>
            </a:endParaRPr>
          </a:p>
          <a:p>
            <a:pPr eaLnBrk="1" hangingPunct="1">
              <a:lnSpc>
                <a:spcPct val="90000"/>
              </a:lnSpc>
              <a:buFontTx/>
              <a:buNone/>
            </a:pPr>
            <a:endParaRPr lang="zh-CN" altLang="en-US" sz="2200" smtClean="0">
              <a:latin typeface="宋体" charset="-122"/>
            </a:endParaRPr>
          </a:p>
          <a:p>
            <a:pPr eaLnBrk="1" hangingPunct="1">
              <a:lnSpc>
                <a:spcPct val="90000"/>
              </a:lnSpc>
              <a:buFontTx/>
              <a:buNone/>
            </a:pPr>
            <a:endParaRPr lang="zh-CN" altLang="en-US" sz="2200" smtClean="0">
              <a:latin typeface="宋体" charset="-122"/>
            </a:endParaRPr>
          </a:p>
          <a:p>
            <a:pPr eaLnBrk="1" hangingPunct="1">
              <a:lnSpc>
                <a:spcPct val="90000"/>
              </a:lnSpc>
              <a:buFontTx/>
              <a:buNone/>
            </a:pPr>
            <a:r>
              <a:rPr lang="zh-CN" altLang="en-US" sz="2200" smtClean="0">
                <a:latin typeface="宋体" charset="-122"/>
              </a:rPr>
              <a:t>③确定组距 </a:t>
            </a:r>
          </a:p>
          <a:p>
            <a:pPr eaLnBrk="1" hangingPunct="1">
              <a:lnSpc>
                <a:spcPct val="90000"/>
              </a:lnSpc>
              <a:buFontTx/>
              <a:buNone/>
            </a:pPr>
            <a:endParaRPr lang="zh-CN" altLang="en-US" sz="2200" smtClean="0">
              <a:latin typeface="宋体" charset="-122"/>
            </a:endParaRPr>
          </a:p>
          <a:p>
            <a:pPr eaLnBrk="1" hangingPunct="1">
              <a:lnSpc>
                <a:spcPct val="90000"/>
              </a:lnSpc>
              <a:buFontTx/>
              <a:buNone/>
            </a:pPr>
            <a:r>
              <a:rPr lang="zh-CN" altLang="en-US" sz="2200" smtClean="0">
                <a:latin typeface="宋体" charset="-122"/>
              </a:rPr>
              <a:t>④ 求组中值 </a:t>
            </a:r>
          </a:p>
          <a:p>
            <a:pPr eaLnBrk="1" hangingPunct="1">
              <a:lnSpc>
                <a:spcPct val="90000"/>
              </a:lnSpc>
              <a:buFontTx/>
              <a:buNone/>
            </a:pPr>
            <a:r>
              <a:rPr lang="zh-CN" altLang="en-US" sz="2200" smtClean="0">
                <a:latin typeface="宋体" charset="-122"/>
              </a:rPr>
              <a:t>⑤ 确定组限</a:t>
            </a:r>
          </a:p>
          <a:p>
            <a:pPr eaLnBrk="1" hangingPunct="1">
              <a:lnSpc>
                <a:spcPct val="90000"/>
              </a:lnSpc>
              <a:buFontTx/>
              <a:buNone/>
            </a:pPr>
            <a:endParaRPr lang="zh-CN" altLang="en-US" sz="2200" smtClean="0">
              <a:latin typeface="宋体" charset="-122"/>
            </a:endParaRPr>
          </a:p>
          <a:p>
            <a:pPr eaLnBrk="1" hangingPunct="1">
              <a:lnSpc>
                <a:spcPct val="90000"/>
              </a:lnSpc>
              <a:buFontTx/>
              <a:buNone/>
            </a:pPr>
            <a:endParaRPr lang="zh-CN" altLang="en-US" sz="2200" smtClean="0">
              <a:latin typeface="宋体" charset="-122"/>
            </a:endParaRPr>
          </a:p>
          <a:p>
            <a:pPr eaLnBrk="1" hangingPunct="1">
              <a:lnSpc>
                <a:spcPct val="90000"/>
              </a:lnSpc>
              <a:buFontTx/>
              <a:buNone/>
            </a:pPr>
            <a:endParaRPr lang="zh-CN" altLang="en-US" sz="2200" smtClean="0">
              <a:latin typeface="宋体" charset="-122"/>
            </a:endParaRPr>
          </a:p>
          <a:p>
            <a:pPr eaLnBrk="1" hangingPunct="1">
              <a:lnSpc>
                <a:spcPct val="90000"/>
              </a:lnSpc>
              <a:buFontTx/>
              <a:buNone/>
            </a:pPr>
            <a:r>
              <a:rPr lang="zh-CN" altLang="en-US" sz="2200" smtClean="0">
                <a:latin typeface="宋体" charset="-122"/>
              </a:rPr>
              <a:t>⑥ 划线归组</a:t>
            </a:r>
          </a:p>
        </p:txBody>
      </p:sp>
      <p:sp>
        <p:nvSpPr>
          <p:cNvPr id="1032" name="Rectangle 45"/>
          <p:cNvSpPr>
            <a:spLocks noChangeArrowheads="1"/>
          </p:cNvSpPr>
          <p:nvPr/>
        </p:nvSpPr>
        <p:spPr bwMode="auto">
          <a:xfrm>
            <a:off x="4081463" y="3309938"/>
            <a:ext cx="9144000" cy="0"/>
          </a:xfrm>
          <a:prstGeom prst="rect">
            <a:avLst/>
          </a:prstGeom>
          <a:noFill/>
          <a:ln w="9525">
            <a:noFill/>
            <a:miter lim="800000"/>
            <a:headEnd/>
            <a:tailEnd/>
          </a:ln>
        </p:spPr>
        <p:txBody>
          <a:bodyPr>
            <a:spAutoFit/>
          </a:bodyPr>
          <a:lstStyle/>
          <a:p>
            <a:endParaRPr lang="zh-CN" altLang="en-US"/>
          </a:p>
        </p:txBody>
      </p:sp>
      <p:sp>
        <p:nvSpPr>
          <p:cNvPr id="1033" name="Rectangle 47"/>
          <p:cNvSpPr>
            <a:spLocks noChangeArrowheads="1"/>
          </p:cNvSpPr>
          <p:nvPr/>
        </p:nvSpPr>
        <p:spPr bwMode="auto">
          <a:xfrm>
            <a:off x="4024313" y="3248025"/>
            <a:ext cx="9144000" cy="0"/>
          </a:xfrm>
          <a:prstGeom prst="rect">
            <a:avLst/>
          </a:prstGeom>
          <a:noFill/>
          <a:ln w="9525">
            <a:noFill/>
            <a:miter lim="800000"/>
            <a:headEnd/>
            <a:tailEnd/>
          </a:ln>
        </p:spPr>
        <p:txBody>
          <a:bodyPr>
            <a:spAutoFit/>
          </a:bodyPr>
          <a:lstStyle/>
          <a:p>
            <a:endParaRPr lang="zh-CN" altLang="en-US"/>
          </a:p>
        </p:txBody>
      </p:sp>
      <p:sp>
        <p:nvSpPr>
          <p:cNvPr id="1034" name="Rectangle 49"/>
          <p:cNvSpPr>
            <a:spLocks noChangeArrowheads="1"/>
          </p:cNvSpPr>
          <p:nvPr/>
        </p:nvSpPr>
        <p:spPr bwMode="auto">
          <a:xfrm>
            <a:off x="3748088" y="3095625"/>
            <a:ext cx="9144000" cy="0"/>
          </a:xfrm>
          <a:prstGeom prst="rect">
            <a:avLst/>
          </a:prstGeom>
          <a:noFill/>
          <a:ln w="9525">
            <a:noFill/>
            <a:miter lim="800000"/>
            <a:headEnd/>
            <a:tailEnd/>
          </a:ln>
        </p:spPr>
        <p:txBody>
          <a:bodyPr>
            <a:spAutoFit/>
          </a:bodyPr>
          <a:lstStyle/>
          <a:p>
            <a:endParaRPr lang="zh-CN" altLang="en-US"/>
          </a:p>
        </p:txBody>
      </p:sp>
      <p:grpSp>
        <p:nvGrpSpPr>
          <p:cNvPr id="1035" name="Group 51"/>
          <p:cNvGrpSpPr>
            <a:grpSpLocks/>
          </p:cNvGrpSpPr>
          <p:nvPr/>
        </p:nvGrpSpPr>
        <p:grpSpPr bwMode="auto">
          <a:xfrm>
            <a:off x="2209800" y="1752600"/>
            <a:ext cx="6400800" cy="3984625"/>
            <a:chOff x="1392" y="1104"/>
            <a:chExt cx="4032" cy="2510"/>
          </a:xfrm>
        </p:grpSpPr>
        <p:graphicFrame>
          <p:nvGraphicFramePr>
            <p:cNvPr id="1026" name="Object 43"/>
            <p:cNvGraphicFramePr>
              <a:graphicFrameLocks noChangeAspect="1"/>
            </p:cNvGraphicFramePr>
            <p:nvPr/>
          </p:nvGraphicFramePr>
          <p:xfrm>
            <a:off x="3552" y="1152"/>
            <a:ext cx="1872" cy="1782"/>
          </p:xfrm>
          <a:graphic>
            <a:graphicData uri="http://schemas.openxmlformats.org/presentationml/2006/ole">
              <p:oleObj spid="_x0000_s1026" name="Worksheet" r:id="rId4" imgW="1827000" imgH="1864800" progId="Excel.Sheet.8">
                <p:embed/>
              </p:oleObj>
            </a:graphicData>
          </a:graphic>
        </p:graphicFrame>
        <p:grpSp>
          <p:nvGrpSpPr>
            <p:cNvPr id="1036" name="Group 50"/>
            <p:cNvGrpSpPr>
              <a:grpSpLocks/>
            </p:cNvGrpSpPr>
            <p:nvPr/>
          </p:nvGrpSpPr>
          <p:grpSpPr bwMode="auto">
            <a:xfrm>
              <a:off x="1392" y="1104"/>
              <a:ext cx="1968" cy="2510"/>
              <a:chOff x="1392" y="1104"/>
              <a:chExt cx="1968" cy="2510"/>
            </a:xfrm>
          </p:grpSpPr>
          <p:graphicFrame>
            <p:nvGraphicFramePr>
              <p:cNvPr id="1027" name="Object 44"/>
              <p:cNvGraphicFramePr>
                <a:graphicFrameLocks noChangeAspect="1"/>
              </p:cNvGraphicFramePr>
              <p:nvPr/>
            </p:nvGraphicFramePr>
            <p:xfrm>
              <a:off x="1440" y="1104"/>
              <a:ext cx="1432" cy="376"/>
            </p:xfrm>
            <a:graphic>
              <a:graphicData uri="http://schemas.openxmlformats.org/presentationml/2006/ole">
                <p:oleObj spid="_x0000_s1027" name="Equation" r:id="rId5" imgW="952200" imgH="253800" progId="">
                  <p:embed/>
                </p:oleObj>
              </a:graphicData>
            </a:graphic>
          </p:graphicFrame>
          <p:graphicFrame>
            <p:nvGraphicFramePr>
              <p:cNvPr id="1028" name="Object 46"/>
              <p:cNvGraphicFramePr>
                <a:graphicFrameLocks noChangeAspect="1"/>
              </p:cNvGraphicFramePr>
              <p:nvPr/>
            </p:nvGraphicFramePr>
            <p:xfrm>
              <a:off x="1392" y="1968"/>
              <a:ext cx="1528" cy="517"/>
            </p:xfrm>
            <a:graphic>
              <a:graphicData uri="http://schemas.openxmlformats.org/presentationml/2006/ole">
                <p:oleObj spid="_x0000_s1028" name="Equation" r:id="rId6" imgW="1066680" imgH="419040" progId="">
                  <p:embed/>
                </p:oleObj>
              </a:graphicData>
            </a:graphic>
          </p:graphicFrame>
          <p:graphicFrame>
            <p:nvGraphicFramePr>
              <p:cNvPr id="1029" name="Object 48"/>
              <p:cNvGraphicFramePr>
                <a:graphicFrameLocks noChangeAspect="1"/>
              </p:cNvGraphicFramePr>
              <p:nvPr/>
            </p:nvGraphicFramePr>
            <p:xfrm>
              <a:off x="1392" y="2736"/>
              <a:ext cx="1968" cy="878"/>
            </p:xfrm>
            <a:graphic>
              <a:graphicData uri="http://schemas.openxmlformats.org/presentationml/2006/ole">
                <p:oleObj spid="_x0000_s1029" name="Equation" r:id="rId7" imgW="1650960" imgH="812520" progId="">
                  <p:embed/>
                </p:oleObj>
              </a:graphicData>
            </a:graphic>
          </p:graphicFrame>
        </p:gr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3" cstate="print"/>
          <a:srcRect/>
          <a:stretch>
            <a:fillRect/>
          </a:stretch>
        </p:blipFill>
        <p:spPr bwMode="auto">
          <a:xfrm>
            <a:off x="0" y="1524000"/>
            <a:ext cx="91440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p:cNvPicPr>
            <a:picLocks noChangeAspect="1" noChangeArrowheads="1"/>
          </p:cNvPicPr>
          <p:nvPr/>
        </p:nvPicPr>
        <p:blipFill>
          <a:blip r:embed="rId3" cstate="print"/>
          <a:srcRect/>
          <a:stretch>
            <a:fillRect/>
          </a:stretch>
        </p:blipFill>
        <p:spPr bwMode="auto">
          <a:xfrm>
            <a:off x="0" y="677863"/>
            <a:ext cx="9144000" cy="5178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TotalTime>
  <Words>2222</Words>
  <Application>Microsoft Office PowerPoint</Application>
  <PresentationFormat>全屏显示(4:3)</PresentationFormat>
  <Paragraphs>169</Paragraphs>
  <Slides>29</Slides>
  <Notes>29</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29</vt:i4>
      </vt:variant>
    </vt:vector>
  </HeadingPairs>
  <TitlesOfParts>
    <vt:vector size="32" baseType="lpstr">
      <vt:lpstr>默认设计模板</vt:lpstr>
      <vt:lpstr>Worksheet</vt:lpstr>
      <vt:lpstr>Equation</vt:lpstr>
      <vt:lpstr>第1章     试验资料收集与整理</vt:lpstr>
      <vt:lpstr>幻灯片 2</vt:lpstr>
      <vt:lpstr>授课内容与学时分配</vt:lpstr>
      <vt:lpstr>幻灯片 4</vt:lpstr>
      <vt:lpstr>幻灯片 5</vt:lpstr>
      <vt:lpstr>1.2  资料的整理 </vt:lpstr>
      <vt:lpstr>1.2.2 次数分布表</vt:lpstr>
      <vt:lpstr>幻灯片 8</vt:lpstr>
      <vt:lpstr>幻灯片 9</vt:lpstr>
      <vt:lpstr>幻灯片 10</vt:lpstr>
      <vt:lpstr>幻灯片 11</vt:lpstr>
      <vt:lpstr>幻灯片 12</vt:lpstr>
      <vt:lpstr>幻灯片 13</vt:lpstr>
      <vt:lpstr>1.3  特征数字  1.3.1 集中性特征数（平均数） </vt:lpstr>
      <vt:lpstr>幻灯片 15</vt:lpstr>
      <vt:lpstr>幻灯片 16</vt:lpstr>
      <vt:lpstr>算术平均数的性质</vt:lpstr>
      <vt:lpstr>幻灯片 18</vt:lpstr>
      <vt:lpstr>幻灯片 19</vt:lpstr>
      <vt:lpstr>幻灯片 20</vt:lpstr>
      <vt:lpstr>幻灯片 21</vt:lpstr>
      <vt:lpstr>幻灯片 22</vt:lpstr>
      <vt:lpstr>1.3.2 变异性特征数 </vt:lpstr>
      <vt:lpstr>幻灯片 24</vt:lpstr>
      <vt:lpstr>幻灯片 25</vt:lpstr>
      <vt:lpstr>幻灯片 26</vt:lpstr>
      <vt:lpstr>幻灯片 27</vt:lpstr>
      <vt:lpstr>幻灯片 28</vt:lpstr>
      <vt:lpstr>幻灯片 29</vt:lpstr>
    </vt:vector>
  </TitlesOfParts>
  <Company>上海水产大学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授课内容与学时分配</dc:title>
  <dc:creator>戴习林</dc:creator>
  <cp:lastModifiedBy>sihua</cp:lastModifiedBy>
  <cp:revision>55</cp:revision>
  <dcterms:created xsi:type="dcterms:W3CDTF">2005-11-20T15:15:18Z</dcterms:created>
  <dcterms:modified xsi:type="dcterms:W3CDTF">2020-03-04T00:17:55Z</dcterms:modified>
</cp:coreProperties>
</file>