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50"/>
  </p:notesMasterIdLst>
  <p:sldIdLst>
    <p:sldId id="256" r:id="rId2"/>
    <p:sldId id="438" r:id="rId3"/>
    <p:sldId id="433" r:id="rId4"/>
    <p:sldId id="437" r:id="rId5"/>
    <p:sldId id="261" r:id="rId6"/>
    <p:sldId id="441" r:id="rId7"/>
    <p:sldId id="459" r:id="rId8"/>
    <p:sldId id="313" r:id="rId9"/>
    <p:sldId id="409" r:id="rId10"/>
    <p:sldId id="314" r:id="rId11"/>
    <p:sldId id="406" r:id="rId12"/>
    <p:sldId id="316" r:id="rId13"/>
    <p:sldId id="331" r:id="rId14"/>
    <p:sldId id="446" r:id="rId15"/>
    <p:sldId id="332" r:id="rId16"/>
    <p:sldId id="419" r:id="rId17"/>
    <p:sldId id="420" r:id="rId18"/>
    <p:sldId id="421" r:id="rId19"/>
    <p:sldId id="423" r:id="rId20"/>
    <p:sldId id="354" r:id="rId21"/>
    <p:sldId id="451" r:id="rId22"/>
    <p:sldId id="345" r:id="rId23"/>
    <p:sldId id="452" r:id="rId24"/>
    <p:sldId id="386" r:id="rId25"/>
    <p:sldId id="270" r:id="rId26"/>
    <p:sldId id="274" r:id="rId27"/>
    <p:sldId id="271" r:id="rId28"/>
    <p:sldId id="341" r:id="rId29"/>
    <p:sldId id="408" r:id="rId30"/>
    <p:sldId id="277" r:id="rId31"/>
    <p:sldId id="280" r:id="rId32"/>
    <p:sldId id="284" r:id="rId33"/>
    <p:sldId id="287" r:id="rId34"/>
    <p:sldId id="286" r:id="rId35"/>
    <p:sldId id="288" r:id="rId36"/>
    <p:sldId id="323" r:id="rId37"/>
    <p:sldId id="346" r:id="rId38"/>
    <p:sldId id="457" r:id="rId39"/>
    <p:sldId id="458" r:id="rId40"/>
    <p:sldId id="337" r:id="rId41"/>
    <p:sldId id="320" r:id="rId42"/>
    <p:sldId id="321" r:id="rId43"/>
    <p:sldId id="324" r:id="rId44"/>
    <p:sldId id="356" r:id="rId45"/>
    <p:sldId id="411" r:id="rId46"/>
    <p:sldId id="460" r:id="rId47"/>
    <p:sldId id="461" r:id="rId48"/>
    <p:sldId id="462" r:id="rId49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CC3300"/>
    <a:srgbClr val="FF9900"/>
    <a:srgbClr val="0000FF"/>
    <a:srgbClr val="FF3300"/>
    <a:srgbClr val="F8FFE5"/>
    <a:srgbClr val="FFFFEB"/>
    <a:srgbClr val="A9A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86470" autoAdjust="0"/>
  </p:normalViewPr>
  <p:slideViewPr>
    <p:cSldViewPr>
      <p:cViewPr>
        <p:scale>
          <a:sx n="75" d="100"/>
          <a:sy n="75" d="100"/>
        </p:scale>
        <p:origin x="-2700" y="-94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3809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0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80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380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9DFC68E-6FC7-4B01-B1AA-D7A2BEECF46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5242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18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20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21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22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23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24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25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26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27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28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29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30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31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32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33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34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35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36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37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38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39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40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41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42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43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44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45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46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47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48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C68E-6FC7-4B01-B1AA-D7A2BEECF463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07A4C-0917-470E-9BA4-B9D4310162B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C6D20-F445-4B5A-A91D-29DCEED1045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41410-A4F8-48B9-A547-2FA16AB72D5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70E5FA6-097B-444F-8418-AEDD7BBDDF8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E510CE-7C53-42FF-BFB0-D167E9F7168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86334-2537-4D11-A6F2-24F4EFE7828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288DE-9E52-4ADE-BD52-A20F21DECA8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E7CCE-82CA-4818-B418-C88E1CF6979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86CE5-A83E-4840-8514-F3EEC8C713F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F5547-9BAE-45C3-B874-C89F2CDBA89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26740-3B0E-45E6-AA80-7DAFED41973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747E7-E3BE-4371-8002-07964E7FA82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41683-E5D7-45E4-BC39-1171124EA55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r>
              <a:rPr lang="zh-CN" altLang="en-US"/>
              <a:t>2010-6-3</a:t>
            </a:r>
            <a:endParaRPr lang="en-US" altLang="zh-CN"/>
          </a:p>
        </p:txBody>
      </p:sp>
      <p:sp>
        <p:nvSpPr>
          <p:cNvPr id="323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 altLang="zh-CN"/>
              <a:t>张金龙 R初步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0FFD13A-D509-49F2-9D4A-1890AD0544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800">
          <a:solidFill>
            <a:srgbClr val="3333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rgbClr val="333399"/>
          </a:solidFill>
          <a:latin typeface="Arial" charset="0"/>
          <a:ea typeface="黑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rgbClr val="333399"/>
          </a:solidFill>
          <a:latin typeface="Arial" charset="0"/>
          <a:ea typeface="黑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rgbClr val="333399"/>
          </a:solidFill>
          <a:latin typeface="Arial" charset="0"/>
          <a:ea typeface="黑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rgbClr val="333399"/>
          </a:solidFill>
          <a:latin typeface="Arial" charset="0"/>
          <a:ea typeface="黑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rgbClr val="333399"/>
          </a:solidFill>
          <a:latin typeface="Arial" charset="0"/>
          <a:ea typeface="黑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rgbClr val="333399"/>
          </a:solidFill>
          <a:latin typeface="Arial" charset="0"/>
          <a:ea typeface="黑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rgbClr val="333399"/>
          </a:solidFill>
          <a:latin typeface="Arial" charset="0"/>
          <a:ea typeface="黑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rgbClr val="333399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ourier New" pitchFamily="49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-project.org/misc/acpclust.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bm2.genes.nig.ac.jp/RGM2/R_current/library/spdep/man/images/big_diffnb_001.png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iosino.org/R/R-doc/" TargetMode="External"/><Relationship Id="rId3" Type="http://schemas.openxmlformats.org/officeDocument/2006/relationships/hyperlink" Target="http://www.r-project.org/" TargetMode="External"/><Relationship Id="rId7" Type="http://schemas.openxmlformats.org/officeDocument/2006/relationships/hyperlink" Target="http://www.statmethods.net/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s.name/" TargetMode="External"/><Relationship Id="rId5" Type="http://schemas.openxmlformats.org/officeDocument/2006/relationships/hyperlink" Target="http://bm2.genes.nig.ac.jp/RGM2/index.php" TargetMode="External"/><Relationship Id="rId4" Type="http://schemas.openxmlformats.org/officeDocument/2006/relationships/hyperlink" Target="http://www.nceas.ucsb.edu/scicomp/software/r" TargetMode="External"/><Relationship Id="rId9" Type="http://schemas.openxmlformats.org/officeDocument/2006/relationships/hyperlink" Target="http://rbbs.biosino.org/Rbbs/forums/list.page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tp.ctex.org/mirrors/CRA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ran.r-projec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8FC3-A1A2-491D-8927-91649DF1ADA0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19872" y="1700808"/>
            <a:ext cx="4680520" cy="17281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72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R</a:t>
            </a:r>
            <a:r>
              <a:rPr lang="zh-CN" altLang="en-US" sz="7200" dirty="0" smtClean="0">
                <a:latin typeface="华文隶书" pitchFamily="2" charset="-122"/>
                <a:ea typeface="华文隶书" pitchFamily="2" charset="-122"/>
              </a:rPr>
              <a:t>语言</a:t>
            </a:r>
            <a:r>
              <a:rPr lang="zh-CN" altLang="en-US" sz="7200" dirty="0">
                <a:latin typeface="华文隶书" pitchFamily="2" charset="-122"/>
                <a:ea typeface="华文隶书" pitchFamily="2" charset="-122"/>
              </a:rPr>
              <a:t>初步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7704" y="3861048"/>
            <a:ext cx="5760640" cy="25202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solidFill>
                  <a:srgbClr val="333399"/>
                </a:solidFill>
                <a:latin typeface="Times New Roman" pitchFamily="18" charset="0"/>
                <a:ea typeface="黑体" pitchFamily="2" charset="-122"/>
              </a:rPr>
              <a:t>彭司华</a:t>
            </a:r>
            <a:endParaRPr lang="en-US" altLang="zh-CN" sz="3200" dirty="0" smtClean="0">
              <a:solidFill>
                <a:srgbClr val="333399"/>
              </a:solidFill>
              <a:latin typeface="Times New Roman" pitchFamily="18" charset="0"/>
              <a:ea typeface="黑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solidFill>
                  <a:srgbClr val="333399"/>
                </a:solidFill>
                <a:latin typeface="Times New Roman" pitchFamily="18" charset="0"/>
                <a:ea typeface="黑体" pitchFamily="2" charset="-122"/>
              </a:rPr>
              <a:t>上海海洋大学</a:t>
            </a:r>
            <a:endParaRPr lang="en-US" altLang="zh-CN" sz="3200" dirty="0" smtClean="0">
              <a:solidFill>
                <a:srgbClr val="333399"/>
              </a:solidFill>
              <a:latin typeface="Times New Roman" pitchFamily="18" charset="0"/>
              <a:ea typeface="黑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solidFill>
                  <a:srgbClr val="333399"/>
                </a:solidFill>
                <a:latin typeface="Times New Roman" pitchFamily="18" charset="0"/>
                <a:ea typeface="黑体" pitchFamily="2" charset="-122"/>
              </a:rPr>
              <a:t>2018.3</a:t>
            </a:r>
            <a:endParaRPr lang="en-US" altLang="zh-CN" sz="3200" dirty="0">
              <a:solidFill>
                <a:srgbClr val="333399"/>
              </a:solidFill>
              <a:latin typeface="Times New Roman" pitchFamily="18" charset="0"/>
              <a:ea typeface="黑体" pitchFamily="2" charset="-122"/>
            </a:endParaRPr>
          </a:p>
        </p:txBody>
      </p:sp>
      <p:pic>
        <p:nvPicPr>
          <p:cNvPr id="2056" name="Picture 8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12776"/>
            <a:ext cx="2567509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D077-9582-49F1-A037-4126E54FFA8E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/>
              <a:t>常用</a:t>
            </a:r>
            <a:r>
              <a:rPr lang="en-US" altLang="zh-CN" sz="3200"/>
              <a:t>R</a:t>
            </a:r>
            <a:r>
              <a:rPr lang="zh-CN" altLang="en-US" sz="3200"/>
              <a:t>程序包</a:t>
            </a:r>
            <a:r>
              <a:rPr lang="en-US" altLang="zh-CN" sz="3200"/>
              <a:t>(II)</a:t>
            </a:r>
          </a:p>
        </p:txBody>
      </p:sp>
      <p:graphicFrame>
        <p:nvGraphicFramePr>
          <p:cNvPr id="134206" name="Group 62"/>
          <p:cNvGraphicFramePr>
            <a:graphicFrameLocks noGrp="1"/>
          </p:cNvGraphicFramePr>
          <p:nvPr>
            <p:ph idx="1"/>
          </p:nvPr>
        </p:nvGraphicFramePr>
        <p:xfrm>
          <a:off x="971550" y="1341438"/>
          <a:ext cx="7561263" cy="4627563"/>
        </p:xfrm>
        <a:graphic>
          <a:graphicData uri="http://schemas.openxmlformats.org/drawingml/2006/table">
            <a:tbl>
              <a:tblPr/>
              <a:tblGrid>
                <a:gridCol w="2259013"/>
                <a:gridCol w="5302250"/>
              </a:tblGrid>
              <a:tr h="452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Graphics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绘图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lattice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栅格图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maptools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空间对象的读取和处理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mefa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生态学和生物地理学多元数据处理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mgcv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广义加性模型相关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mvpart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多变量分解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nlme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线性及非线性混合效应模型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ouch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系统发育比较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pgirmess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生态学数据分析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phangorn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系统发育分析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21EA-DC69-4EFE-ADC9-CD9D69052CEF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/>
              <a:t>常用</a:t>
            </a:r>
            <a:r>
              <a:rPr lang="en-US" altLang="zh-CN" sz="3200"/>
              <a:t>R</a:t>
            </a:r>
            <a:r>
              <a:rPr lang="zh-CN" altLang="en-US" sz="3200"/>
              <a:t>程序包</a:t>
            </a:r>
            <a:r>
              <a:rPr lang="en-US" altLang="zh-CN" sz="3200"/>
              <a:t>(III)</a:t>
            </a:r>
          </a:p>
        </p:txBody>
      </p:sp>
      <p:graphicFrame>
        <p:nvGraphicFramePr>
          <p:cNvPr id="243844" name="Group 132"/>
          <p:cNvGraphicFramePr>
            <a:graphicFrameLocks noGrp="1"/>
          </p:cNvGraphicFramePr>
          <p:nvPr>
            <p:ph idx="1"/>
          </p:nvPr>
        </p:nvGraphicFramePr>
        <p:xfrm>
          <a:off x="827088" y="1362075"/>
          <a:ext cx="7859712" cy="4659314"/>
        </p:xfrm>
        <a:graphic>
          <a:graphicData uri="http://schemas.openxmlformats.org/drawingml/2006/table">
            <a:tbl>
              <a:tblPr/>
              <a:tblGrid>
                <a:gridCol w="1936750"/>
                <a:gridCol w="5922962"/>
              </a:tblGrid>
              <a:tr h="517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picante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群落系统发育多样性分析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raster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栅格数据分析与处理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seqinr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DNA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序列分析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sp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空间数据处理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spatstat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空间点格局分析，模型拟合与检验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splancs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空间与时空点格局分析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stats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R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统计学包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SDMTools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物种分布模型工具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vegan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植物与植物群落的排序，生物多样性计算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817E-A981-4242-BD76-30E868996103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程序包使用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8002587" cy="4602163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  <a:tabLst>
                <a:tab pos="449263" algn="l"/>
              </a:tabLst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程序包的中函数，都要先导入，再使用，因此导入程序包是第一步。</a:t>
            </a:r>
          </a:p>
          <a:p>
            <a:pPr marL="0" indent="0">
              <a:lnSpc>
                <a:spcPct val="150000"/>
              </a:lnSpc>
              <a:buFontTx/>
              <a:buNone/>
              <a:tabLst>
                <a:tab pos="449263" algn="l"/>
              </a:tabLst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在控制台中输入如下命令：</a:t>
            </a:r>
          </a:p>
          <a:p>
            <a:pPr marL="0" indent="0">
              <a:lnSpc>
                <a:spcPct val="150000"/>
              </a:lnSpc>
              <a:buFontTx/>
              <a:buNone/>
              <a:tabLst>
                <a:tab pos="449263" algn="l"/>
              </a:tabLst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library(vegan)</a:t>
            </a:r>
          </a:p>
          <a:p>
            <a:pPr marL="0" indent="0">
              <a:lnSpc>
                <a:spcPct val="150000"/>
              </a:lnSpc>
              <a:buFontTx/>
              <a:buNone/>
              <a:tabLst>
                <a:tab pos="449263" algn="l"/>
              </a:tabLst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library(ade4)</a:t>
            </a:r>
          </a:p>
          <a:p>
            <a:pPr marL="0" indent="0">
              <a:lnSpc>
                <a:spcPct val="150000"/>
              </a:lnSpc>
              <a:buFontTx/>
              <a:buNone/>
              <a:tabLst>
                <a:tab pos="449263" algn="l"/>
              </a:tabLst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程序包内的函数的用法与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内置的基本函数用法一样。</a:t>
            </a:r>
          </a:p>
          <a:p>
            <a:pPr marL="0" indent="0">
              <a:lnSpc>
                <a:spcPct val="150000"/>
              </a:lnSpc>
              <a:buFontTx/>
              <a:buNone/>
              <a:tabLst>
                <a:tab pos="449263" algn="l"/>
              </a:tabLst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library(vegan)</a:t>
            </a:r>
          </a:p>
          <a:p>
            <a:pPr marL="0" indent="0">
              <a:lnSpc>
                <a:spcPct val="150000"/>
              </a:lnSpc>
              <a:buFontTx/>
              <a:buNone/>
              <a:tabLst>
                <a:tab pos="449263" algn="l"/>
              </a:tabLst>
            </a:pPr>
            <a:r>
              <a:rPr lang="en-US" altLang="zh-CN" sz="1800" b="1">
                <a:solidFill>
                  <a:srgbClr val="0000FF"/>
                </a:solidFill>
                <a:latin typeface="Courier New" pitchFamily="49" charset="0"/>
              </a:rPr>
              <a:t>This is vegan 1.17-2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E14-847F-4F77-B35B-BB8B6A7F129F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查看函数的帮助文件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485900"/>
            <a:ext cx="7005637" cy="4679950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Courier New" pitchFamily="49" charset="0"/>
              <a:buNone/>
            </a:pPr>
            <a:r>
              <a:rPr lang="zh-CN" altLang="en-US" sz="1800" b="1" dirty="0">
                <a:latin typeface="Courier New" pitchFamily="49" charset="0"/>
                <a:ea typeface="黑体" pitchFamily="2" charset="-122"/>
              </a:rPr>
              <a:t>函数的默认值是什么？ 怎么使用？ 使用时需要注意什么问题？ 需要查询函数的帮助。</a:t>
            </a:r>
          </a:p>
          <a:p>
            <a:pPr marL="0" indent="0">
              <a:lnSpc>
                <a:spcPct val="150000"/>
              </a:lnSpc>
              <a:buFont typeface="Courier New" pitchFamily="49" charset="0"/>
              <a:buNone/>
            </a:pP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1 </a:t>
            </a:r>
            <a:r>
              <a:rPr lang="en-US" altLang="zh-CN" sz="1800" b="1" dirty="0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?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t.test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 dirty="0" smtClean="0">
                <a:latin typeface="Courier New" pitchFamily="49" charset="0"/>
                <a:ea typeface="黑体" pitchFamily="2" charset="-122"/>
              </a:rPr>
              <a:t>4 </a:t>
            </a:r>
            <a:r>
              <a:rPr lang="en-US" altLang="zh-CN" sz="1800" b="1" dirty="0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help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("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itchFamily="49" charset="0"/>
                <a:ea typeface="黑体" pitchFamily="2" charset="-122"/>
              </a:rPr>
              <a:t>t.test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")</a:t>
            </a:r>
          </a:p>
          <a:p>
            <a:pPr marL="0" indent="0">
              <a:lnSpc>
                <a:spcPct val="150000"/>
              </a:lnSpc>
              <a:buFont typeface="Courier New" pitchFamily="49" charset="0"/>
              <a:buNone/>
            </a:pPr>
            <a:r>
              <a:rPr lang="en-US" altLang="zh-CN" sz="1800" b="1" dirty="0" smtClean="0">
                <a:latin typeface="Courier New" pitchFamily="49" charset="0"/>
                <a:ea typeface="黑体" pitchFamily="2" charset="-122"/>
              </a:rPr>
              <a:t>6 </a:t>
            </a:r>
            <a:r>
              <a:rPr lang="zh-CN" altLang="en-US" sz="1800" b="1" dirty="0">
                <a:latin typeface="Courier New" pitchFamily="49" charset="0"/>
                <a:ea typeface="黑体" pitchFamily="2" charset="-122"/>
              </a:rPr>
              <a:t>查看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sz="1800" b="1" dirty="0">
                <a:latin typeface="Courier New" pitchFamily="49" charset="0"/>
                <a:ea typeface="黑体" pitchFamily="2" charset="-122"/>
              </a:rPr>
              <a:t>包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pdf</a:t>
            </a:r>
            <a:r>
              <a:rPr lang="zh-CN" altLang="en-US" sz="1800" b="1" dirty="0">
                <a:latin typeface="Courier New" pitchFamily="49" charset="0"/>
                <a:ea typeface="黑体" pitchFamily="2" charset="-122"/>
              </a:rPr>
              <a:t>手册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BBF7-0B71-4B91-959A-48C728F1EDF2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61025"/>
            <a:ext cx="8229600" cy="896938"/>
          </a:xfrm>
        </p:spPr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en-US" altLang="zh-CN" sz="1800" dirty="0" smtClean="0">
                <a:latin typeface="黑体" pitchFamily="2" charset="-122"/>
                <a:ea typeface="黑体" pitchFamily="2" charset="-122"/>
              </a:rPr>
              <a:t>R</a:t>
            </a:r>
            <a:r>
              <a:rPr lang="zh-CN" altLang="en-US" sz="1800" dirty="0">
                <a:latin typeface="黑体" pitchFamily="2" charset="-122"/>
                <a:ea typeface="黑体" pitchFamily="2" charset="-122"/>
              </a:rPr>
              <a:t>帮助文件的内容与格式</a:t>
            </a:r>
          </a:p>
        </p:txBody>
      </p:sp>
      <p:pic>
        <p:nvPicPr>
          <p:cNvPr id="3532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33375"/>
            <a:ext cx="8502650" cy="4911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6964-BC0B-4219-A37C-379B15F53F1C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8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帮助文件的内容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268413"/>
            <a:ext cx="7570787" cy="49672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Courier New" pitchFamily="49" charset="0"/>
              </a:rPr>
              <a:t>lm{stats}             #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函数名及所在包</a:t>
            </a:r>
            <a:r>
              <a:rPr lang="zh-CN" altLang="en-US" sz="1800" b="1">
                <a:latin typeface="Courier New" pitchFamily="49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latin typeface="Courier New" pitchFamily="49" charset="0"/>
              </a:rPr>
              <a:t>Fitting Linear Models #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标题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latin typeface="Courier New" pitchFamily="49" charset="0"/>
              </a:rPr>
              <a:t>Description           #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函数描述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</a:rPr>
              <a:t>Usage                 #</a:t>
            </a:r>
            <a:r>
              <a:rPr lang="zh-CN" altLang="en-US" sz="180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默认选项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</a:rPr>
              <a:t>Arguments             #</a:t>
            </a:r>
            <a:r>
              <a:rPr lang="zh-CN" altLang="en-US" sz="180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参数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latin typeface="Courier New" pitchFamily="49" charset="0"/>
              </a:rPr>
              <a:t>Details               #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详情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latin typeface="Courier New" pitchFamily="49" charset="0"/>
              </a:rPr>
              <a:t>Author(s)             #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作者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latin typeface="Courier New" pitchFamily="49" charset="0"/>
              </a:rPr>
              <a:t>References            #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参考文献</a:t>
            </a: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</a:rPr>
              <a:t>Examples              </a:t>
            </a:r>
            <a:r>
              <a:rPr lang="en-US" altLang="zh-CN" sz="1800">
                <a:solidFill>
                  <a:srgbClr val="FF3300"/>
                </a:solidFill>
                <a:latin typeface="Courier New" pitchFamily="49" charset="0"/>
              </a:rPr>
              <a:t>#</a:t>
            </a:r>
            <a:r>
              <a:rPr lang="zh-CN" altLang="en-US" sz="180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举例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6F3D-ED46-4C3E-8177-108CA256CDC4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 dirty="0" smtClean="0"/>
              <a:t>二 </a:t>
            </a:r>
            <a:r>
              <a:rPr lang="en-US" altLang="zh-CN" sz="3200" dirty="0" smtClean="0"/>
              <a:t>R</a:t>
            </a:r>
            <a:r>
              <a:rPr lang="zh-CN" altLang="en-US" sz="3200" dirty="0"/>
              <a:t>的函数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968875"/>
          </a:xfrm>
        </p:spPr>
        <p:txBody>
          <a:bodyPr/>
          <a:lstStyle/>
          <a:p>
            <a:pPr marL="0" indent="442913"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是一种解释性语言，输入后可直接给出结果。</a:t>
            </a:r>
          </a:p>
          <a:p>
            <a:pPr marL="0" indent="442913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功能靠函数实现。</a:t>
            </a:r>
          </a:p>
          <a:p>
            <a:pPr marL="0" indent="442913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函数形式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: </a:t>
            </a:r>
          </a:p>
          <a:p>
            <a:pPr marL="0" indent="442913">
              <a:lnSpc>
                <a:spcPct val="150000"/>
              </a:lnSpc>
              <a:buFontTx/>
              <a:buNone/>
            </a:pP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   </a:t>
            </a:r>
            <a:r>
              <a:rPr lang="zh-CN" altLang="en-US" sz="1800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函数</a:t>
            </a:r>
            <a:r>
              <a:rPr lang="en-US" altLang="zh-CN" sz="1800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</a:t>
            </a:r>
            <a:r>
              <a:rPr lang="zh-CN" altLang="en-US" sz="1800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输入数据，参数</a:t>
            </a:r>
            <a:r>
              <a:rPr lang="en-US" altLang="zh-CN" sz="1800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= )</a:t>
            </a:r>
          </a:p>
          <a:p>
            <a:pPr marL="0" indent="442913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如果没有指定，则参数的以默认值为准。</a:t>
            </a:r>
          </a:p>
          <a:p>
            <a:pPr marL="0" indent="442913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例如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:</a:t>
            </a:r>
          </a:p>
          <a:p>
            <a:pPr marL="0" indent="442913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平均值</a:t>
            </a:r>
            <a:r>
              <a:rPr lang="zh-CN" altLang="en-US" sz="1800" b="1" dirty="0">
                <a:latin typeface="Courier New" pitchFamily="49" charset="0"/>
                <a:ea typeface="黑体" pitchFamily="2" charset="-122"/>
              </a:rPr>
              <a:t> 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mean(x, trim = 0, na.rm = FALSE, ...)</a:t>
            </a:r>
            <a:r>
              <a:rPr lang="en-US" altLang="zh-CN" sz="1800" b="1" dirty="0">
                <a:latin typeface="Courier New" pitchFamily="49" charset="0"/>
              </a:rPr>
              <a:t> </a:t>
            </a:r>
            <a:endParaRPr lang="en-US" altLang="zh-CN" sz="1800" b="1" dirty="0">
              <a:latin typeface="Courier New" pitchFamily="49" charset="0"/>
              <a:ea typeface="黑体" pitchFamily="2" charset="-122"/>
            </a:endParaRPr>
          </a:p>
          <a:p>
            <a:pPr marL="0" indent="442913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线性模型</a:t>
            </a:r>
            <a:r>
              <a:rPr lang="zh-CN" altLang="en-US" sz="1800" b="1" dirty="0">
                <a:latin typeface="Courier New" pitchFamily="49" charset="0"/>
                <a:ea typeface="黑体" pitchFamily="2" charset="-122"/>
              </a:rPr>
              <a:t> 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lm(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y~x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, data=test)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817-0C6E-46DA-AE77-6E6E2DE17F76}" type="slidenum">
              <a:rPr lang="en-US" altLang="zh-CN"/>
              <a:pPr/>
              <a:t>17</a:t>
            </a:fld>
            <a:endParaRPr lang="en-US" altLang="zh-CN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200"/>
              <a:t>R</a:t>
            </a:r>
            <a:r>
              <a:rPr lang="zh-CN" altLang="en-US" sz="3200"/>
              <a:t>的函数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341438"/>
            <a:ext cx="8001000" cy="4967287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每一个函数执行特定的功能，后面紧跟括号，例如：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平均值   </a:t>
            </a: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mean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()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求和     </a:t>
            </a: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sum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()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绘图     </a:t>
            </a: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plot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()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排序     </a:t>
            </a: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sort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()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>
                <a:latin typeface="Courier New" pitchFamily="49" charset="0"/>
                <a:ea typeface="黑体" pitchFamily="2" charset="-122"/>
              </a:rPr>
              <a:t>   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除了基本的运算之外，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的函数又分为”</a:t>
            </a:r>
            <a:r>
              <a:rPr lang="zh-CN" altLang="en-US" sz="180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高级”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和”</a:t>
            </a:r>
            <a:r>
              <a:rPr lang="zh-CN" altLang="en-US" sz="180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低级”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函数，高级函数可调用低级函数</a:t>
            </a:r>
            <a:r>
              <a:rPr lang="en-US" altLang="zh-CN" sz="1800">
                <a:latin typeface="Courier New" pitchFamily="49" charset="0"/>
                <a:ea typeface="黑体" pitchFamily="2" charset="-122"/>
              </a:rPr>
              <a:t>,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这里的”高级”函数习惯上称为泛型函数。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   如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plot()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就是泛型函数，可以根据数据的类型，调用底层的函数，应用相应的方法绘制相应的图形。这就是面向对象编程的思想。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62B2-F920-403F-A053-382FF0DF4B7E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200"/>
              <a:t>R</a:t>
            </a:r>
            <a:r>
              <a:rPr lang="zh-CN" altLang="en-US" sz="3200"/>
              <a:t>有哪些函数</a:t>
            </a:r>
            <a:r>
              <a:rPr lang="en-US" altLang="zh-CN" sz="3200"/>
              <a:t>?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125538"/>
            <a:ext cx="3178175" cy="5073650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 b="1">
                <a:latin typeface="Times New Roman" pitchFamily="18" charset="0"/>
                <a:ea typeface="黑体" pitchFamily="2" charset="-122"/>
              </a:rPr>
              <a:t>查询的方法：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Help&gt;Html help&gt;packages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</a:rPr>
              <a:t>log()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</a:rPr>
              <a:t>log10()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</a:rPr>
              <a:t>exp()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</a:rPr>
              <a:t>sin()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</a:rPr>
              <a:t>cos()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</a:rPr>
              <a:t>tan()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</a:rPr>
              <a:t>asin()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</a:rPr>
              <a:t>acos()</a:t>
            </a:r>
          </a:p>
        </p:txBody>
      </p:sp>
      <p:sp>
        <p:nvSpPr>
          <p:cNvPr id="30618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773238"/>
            <a:ext cx="4103687" cy="4679950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binom.test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fisher.test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chisq.test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glm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(y ~ x1+x2+x3, binomial)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friedman.test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mean()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sd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var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AD50E-F446-4C0F-87E6-B3B3E73482FE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413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200"/>
              <a:t>R</a:t>
            </a:r>
            <a:r>
              <a:rPr lang="zh-CN" altLang="en-US" sz="3200"/>
              <a:t>函数调用及其选项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412776"/>
            <a:ext cx="7704138" cy="4176713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箱线图绘制函数的调用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boxplot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(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day~type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, data=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bac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, 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col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="red", 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xlab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="Virus", 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</a:rPr>
              <a:t>ylab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</a:rPr>
              <a:t>="days")</a:t>
            </a:r>
            <a:endParaRPr lang="en-US" altLang="zh-CN" sz="1800" b="1" dirty="0">
              <a:solidFill>
                <a:srgbClr val="FF3300"/>
              </a:solidFill>
              <a:latin typeface="Courier New" pitchFamily="49" charset="0"/>
              <a:ea typeface="黑体" pitchFamily="2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day~type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，以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type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为横轴，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day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为纵轴绘制箱线图。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data=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bac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    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数据来源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bac</a:t>
            </a:r>
            <a:endParaRPr lang="en-US" altLang="zh-CN" sz="1800" b="1" dirty="0">
              <a:latin typeface="Courier New" pitchFamily="49" charset="0"/>
              <a:ea typeface="黑体" pitchFamily="2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col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=“red”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   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箱线图为红色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xlab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=“Virus”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横轴名称为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Virus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ylab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=“days”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 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纵轴名称为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days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2F2A-0A2D-4724-81C2-209934FEC4F3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229600" cy="7254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Courier New" pitchFamily="49" charset="0"/>
              </a:rPr>
              <a:t>内容</a:t>
            </a:r>
            <a:endParaRPr lang="zh-CN" altLang="en-US" sz="3200" dirty="0">
              <a:latin typeface="Courier New" pitchFamily="49" charset="0"/>
            </a:endParaRP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664" y="1847850"/>
            <a:ext cx="5688632" cy="4605486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3600" dirty="0">
                <a:solidFill>
                  <a:srgbClr val="333399"/>
                </a:solidFill>
                <a:latin typeface="Courier New" pitchFamily="49" charset="0"/>
                <a:ea typeface="黑体" pitchFamily="2" charset="-122"/>
              </a:rPr>
              <a:t>一 </a:t>
            </a:r>
            <a:r>
              <a:rPr lang="en-US" altLang="zh-CN" sz="3600" dirty="0">
                <a:solidFill>
                  <a:srgbClr val="333399"/>
                </a:solidFill>
                <a:ea typeface="黑体" pitchFamily="2" charset="-122"/>
              </a:rPr>
              <a:t>R</a:t>
            </a:r>
            <a:r>
              <a:rPr lang="zh-CN" altLang="en-US" sz="3600" dirty="0">
                <a:solidFill>
                  <a:srgbClr val="333399"/>
                </a:solidFill>
                <a:ea typeface="黑体" pitchFamily="2" charset="-122"/>
              </a:rPr>
              <a:t>简介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3600" dirty="0">
                <a:solidFill>
                  <a:srgbClr val="333399"/>
                </a:solidFill>
                <a:latin typeface="Courier New" pitchFamily="49" charset="0"/>
                <a:ea typeface="黑体" pitchFamily="2" charset="-122"/>
              </a:rPr>
              <a:t>二 函数与对象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3600" dirty="0" smtClean="0">
                <a:solidFill>
                  <a:srgbClr val="333399"/>
                </a:solidFill>
                <a:latin typeface="Courier New" pitchFamily="49" charset="0"/>
                <a:ea typeface="黑体" pitchFamily="2" charset="-122"/>
              </a:rPr>
              <a:t>三 </a:t>
            </a:r>
            <a:r>
              <a:rPr lang="en-US" altLang="zh-CN" sz="3600" dirty="0">
                <a:solidFill>
                  <a:srgbClr val="333399"/>
                </a:solidFill>
                <a:ea typeface="黑体" pitchFamily="2" charset="-122"/>
              </a:rPr>
              <a:t>R</a:t>
            </a:r>
            <a:r>
              <a:rPr lang="zh-CN" altLang="en-US" sz="3600" dirty="0">
                <a:solidFill>
                  <a:srgbClr val="333399"/>
                </a:solidFill>
                <a:ea typeface="黑体" pitchFamily="2" charset="-122"/>
              </a:rPr>
              <a:t>绘图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3600" dirty="0">
                <a:solidFill>
                  <a:srgbClr val="333399"/>
                </a:solidFill>
                <a:latin typeface="Courier New" pitchFamily="49" charset="0"/>
                <a:ea typeface="黑体" pitchFamily="2" charset="-122"/>
              </a:rPr>
              <a:t>四</a:t>
            </a:r>
            <a:r>
              <a:rPr lang="zh-CN" altLang="en-US" sz="3600" dirty="0" smtClean="0">
                <a:solidFill>
                  <a:srgbClr val="333399"/>
                </a:solidFill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3600" dirty="0">
                <a:solidFill>
                  <a:srgbClr val="333399"/>
                </a:solidFill>
                <a:latin typeface="Courier New" pitchFamily="49" charset="0"/>
                <a:ea typeface="黑体" pitchFamily="2" charset="-122"/>
              </a:rPr>
              <a:t>数据</a:t>
            </a:r>
            <a:r>
              <a:rPr lang="zh-CN" altLang="en-US" sz="3600" dirty="0" smtClean="0">
                <a:solidFill>
                  <a:srgbClr val="333399"/>
                </a:solidFill>
                <a:latin typeface="Courier New" pitchFamily="49" charset="0"/>
                <a:ea typeface="黑体" pitchFamily="2" charset="-122"/>
              </a:rPr>
              <a:t>保存</a:t>
            </a:r>
            <a:endParaRPr lang="en-US" altLang="zh-CN" sz="3600" dirty="0" smtClean="0">
              <a:solidFill>
                <a:srgbClr val="333399"/>
              </a:solidFill>
              <a:latin typeface="Courier New" pitchFamily="49" charset="0"/>
              <a:ea typeface="黑体" pitchFamily="2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3600" dirty="0" smtClean="0">
                <a:solidFill>
                  <a:srgbClr val="333399"/>
                </a:solidFill>
                <a:latin typeface="Courier New" pitchFamily="49" charset="0"/>
                <a:ea typeface="黑体" pitchFamily="2" charset="-122"/>
              </a:rPr>
              <a:t>五 用</a:t>
            </a:r>
            <a:r>
              <a:rPr lang="en-US" altLang="zh-CN" sz="3600" dirty="0" smtClean="0">
                <a:solidFill>
                  <a:srgbClr val="333399"/>
                </a:solidFill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sz="3600" dirty="0" smtClean="0">
                <a:solidFill>
                  <a:srgbClr val="333399"/>
                </a:solidFill>
                <a:latin typeface="Courier New" pitchFamily="49" charset="0"/>
                <a:ea typeface="黑体" pitchFamily="2" charset="-122"/>
              </a:rPr>
              <a:t>做正态性检验</a:t>
            </a:r>
            <a:endParaRPr lang="zh-CN" altLang="en-US" sz="3600" dirty="0">
              <a:solidFill>
                <a:srgbClr val="333399"/>
              </a:solidFill>
              <a:latin typeface="Courier New" pitchFamily="49" charset="0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DC2A9-BF6A-4364-A4CC-059E9442955C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/>
              <a:t>赋值与注释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268413"/>
            <a:ext cx="4895850" cy="5113337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在控制台中键入如下命令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2 + 2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a &lt;- 2</a:t>
            </a:r>
          </a:p>
          <a:p>
            <a:pPr>
              <a:lnSpc>
                <a:spcPct val="150000"/>
              </a:lnSpc>
              <a:buFontTx/>
              <a:buNone/>
            </a:pPr>
            <a:endParaRPr lang="en-US" altLang="zh-CN" sz="1800" b="1">
              <a:solidFill>
                <a:srgbClr val="FF3300"/>
              </a:solidFill>
              <a:latin typeface="Courier New" pitchFamily="49" charset="0"/>
              <a:ea typeface="黑体" pitchFamily="2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en-US" altLang="zh-CN" sz="1800" b="1">
              <a:latin typeface="Courier New" pitchFamily="49" charset="0"/>
              <a:ea typeface="黑体" pitchFamily="2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&lt;-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也可用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=, </a:t>
            </a:r>
            <a:r>
              <a:rPr lang="zh-CN" altLang="en-US" sz="1800" b="1">
                <a:latin typeface="Courier New" pitchFamily="49" charset="0"/>
                <a:ea typeface="黑体" pitchFamily="2" charset="-122"/>
              </a:rPr>
              <a:t>甚至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-&gt;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代替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b &lt;- 2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c &lt;- a+b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c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>
                <a:solidFill>
                  <a:srgbClr val="0066FF"/>
                </a:solidFill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>
                <a:solidFill>
                  <a:srgbClr val="0066FF"/>
                </a:solidFill>
                <a:latin typeface="Courier New" pitchFamily="49" charset="0"/>
                <a:ea typeface="黑体" pitchFamily="2" charset="-122"/>
              </a:rPr>
              <a:t>注释</a:t>
            </a:r>
          </a:p>
        </p:txBody>
      </p:sp>
      <p:sp>
        <p:nvSpPr>
          <p:cNvPr id="188420" name="AutoShape 4"/>
          <p:cNvSpPr>
            <a:spLocks noChangeArrowheads="1"/>
          </p:cNvSpPr>
          <p:nvPr/>
        </p:nvSpPr>
        <p:spPr bwMode="auto">
          <a:xfrm>
            <a:off x="2051050" y="2852738"/>
            <a:ext cx="215900" cy="288925"/>
          </a:xfrm>
          <a:prstGeom prst="upArrow">
            <a:avLst>
              <a:gd name="adj1" fmla="val 50000"/>
              <a:gd name="adj2" fmla="val 33456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1187450" y="3095625"/>
            <a:ext cx="2376488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000">
                <a:solidFill>
                  <a:srgbClr val="0066FF"/>
                </a:solidFill>
                <a:latin typeface="Courier New" pitchFamily="49" charset="0"/>
                <a:ea typeface="楷体_GB2312" pitchFamily="49" charset="-122"/>
              </a:rPr>
              <a:t>赋值符号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6E66-A23A-48CF-8470-416202C79A31}" type="slidenum">
              <a:rPr lang="en-US" altLang="zh-CN"/>
              <a:pPr/>
              <a:t>21</a:t>
            </a:fld>
            <a:endParaRPr lang="en-US" altLang="zh-CN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 dirty="0" smtClean="0"/>
              <a:t>数组，数据框，列表</a:t>
            </a:r>
            <a:endParaRPr lang="zh-CN" altLang="en-US" sz="3200" dirty="0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数组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(array)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 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 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数组是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k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维的数据表</a:t>
            </a:r>
            <a:r>
              <a:rPr lang="zh-CN" altLang="en-US" sz="1800" b="1" dirty="0">
                <a:latin typeface="Courier New" pitchFamily="49" charset="0"/>
                <a:ea typeface="黑体" pitchFamily="2" charset="-122"/>
              </a:rPr>
              <a:t>（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k in 1:n, n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为正整数</a:t>
            </a:r>
            <a:r>
              <a:rPr lang="zh-CN" altLang="en-US" sz="1800" b="1" dirty="0">
                <a:latin typeface="Courier New" pitchFamily="49" charset="0"/>
                <a:ea typeface="黑体" pitchFamily="2" charset="-122"/>
              </a:rPr>
              <a:t>）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向量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(n = 1)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矩阵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(n = 2)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高维数组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(n &gt;= 3)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 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数据框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dataframe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 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是由一个或几个向量和（或）因子构成，它们必须是等长的，但可以是不同的数据类型。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列表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(list)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 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  </a:t>
            </a:r>
            <a:r>
              <a:rPr lang="zh-CN" altLang="zh-CN" sz="1800" dirty="0">
                <a:latin typeface="Courier New" pitchFamily="49" charset="0"/>
                <a:ea typeface="黑体" pitchFamily="2" charset="-122"/>
              </a:rPr>
              <a:t>列表可以包含任何类型的对象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   可以包含向量、矩阵、高维数组，也可以包含列表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FEDE-BF69-4B5A-8D09-22C5BD4DEBDC}" type="slidenum">
              <a:rPr lang="en-US" altLang="zh-CN"/>
              <a:pPr/>
              <a:t>22</a:t>
            </a:fld>
            <a:endParaRPr lang="en-US" altLang="zh-CN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运算符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62100"/>
            <a:ext cx="8280400" cy="4530725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数学运算 运算后给出数值结果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+, -, *, /, ^ (</a:t>
            </a:r>
            <a:r>
              <a:rPr lang="zh-CN" altLang="en-US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幂</a:t>
            </a: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比较运算 运算后给出判别结果</a:t>
            </a:r>
            <a:r>
              <a:rPr lang="en-US" altLang="zh-CN" sz="1800">
                <a:solidFill>
                  <a:srgbClr val="0066FF"/>
                </a:solidFill>
                <a:latin typeface="Courier New" pitchFamily="49" charset="0"/>
                <a:ea typeface="黑体" pitchFamily="2" charset="-122"/>
              </a:rPr>
              <a:t>(</a:t>
            </a: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TRUE FALSE</a:t>
            </a:r>
            <a:r>
              <a:rPr lang="en-US" altLang="zh-CN" sz="1800">
                <a:solidFill>
                  <a:srgbClr val="0066FF"/>
                </a:solidFill>
                <a:latin typeface="Courier New" pitchFamily="49" charset="0"/>
                <a:ea typeface="黑体" pitchFamily="2" charset="-122"/>
              </a:rPr>
              <a:t>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&gt;, &lt;, &lt;=, &gt;=, ==, !=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逻辑运算 与、或、非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!, &amp;, &amp;&amp;, |, ||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6A63-18B5-4866-B541-746C3797BB41}" type="slidenum">
              <a:rPr lang="en-US" altLang="zh-CN"/>
              <a:pPr/>
              <a:t>23</a:t>
            </a:fld>
            <a:endParaRPr lang="en-US" altLang="zh-CN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/>
              <a:t>数据框的组成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每个数据表可以看作一个数据框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(dataframe)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每一列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(column)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作为一个向量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(vector)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由很多不同类型的向量组成，如字符型，因子型，数值型。</a:t>
            </a:r>
          </a:p>
          <a:p>
            <a:pPr>
              <a:lnSpc>
                <a:spcPct val="150000"/>
              </a:lnSpc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每一行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(row)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作为一个记录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(entry)</a:t>
            </a:r>
          </a:p>
          <a:p>
            <a:pPr>
              <a:lnSpc>
                <a:spcPct val="150000"/>
              </a:lnSpc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如何生成数据框？</a:t>
            </a:r>
          </a:p>
          <a:p>
            <a:pPr>
              <a:lnSpc>
                <a:spcPct val="150000"/>
              </a:lnSpc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两种办法：</a:t>
            </a:r>
          </a:p>
          <a:p>
            <a:pPr>
              <a:lnSpc>
                <a:spcPct val="150000"/>
              </a:lnSpc>
            </a:pPr>
            <a:r>
              <a:rPr lang="en-US" altLang="zh-CN" sz="1800">
                <a:ea typeface="黑体" pitchFamily="2" charset="-122"/>
              </a:rPr>
              <a:t>(1)</a:t>
            </a:r>
            <a:r>
              <a:rPr lang="zh-CN" altLang="en-US" sz="1800">
                <a:ea typeface="黑体" pitchFamily="2" charset="-122"/>
              </a:rPr>
              <a:t>从外部数据读取</a:t>
            </a:r>
          </a:p>
          <a:p>
            <a:pPr>
              <a:lnSpc>
                <a:spcPct val="150000"/>
              </a:lnSpc>
            </a:pPr>
            <a:r>
              <a:rPr lang="en-US" altLang="zh-CN" sz="1800">
                <a:ea typeface="黑体" pitchFamily="2" charset="-122"/>
              </a:rPr>
              <a:t>(2)</a:t>
            </a:r>
            <a:r>
              <a:rPr lang="zh-CN" altLang="en-US" sz="1800">
                <a:ea typeface="黑体" pitchFamily="2" charset="-122"/>
              </a:rPr>
              <a:t>各类型因子组合成数据框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C12-2AFA-4E9B-BD79-452BC81FF4CC}" type="slidenum">
              <a:rPr lang="en-US" altLang="zh-CN"/>
              <a:pPr/>
              <a:t>24</a:t>
            </a:fld>
            <a:endParaRPr lang="en-US" altLang="zh-CN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/>
              <a:t>外部数据读取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3388"/>
            <a:ext cx="7777163" cy="3886200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 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最为常用的数据读取方式是用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read.table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函数或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read.csv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()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函数读取外部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txt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或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csv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格式的文件。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    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txt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文件，制表符间隔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    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csv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文件，逗号间隔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    一些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程序包（如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foreign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）也提供了直接读取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Excel, SAS, dbf, 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Matlab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, 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spss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,  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systat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, Minitab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文件的函数。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4CF5-A07F-45C0-B7A2-D099E28F9254}" type="slidenum">
              <a:rPr lang="en-US" altLang="zh-CN"/>
              <a:pPr/>
              <a:t>25</a:t>
            </a:fld>
            <a:endParaRPr lang="en-US" altLang="zh-CN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latin typeface="Courier New" pitchFamily="49" charset="0"/>
              </a:rPr>
              <a:t>向量的创建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四种类型的向量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字符型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character&lt;-c("China", "Korea", "Japan", "UK", "USA", "France", "India", "Russia")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数值型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numeric&lt;-c(1, 3, 6, 7, 3, 8, 6, 4)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逻辑型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logical&lt;-c(T, F, T, F, T, F, F, T)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复数型 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3AC-BFA2-40B4-BBF8-1F7E63DACBCE}" type="slidenum">
              <a:rPr lang="en-US" altLang="zh-CN"/>
              <a:pPr/>
              <a:t>26</a:t>
            </a:fld>
            <a:endParaRPr lang="en-US" altLang="zh-CN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向量的创建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18487" cy="4968875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生成向量的函数</a:t>
            </a:r>
            <a:r>
              <a:rPr lang="zh-CN" altLang="en-US" sz="1800" b="1" dirty="0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 </a:t>
            </a:r>
            <a:r>
              <a:rPr lang="en-US" altLang="zh-CN" sz="1800" b="1" dirty="0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c(),rep(),</a:t>
            </a:r>
            <a:r>
              <a:rPr lang="en-US" altLang="zh-CN" sz="1800" b="1" dirty="0" err="1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seq</a:t>
            </a:r>
            <a:r>
              <a:rPr lang="en-US" altLang="zh-CN" sz="1800" b="1" dirty="0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(),”:”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c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(2,5,6,9)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rep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(2,times=4)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seq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(from=3, to=21, by=3 )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0066FF"/>
                </a:solidFill>
                <a:latin typeface="Courier New" pitchFamily="49" charset="0"/>
                <a:ea typeface="黑体" pitchFamily="2" charset="-122"/>
              </a:rPr>
              <a:t> [1]  3  6  9 12 15 18 21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“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: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”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1:15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0066FF"/>
                </a:solidFill>
                <a:latin typeface="Courier New" pitchFamily="49" charset="0"/>
                <a:ea typeface="黑体" pitchFamily="2" charset="-122"/>
              </a:rPr>
              <a:t> [1]  1  2  3  4  5  6  7  8  9 10 11 12 13 14 15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通过与向量的组合，产生更为复杂的向量。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rep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(1</a:t>
            </a:r>
            <a:r>
              <a:rPr lang="en-US" altLang="zh-CN" sz="1800" b="1" dirty="0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: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2,</a:t>
            </a:r>
            <a:r>
              <a:rPr lang="en-US" altLang="zh-CN" sz="1800" b="1" dirty="0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c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(10,15))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0824-984E-43BB-840B-8ADEBA1EF734}" type="slidenum">
              <a:rPr lang="en-US" altLang="zh-CN"/>
              <a:pPr/>
              <a:t>27</a:t>
            </a:fld>
            <a:endParaRPr lang="en-US" altLang="zh-CN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数据框的创建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039100" cy="4679950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创建数据框的函数</a:t>
            </a:r>
            <a:r>
              <a:rPr lang="en-US" altLang="zh-CN" sz="1800">
                <a:latin typeface="Courier New" pitchFamily="49" charset="0"/>
                <a:ea typeface="黑体" pitchFamily="2" charset="-122"/>
              </a:rPr>
              <a:t>:</a:t>
            </a:r>
            <a:r>
              <a:rPr lang="en-US" altLang="zh-CN" sz="1800" b="1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data.frame(), as.data.frame(), cbind(), rbind()</a:t>
            </a:r>
          </a:p>
          <a:p>
            <a:pPr marL="0" indent="0">
              <a:lnSpc>
                <a:spcPct val="150000"/>
              </a:lnSpc>
              <a:buFontTx/>
              <a:buNone/>
            </a:pPr>
            <a:endParaRPr lang="en-US" altLang="zh-CN" sz="1800" b="1">
              <a:solidFill>
                <a:srgbClr val="FF0000"/>
              </a:solidFill>
              <a:latin typeface="Courier New" pitchFamily="49" charset="0"/>
              <a:ea typeface="黑体" pitchFamily="2" charset="-122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cbind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()</a:t>
            </a:r>
            <a:r>
              <a:rPr lang="en-US" altLang="zh-CN" sz="1800">
                <a:latin typeface="Courier New" pitchFamily="49" charset="0"/>
                <a:ea typeface="黑体" pitchFamily="2" charset="-122"/>
              </a:rPr>
              <a:t> 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#</a:t>
            </a:r>
            <a:r>
              <a:rPr lang="en-US" altLang="zh-CN" sz="180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按列组合成数据框</a:t>
            </a:r>
          </a:p>
          <a:p>
            <a:pPr marL="0" indent="0">
              <a:lnSpc>
                <a:spcPct val="150000"/>
              </a:lnSpc>
              <a:buClr>
                <a:srgbClr val="FF6600"/>
              </a:buClr>
              <a:buFont typeface="Courier New" pitchFamily="49" charset="0"/>
              <a:buNone/>
            </a:pPr>
            <a:r>
              <a:rPr lang="en-US" altLang="zh-CN" sz="1800" b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rbind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() # 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按行组合成数据框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data.frame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()</a:t>
            </a:r>
            <a:r>
              <a:rPr lang="en-US" altLang="zh-CN" sz="1800" b="1">
                <a:solidFill>
                  <a:srgbClr val="0066FF"/>
                </a:solidFill>
                <a:latin typeface="Courier New" pitchFamily="49" charset="0"/>
                <a:ea typeface="黑体" pitchFamily="2" charset="-122"/>
              </a:rPr>
              <a:t> </a:t>
            </a:r>
            <a:r>
              <a:rPr lang="en-US" altLang="zh-CN" sz="180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生成数据框</a:t>
            </a:r>
          </a:p>
          <a:p>
            <a:pPr marL="0" indent="0">
              <a:lnSpc>
                <a:spcPct val="150000"/>
              </a:lnSpc>
              <a:buClr>
                <a:srgbClr val="FF6600"/>
              </a:buClr>
              <a:buFont typeface="Courier New" pitchFamily="49" charset="0"/>
              <a:buNone/>
            </a:pPr>
            <a:r>
              <a:rPr lang="en-US" altLang="zh-CN" sz="1800" b="1">
                <a:solidFill>
                  <a:srgbClr val="FF0000"/>
                </a:solidFill>
                <a:latin typeface="Courier New" pitchFamily="49" charset="0"/>
                <a:ea typeface="黑体" pitchFamily="2" charset="-122"/>
              </a:rPr>
              <a:t>head</a:t>
            </a:r>
            <a:r>
              <a:rPr lang="en-US" altLang="zh-CN" sz="1800" b="1">
                <a:latin typeface="Courier New" pitchFamily="49" charset="0"/>
                <a:ea typeface="黑体" pitchFamily="2" charset="-122"/>
              </a:rPr>
              <a:t>() #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默认访问数据的前</a:t>
            </a:r>
            <a:r>
              <a:rPr lang="en-US" altLang="zh-CN" sz="1800">
                <a:latin typeface="Courier New" pitchFamily="49" charset="0"/>
                <a:ea typeface="黑体" pitchFamily="2" charset="-122"/>
              </a:rPr>
              <a:t>6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行</a:t>
            </a:r>
          </a:p>
          <a:p>
            <a:pPr marL="0" indent="0">
              <a:lnSpc>
                <a:spcPct val="150000"/>
              </a:lnSpc>
              <a:buClr>
                <a:srgbClr val="FF6600"/>
              </a:buClr>
              <a:buFont typeface="Courier New" pitchFamily="49" charset="0"/>
              <a:buNone/>
            </a:pPr>
            <a:endParaRPr lang="en-US" altLang="zh-CN" sz="1800" b="1">
              <a:latin typeface="Courier New" pitchFamily="49" charset="0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C883C-743B-46E4-A8D9-58F9867D9A88}" type="slidenum">
              <a:rPr lang="en-US" altLang="zh-CN"/>
              <a:pPr/>
              <a:t>28</a:t>
            </a:fld>
            <a:endParaRPr lang="en-US" altLang="zh-CN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类的判断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836613"/>
            <a:ext cx="8137525" cy="5616575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 dirty="0">
                <a:solidFill>
                  <a:srgbClr val="0066FF"/>
                </a:solidFill>
                <a:latin typeface="Courier New" pitchFamily="49" charset="0"/>
                <a:ea typeface="黑体" pitchFamily="2" charset="-122"/>
              </a:rPr>
              <a:t>对象类型判断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 smtClean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is.numeric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返回值为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TRUE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或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FALSE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is.logical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是否为逻辑值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is.charactor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是否为字符串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is.null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是否为空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is.na()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是否为</a:t>
            </a:r>
            <a:r>
              <a:rPr lang="en-US" altLang="zh-CN" sz="1800" dirty="0" err="1">
                <a:latin typeface="Courier New" pitchFamily="49" charset="0"/>
                <a:ea typeface="黑体" pitchFamily="2" charset="-122"/>
              </a:rPr>
              <a:t>na</a:t>
            </a:r>
            <a:endParaRPr lang="en-US" altLang="zh-CN" sz="1800" dirty="0">
              <a:latin typeface="Courier New" pitchFamily="49" charset="0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24DF-3A59-4BD1-9E1F-EBC617B913AF}" type="slidenum">
              <a:rPr lang="en-US" altLang="zh-CN"/>
              <a:pPr/>
              <a:t>29</a:t>
            </a:fld>
            <a:endParaRPr lang="en-US" altLang="zh-CN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类的转换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600200"/>
            <a:ext cx="7354887" cy="4525963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as.numeric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转换为数值型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as.logical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转换为逻辑型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as.charactor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转换为字符串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as.matrix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转换为矩阵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as.data.frame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转换为数据框</a:t>
            </a:r>
          </a:p>
          <a:p>
            <a:pPr>
              <a:lnSpc>
                <a:spcPct val="150000"/>
              </a:lnSpc>
              <a:buFontTx/>
              <a:buNone/>
            </a:pPr>
            <a:endParaRPr lang="en-US" altLang="zh-CN" sz="1800" dirty="0">
              <a:latin typeface="Courier New" pitchFamily="49" charset="0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5410-D1B9-4942-97F6-1CF45A25373B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Courier New" pitchFamily="49" charset="0"/>
              </a:rPr>
              <a:t>一 </a:t>
            </a:r>
            <a:r>
              <a:rPr lang="en-US" altLang="zh-CN" sz="3200" dirty="0" smtClean="0"/>
              <a:t>R </a:t>
            </a:r>
            <a:r>
              <a:rPr lang="zh-CN" altLang="en-US" sz="3200" dirty="0" smtClean="0"/>
              <a:t>简介</a:t>
            </a:r>
            <a:endParaRPr lang="en-US" altLang="zh-CN" sz="3200" dirty="0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438" y="5516563"/>
            <a:ext cx="7499350" cy="792162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FontTx/>
              <a:buNone/>
            </a:pPr>
            <a:r>
              <a:rPr lang="en-US" altLang="zh-CN" sz="1800" dirty="0" smtClean="0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首页的图形</a:t>
            </a:r>
          </a:p>
          <a:p>
            <a:pPr marL="0" indent="0" algn="ctr">
              <a:lnSpc>
                <a:spcPct val="150000"/>
              </a:lnSpc>
            </a:pP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是一种统计绘图语言，也指实现该语言的软件。</a:t>
            </a:r>
          </a:p>
        </p:txBody>
      </p:sp>
      <p:pic>
        <p:nvPicPr>
          <p:cNvPr id="325637" name="Picture 5" descr="R Graphics Dem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813" y="1773238"/>
            <a:ext cx="5761037" cy="3841750"/>
          </a:xfrm>
          <a:prstGeom prst="rect">
            <a:avLst/>
          </a:prstGeom>
          <a:noFill/>
        </p:spPr>
      </p:pic>
      <p:sp>
        <p:nvSpPr>
          <p:cNvPr id="325638" name="Text Box 6"/>
          <p:cNvSpPr txBox="1">
            <a:spLocks noChangeArrowheads="1"/>
          </p:cNvSpPr>
          <p:nvPr/>
        </p:nvSpPr>
        <p:spPr bwMode="auto">
          <a:xfrm>
            <a:off x="1116013" y="1196975"/>
            <a:ext cx="669607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itchFamily="49" charset="0"/>
              </a:rPr>
              <a:t>The R Project for Statistical Computing</a:t>
            </a:r>
            <a:r>
              <a:rPr lang="en-US" altLang="zh-CN" sz="3200" b="1">
                <a:latin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D6D26-B583-4DAE-87DD-D73C3E5E518A}" type="slidenum">
              <a:rPr lang="en-US" altLang="zh-CN"/>
              <a:pPr/>
              <a:t>30</a:t>
            </a:fld>
            <a:endParaRPr lang="en-US" altLang="zh-CN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向量内的元素引用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smtClean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intake.pre 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&lt;- c(5260, 5470, 5640, 6180, 6390, 6515, 6805, 7515, 7515, 8230, 8770)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intake.post &lt;- c(3910, 4220, 3885, 5160, 5645, 4680, 5265, 5975, 6790, 6900, 7335)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intake.pre[5];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         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引用第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5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个元素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intake.pre[c(3,5,7)]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   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引用第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3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，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5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，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7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个元素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v &lt;- c(3,5,7); intake.pre[v];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intake.pre[1:5];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       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引用第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1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到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5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个元素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intake.pre[-c(3,5,7)]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   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去除第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3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，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5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，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7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元素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6F97-C6A5-4C13-82D6-D5CDE9BD6BD7}" type="slidenum">
              <a:rPr lang="en-US" altLang="zh-CN"/>
              <a:pPr/>
              <a:t>31</a:t>
            </a:fld>
            <a:endParaRPr lang="en-US" altLang="zh-CN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87375" y="331788"/>
            <a:ext cx="7978775" cy="10810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数据框内元素的引用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897437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intake &lt;- 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data.frame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(intake.pre, intake.post)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 b="1" dirty="0">
                <a:latin typeface="Courier New" pitchFamily="49" charset="0"/>
                <a:ea typeface="黑体" pitchFamily="2" charset="-122"/>
              </a:rPr>
              <a:t>引用数据框中的元素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(1) 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$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引用列，后面为列的名称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 b="1" dirty="0">
                <a:latin typeface="Courier New" pitchFamily="49" charset="0"/>
                <a:ea typeface="黑体" pitchFamily="2" charset="-122"/>
              </a:rPr>
              <a:t>例如 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intake$intake.pre</a:t>
            </a:r>
            <a:endParaRPr lang="en-US" altLang="zh-CN" sz="1800" b="1" dirty="0">
              <a:solidFill>
                <a:srgbClr val="FF3300"/>
              </a:solidFill>
              <a:latin typeface="Courier New" pitchFamily="49" charset="0"/>
              <a:ea typeface="黑体" pitchFamily="2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(2) </a:t>
            </a:r>
            <a:r>
              <a:rPr lang="en-US" altLang="zh-CN" sz="1800" b="1" dirty="0">
                <a:solidFill>
                  <a:srgbClr val="0000FF"/>
                </a:solidFill>
                <a:latin typeface="Courier New" pitchFamily="49" charset="0"/>
                <a:ea typeface="黑体" pitchFamily="2" charset="-122"/>
              </a:rPr>
              <a:t>[,]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方括号引用，逗号前为行，逗号后为列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intake[,1];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        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引用第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1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列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intake[5,];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        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引用第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5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行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intake[5,1];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        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引用第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1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列，第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5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行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 = 1:5; intake[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,] 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引用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1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到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5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E394-A9CB-4CB3-9F43-45BA78D6C595}" type="slidenum">
              <a:rPr lang="en-US" altLang="zh-CN"/>
              <a:pPr/>
              <a:t>32</a:t>
            </a:fld>
            <a:endParaRPr lang="en-US" altLang="zh-CN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0363"/>
            <a:ext cx="8229600" cy="9493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/>
              <a:t>工作空间</a:t>
            </a:r>
            <a:r>
              <a:rPr lang="en-US" altLang="zh-CN" sz="3200" b="1"/>
              <a:t>image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570788" cy="4894263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的所有对象都在计算机内存的工作空间中。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ls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列出工作空间中的对象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rm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删除工作空间中的对象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rm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(list=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ls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())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删除空间中所有对象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save.image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保存工作镜像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 dirty="0" err="1" smtClean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getwd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显示当前工作文件夹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setwd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()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设定工作文件夹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可将结果保存在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image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中，形式为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.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Rdata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文件，里面保存了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当前工作空间中的各种对象，包括函数。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84A9-70D7-4F32-93BF-F0EAF4E6C1B4}" type="slidenum">
              <a:rPr lang="en-US" altLang="zh-CN"/>
              <a:pPr/>
              <a:t>33</a:t>
            </a:fld>
            <a:endParaRPr lang="en-US" altLang="zh-CN"/>
          </a:p>
        </p:txBody>
      </p:sp>
      <p:sp>
        <p:nvSpPr>
          <p:cNvPr id="84131" name="Rectangle 16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例</a:t>
            </a:r>
            <a:r>
              <a:rPr lang="en-US" altLang="zh-CN" sz="3200">
                <a:latin typeface="Courier New" pitchFamily="49" charset="0"/>
              </a:rPr>
              <a:t>-</a:t>
            </a:r>
            <a:r>
              <a:rPr lang="zh-CN" altLang="en-US" sz="3200">
                <a:latin typeface="Courier New" pitchFamily="49" charset="0"/>
              </a:rPr>
              <a:t>线性回归</a:t>
            </a:r>
          </a:p>
        </p:txBody>
      </p:sp>
      <p:graphicFrame>
        <p:nvGraphicFramePr>
          <p:cNvPr id="84212" name="Group 244"/>
          <p:cNvGraphicFramePr>
            <a:graphicFrameLocks noGrp="1"/>
          </p:cNvGraphicFramePr>
          <p:nvPr>
            <p:ph idx="1"/>
          </p:nvPr>
        </p:nvGraphicFramePr>
        <p:xfrm>
          <a:off x="395288" y="3284538"/>
          <a:ext cx="8353425" cy="1341120"/>
        </p:xfrm>
        <a:graphic>
          <a:graphicData uri="http://schemas.openxmlformats.org/drawingml/2006/table">
            <a:tbl>
              <a:tblPr/>
              <a:tblGrid>
                <a:gridCol w="960437"/>
                <a:gridCol w="554038"/>
                <a:gridCol w="622300"/>
                <a:gridCol w="620712"/>
                <a:gridCol w="623888"/>
                <a:gridCol w="619125"/>
                <a:gridCol w="622300"/>
                <a:gridCol w="622300"/>
                <a:gridCol w="622300"/>
                <a:gridCol w="620712"/>
                <a:gridCol w="620713"/>
                <a:gridCol w="622300"/>
                <a:gridCol w="622300"/>
              </a:tblGrid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转速</a:t>
                      </a: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rpm            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20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22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24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26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28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30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32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34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36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38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40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42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杂质率</a:t>
                      </a: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%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8.4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9.5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11.8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10.4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13.3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14.8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13.2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14.7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16.4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16.5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18.9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18.5</a:t>
                      </a:r>
                      <a:endParaRPr kumimoji="0" lang="en-US" altLang="zh-CN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4141" name="Text Box 173"/>
          <p:cNvSpPr txBox="1">
            <a:spLocks noChangeArrowheads="1"/>
          </p:cNvSpPr>
          <p:nvPr/>
        </p:nvSpPr>
        <p:spPr bwMode="auto">
          <a:xfrm>
            <a:off x="468313" y="1557338"/>
            <a:ext cx="8280400" cy="885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zh-CN" altLang="en-US" sz="2600">
                <a:latin typeface="黑体" pitchFamily="2" charset="-122"/>
                <a:ea typeface="黑体" pitchFamily="2" charset="-122"/>
              </a:rPr>
              <a:t>对一批涂料进行研究，确定搅拌速度对杂质含量的影响，数据如下，试进行回归分析</a:t>
            </a:r>
          </a:p>
        </p:txBody>
      </p:sp>
      <p:sp>
        <p:nvSpPr>
          <p:cNvPr id="84201" name="Text Box 233"/>
          <p:cNvSpPr txBox="1">
            <a:spLocks noChangeArrowheads="1"/>
          </p:cNvSpPr>
          <p:nvPr/>
        </p:nvSpPr>
        <p:spPr bwMode="auto">
          <a:xfrm>
            <a:off x="2051050" y="2565400"/>
            <a:ext cx="5834063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600">
                <a:latin typeface="黑体" pitchFamily="2" charset="-122"/>
                <a:ea typeface="黑体" pitchFamily="2" charset="-122"/>
              </a:rPr>
              <a:t>表</a:t>
            </a:r>
            <a:r>
              <a:rPr lang="en-US" altLang="zh-CN" sz="2600">
                <a:latin typeface="黑体" pitchFamily="2" charset="-122"/>
                <a:ea typeface="黑体" pitchFamily="2" charset="-122"/>
              </a:rPr>
              <a:t>3  </a:t>
            </a:r>
            <a:r>
              <a:rPr lang="zh-CN" altLang="en-US" sz="2600">
                <a:latin typeface="黑体" pitchFamily="2" charset="-122"/>
                <a:ea typeface="黑体" pitchFamily="2" charset="-122"/>
              </a:rPr>
              <a:t>搅拌速度对涂料中杂质的影响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45F2-696A-45B3-AC4A-7CA30A1B4F65}" type="slidenum">
              <a:rPr lang="en-US" altLang="zh-CN"/>
              <a:pPr/>
              <a:t>34</a:t>
            </a:fld>
            <a:endParaRPr lang="en-US" altLang="zh-CN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脚本举例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5900"/>
            <a:ext cx="8229600" cy="489585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#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将以下代码粘贴到编辑器中，另存为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regression.r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文件。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rate&lt;-c(20, 22, 24, 26, 28, 30, 32, 34, 36, 38, 40, 42)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impurity &lt;-c(8.4, 9.5, 11.8, 10.4, 13.3, 14.8, 13.2, 14.7, 16.4, 16.5, 18.9, 18.5)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plot(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impurity~rate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reg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&lt;-lm(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impurity~rate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 smtClean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abline</a:t>
            </a:r>
            <a:r>
              <a:rPr lang="en-US" altLang="zh-CN" sz="1800" b="1" dirty="0" smtClean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</a:t>
            </a:r>
            <a:r>
              <a:rPr lang="en-US" altLang="zh-CN" sz="1800" b="1" dirty="0" err="1" smtClean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reg,col</a:t>
            </a:r>
            <a:r>
              <a:rPr lang="en-US" altLang="zh-CN" sz="1800" b="1" dirty="0" smtClean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=“red")</a:t>
            </a:r>
            <a:endParaRPr lang="en-US" altLang="zh-CN" sz="1800" b="1" dirty="0">
              <a:solidFill>
                <a:srgbClr val="FF3300"/>
              </a:solidFill>
              <a:latin typeface="Courier New" pitchFamily="49" charset="0"/>
              <a:ea typeface="黑体" pitchFamily="2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summary(</a:t>
            </a: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reg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6E97-F221-4927-B688-BEDAE51B36CE}" type="slidenum">
              <a:rPr lang="en-US" altLang="zh-CN"/>
              <a:pPr/>
              <a:t>35</a:t>
            </a:fld>
            <a:endParaRPr lang="en-US" altLang="zh-CN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运行脚本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 dirty="0" smtClean="0">
                <a:latin typeface="Courier New" pitchFamily="49" charset="0"/>
                <a:ea typeface="黑体" pitchFamily="2" charset="-122"/>
              </a:rPr>
              <a:t>两种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运行方式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1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通过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source()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函数运行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source("d:/regression.r")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smtClean="0">
                <a:latin typeface="Courier New" pitchFamily="49" charset="0"/>
                <a:ea typeface="黑体" pitchFamily="2" charset="-122"/>
              </a:rPr>
              <a:t>2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直接粘贴到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控制台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ctrl+c</a:t>
            </a:r>
            <a:r>
              <a:rPr lang="en-US" altLang="zh-CN" sz="1800" b="1" dirty="0">
                <a:latin typeface="Courier New" pitchFamily="49" charset="0"/>
                <a:ea typeface="黑体" pitchFamily="2" charset="-122"/>
              </a:rPr>
              <a:t>, </a:t>
            </a:r>
            <a:r>
              <a:rPr lang="en-US" altLang="zh-CN" sz="1800" b="1" dirty="0" err="1" smtClean="0">
                <a:latin typeface="Courier New" pitchFamily="49" charset="0"/>
                <a:ea typeface="黑体" pitchFamily="2" charset="-122"/>
              </a:rPr>
              <a:t>ctrl+v</a:t>
            </a:r>
            <a:endParaRPr lang="en-US" altLang="zh-CN" sz="1800" b="1" dirty="0">
              <a:latin typeface="Courier New" pitchFamily="49" charset="0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FFE5-1B67-447A-B2AA-F1B5DD4205B4}" type="slidenum">
              <a:rPr lang="en-US" altLang="zh-CN"/>
              <a:pPr/>
              <a:t>36</a:t>
            </a:fld>
            <a:endParaRPr lang="en-US" altLang="zh-CN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92375"/>
            <a:ext cx="8229600" cy="1139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 dirty="0" smtClean="0"/>
              <a:t>三 </a:t>
            </a:r>
            <a:r>
              <a:rPr lang="en-US" altLang="zh-CN" sz="3200" dirty="0"/>
              <a:t>R</a:t>
            </a:r>
            <a:r>
              <a:rPr lang="zh-CN" altLang="en-US" sz="3200" dirty="0"/>
              <a:t>绘图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183C-543D-4001-B6F3-223F767B3327}" type="slidenum">
              <a:rPr lang="en-US" altLang="zh-CN"/>
              <a:pPr/>
              <a:t>37</a:t>
            </a:fld>
            <a:endParaRPr lang="en-US" altLang="zh-CN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5734050"/>
            <a:ext cx="8229600" cy="469900"/>
          </a:xfrm>
        </p:spPr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en-US" altLang="zh-CN" sz="1800" b="1" dirty="0" smtClean="0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绘制的图形</a:t>
            </a:r>
          </a:p>
        </p:txBody>
      </p:sp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1800"/>
            <a:ext cx="9144000" cy="5373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53797-7676-4576-A85D-912DAB375704}" type="slidenum">
              <a:rPr lang="en-US" altLang="zh-CN"/>
              <a:pPr/>
              <a:t>38</a:t>
            </a:fld>
            <a:endParaRPr lang="en-US" altLang="zh-CN"/>
          </a:p>
        </p:txBody>
      </p:sp>
      <p:pic>
        <p:nvPicPr>
          <p:cNvPr id="366599" name="Picture 7" descr="diffnb_00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738" y="1017588"/>
            <a:ext cx="5148262" cy="5148262"/>
          </a:xfrm>
          <a:prstGeom prst="rect">
            <a:avLst/>
          </a:prstGeom>
          <a:noFill/>
        </p:spPr>
      </p:pic>
      <p:pic>
        <p:nvPicPr>
          <p:cNvPr id="3665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908050"/>
            <a:ext cx="4392612" cy="4384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/>
              <a:t>绘制地图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89588"/>
            <a:ext cx="8229600" cy="719137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altLang="zh-CN" sz="1800" b="1" dirty="0" smtClean="0">
                <a:latin typeface="Courier New" pitchFamily="49" charset="0"/>
                <a:ea typeface="黑体" pitchFamily="2" charset="-122"/>
              </a:rPr>
              <a:t>fields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包实例   </a:t>
            </a:r>
            <a:r>
              <a:rPr lang="en-US" altLang="zh-CN" sz="1800" b="1" dirty="0" err="1">
                <a:latin typeface="Courier New" pitchFamily="49" charset="0"/>
                <a:ea typeface="黑体" pitchFamily="2" charset="-122"/>
              </a:rPr>
              <a:t>spdep</a:t>
            </a:r>
            <a:r>
              <a:rPr lang="en-US" altLang="zh-CN" sz="1800" dirty="0">
                <a:latin typeface="Courier New" pitchFamily="49" charset="0"/>
                <a:ea typeface="黑体" pitchFamily="2" charset="-122"/>
              </a:rPr>
              <a:t> 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包实例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4051-CA90-4D22-B237-CB527D660E1F}" type="slidenum">
              <a:rPr lang="en-US" altLang="zh-CN"/>
              <a:pPr/>
              <a:t>39</a:t>
            </a:fld>
            <a:endParaRPr lang="en-US" altLang="zh-CN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/>
              <a:t>空间分析绘图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16613"/>
            <a:ext cx="8229600" cy="752475"/>
          </a:xfrm>
        </p:spPr>
        <p:txBody>
          <a:bodyPr/>
          <a:lstStyle/>
          <a:p>
            <a:pPr marL="457200" indent="-457200" algn="ctr">
              <a:lnSpc>
                <a:spcPct val="150000"/>
              </a:lnSpc>
              <a:buFontTx/>
              <a:buNone/>
            </a:pPr>
            <a:r>
              <a:rPr lang="en-US" altLang="zh-CN" sz="1800" b="1" dirty="0" err="1" smtClean="0">
                <a:latin typeface="Courier New" pitchFamily="49" charset="0"/>
                <a:ea typeface="黑体" pitchFamily="2" charset="-122"/>
              </a:rPr>
              <a:t>gstat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程序包实例</a:t>
            </a:r>
          </a:p>
        </p:txBody>
      </p:sp>
      <p:pic>
        <p:nvPicPr>
          <p:cNvPr id="3676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150" y="1428750"/>
            <a:ext cx="5832475" cy="425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6B6D-DCBF-43D6-8263-EF1616F6A51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简 史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7638"/>
            <a:ext cx="8569325" cy="489108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30000"/>
              </a:spcBef>
              <a:buFontTx/>
              <a:buNone/>
            </a:pP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           R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语言是从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S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统计绘图语言演变而来，可看作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S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的“方言”。</a:t>
            </a:r>
          </a:p>
          <a:p>
            <a:pPr>
              <a:lnSpc>
                <a:spcPct val="150000"/>
              </a:lnSpc>
              <a:spcBef>
                <a:spcPct val="30000"/>
              </a:spcBef>
              <a:buFontTx/>
              <a:buNone/>
            </a:pP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           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S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语言上世纪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70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年代诞生于贝尔实验室，由</a:t>
            </a:r>
            <a:r>
              <a:rPr lang="en-US" altLang="zh-CN" sz="1800" dirty="0">
                <a:solidFill>
                  <a:schemeClr val="accent2"/>
                </a:solidFill>
                <a:latin typeface="Times New Roman" pitchFamily="18" charset="0"/>
                <a:ea typeface="黑体" pitchFamily="2" charset="-122"/>
              </a:rPr>
              <a:t>Rick Becker, John Chambers, Allan </a:t>
            </a:r>
            <a:r>
              <a:rPr lang="en-US" altLang="zh-CN" sz="1800" dirty="0" err="1">
                <a:solidFill>
                  <a:schemeClr val="accent2"/>
                </a:solidFill>
                <a:latin typeface="Times New Roman" pitchFamily="18" charset="0"/>
                <a:ea typeface="黑体" pitchFamily="2" charset="-122"/>
              </a:rPr>
              <a:t>Wilks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开发。</a:t>
            </a:r>
          </a:p>
          <a:p>
            <a:pPr>
              <a:lnSpc>
                <a:spcPct val="150000"/>
              </a:lnSpc>
              <a:spcBef>
                <a:spcPct val="30000"/>
              </a:spcBef>
              <a:buFontTx/>
              <a:buNone/>
            </a:pP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           基于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S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语言开发的商业软件</a:t>
            </a:r>
            <a:r>
              <a:rPr lang="en-US" altLang="zh-CN" sz="1800" dirty="0" err="1">
                <a:solidFill>
                  <a:srgbClr val="FF3300"/>
                </a:solidFill>
                <a:latin typeface="Times New Roman" pitchFamily="18" charset="0"/>
                <a:ea typeface="黑体" pitchFamily="2" charset="-122"/>
              </a:rPr>
              <a:t>Splus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，可以方便的编写函数、建立模型，具有良好的扩展性，在国外学术界应用很广。</a:t>
            </a:r>
          </a:p>
          <a:p>
            <a:pPr>
              <a:lnSpc>
                <a:spcPct val="150000"/>
              </a:lnSpc>
              <a:spcBef>
                <a:spcPct val="30000"/>
              </a:spcBef>
              <a:buFontTx/>
              <a:buNone/>
            </a:pP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           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1995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年由新西兰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Auckland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大学统计系的</a:t>
            </a:r>
            <a:r>
              <a:rPr lang="en-US" altLang="zh-CN" sz="1800" b="1" dirty="0">
                <a:solidFill>
                  <a:srgbClr val="FF3300"/>
                </a:solidFill>
                <a:latin typeface="Times New Roman" pitchFamily="18" charset="0"/>
                <a:ea typeface="黑体" pitchFamily="2" charset="-122"/>
              </a:rPr>
              <a:t>R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obert Gentleman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和</a:t>
            </a:r>
            <a:r>
              <a:rPr lang="en-US" altLang="zh-CN" sz="1800" b="1" dirty="0">
                <a:solidFill>
                  <a:srgbClr val="FF3300"/>
                </a:solidFill>
                <a:latin typeface="Times New Roman" pitchFamily="18" charset="0"/>
                <a:ea typeface="黑体" pitchFamily="2" charset="-122"/>
              </a:rPr>
              <a:t>R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oss </a:t>
            </a:r>
            <a:r>
              <a:rPr lang="en-US" altLang="zh-CN" sz="1800" dirty="0" err="1">
                <a:latin typeface="Times New Roman" pitchFamily="18" charset="0"/>
                <a:ea typeface="黑体" pitchFamily="2" charset="-122"/>
              </a:rPr>
              <a:t>Ihaka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，基于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S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语言的源代码，编写了一能执行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S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语言的软件，并将该软件的源代码全部公开，这就是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软件，其命令统称为</a:t>
            </a:r>
            <a:r>
              <a:rPr lang="en-US" altLang="zh-CN" sz="1800" dirty="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 dirty="0">
                <a:latin typeface="Times New Roman" pitchFamily="18" charset="0"/>
                <a:ea typeface="黑体" pitchFamily="2" charset="-122"/>
              </a:rPr>
              <a:t>语言。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9CC5-B540-4B90-90F7-066140D116D2}" type="slidenum">
              <a:rPr lang="en-US" altLang="zh-CN"/>
              <a:pPr/>
              <a:t>40</a:t>
            </a:fld>
            <a:endParaRPr lang="en-US" altLang="zh-CN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Courier New" pitchFamily="49" charset="0"/>
              </a:rPr>
              <a:t>R</a:t>
            </a:r>
            <a:r>
              <a:rPr lang="zh-CN" altLang="en-US" sz="3200">
                <a:latin typeface="Courier New" pitchFamily="49" charset="0"/>
              </a:rPr>
              <a:t>绘图功能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8925"/>
            <a:ext cx="8001000" cy="4606925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      R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具备卓越的绘图功能，通过参数设置对图形进行精确控制。绘制的图形能满足出版印刷的要求，可以输出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Jpg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、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tiff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、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eps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、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emf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、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pdf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、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png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等各种格式。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     通过与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GhostScript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软件的结合，可以生成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600dpi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，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1200dpi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的等各种分辨率和尺寸的图形。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  绘图是通过绘图函数结合相应的选项完成的。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Courier New" pitchFamily="49" charset="0"/>
                <a:ea typeface="黑体" pitchFamily="2" charset="-122"/>
              </a:rPr>
              <a:t>  绘图函数包括</a:t>
            </a:r>
            <a:r>
              <a:rPr lang="zh-CN" altLang="en-US" sz="1800">
                <a:solidFill>
                  <a:srgbClr val="0066FF"/>
                </a:solidFill>
                <a:latin typeface="Courier New" pitchFamily="49" charset="0"/>
                <a:ea typeface="黑体" pitchFamily="2" charset="-122"/>
              </a:rPr>
              <a:t>高级绘图函数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和</a:t>
            </a:r>
            <a:r>
              <a:rPr lang="zh-CN" altLang="en-US" sz="1800">
                <a:solidFill>
                  <a:srgbClr val="0066FF"/>
                </a:solidFill>
                <a:latin typeface="Courier New" pitchFamily="49" charset="0"/>
                <a:ea typeface="黑体" pitchFamily="2" charset="-122"/>
              </a:rPr>
              <a:t>低级绘图函数</a:t>
            </a:r>
            <a:r>
              <a:rPr lang="zh-CN" altLang="en-US" sz="1800">
                <a:latin typeface="Courier New" pitchFamily="49" charset="0"/>
                <a:ea typeface="黑体" pitchFamily="2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A00C-E00B-4B34-8C27-EA16641B268C}" type="slidenum">
              <a:rPr lang="en-US" altLang="zh-CN"/>
              <a:pPr/>
              <a:t>41</a:t>
            </a:fld>
            <a:endParaRPr lang="en-US" altLang="zh-CN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Courier New" pitchFamily="49" charset="0"/>
              </a:rPr>
              <a:t>高级绘图函数</a:t>
            </a:r>
          </a:p>
        </p:txBody>
      </p:sp>
      <p:graphicFrame>
        <p:nvGraphicFramePr>
          <p:cNvPr id="142384" name="Group 48"/>
          <p:cNvGraphicFramePr>
            <a:graphicFrameLocks noGrp="1"/>
          </p:cNvGraphicFramePr>
          <p:nvPr>
            <p:ph idx="1"/>
          </p:nvPr>
        </p:nvGraphicFramePr>
        <p:xfrm>
          <a:off x="1042988" y="1600200"/>
          <a:ext cx="7643812" cy="4207511"/>
        </p:xfrm>
        <a:graphic>
          <a:graphicData uri="http://schemas.openxmlformats.org/drawingml/2006/table">
            <a:tbl>
              <a:tblPr/>
              <a:tblGrid>
                <a:gridCol w="2551112"/>
                <a:gridCol w="5092700"/>
              </a:tblGrid>
              <a:tr h="604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plot()      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绘制散点图等多种图形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,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根据数据的类，调用相应的函数绘图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hist()      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频率直方图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boxplot()   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箱线图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stripchart()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点图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barplot()   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柱状图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dotplot()   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点图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piechart()  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饼图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matplot()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数学图形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4E9C-1557-42A7-B49C-5C8D24F867AA}" type="slidenum">
              <a:rPr lang="en-US" altLang="zh-CN"/>
              <a:pPr/>
              <a:t>42</a:t>
            </a:fld>
            <a:endParaRPr lang="en-US" altLang="zh-CN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373688"/>
            <a:ext cx="8229600" cy="541337"/>
          </a:xfrm>
        </p:spPr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zh-CN" altLang="en-US" sz="1800" dirty="0" smtClean="0">
                <a:latin typeface="Courier New" pitchFamily="49" charset="0"/>
                <a:ea typeface="黑体" pitchFamily="2" charset="-122"/>
              </a:rPr>
              <a:t>散点图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与箱线图</a:t>
            </a:r>
          </a:p>
        </p:txBody>
      </p:sp>
      <p:pic>
        <p:nvPicPr>
          <p:cNvPr id="143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733425"/>
            <a:ext cx="8208962" cy="4351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FE11-9A03-46BD-978D-7B96BC51A004}" type="slidenum">
              <a:rPr lang="en-US" altLang="zh-CN"/>
              <a:pPr/>
              <a:t>43</a:t>
            </a:fld>
            <a:endParaRPr lang="en-US" altLang="zh-CN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83238"/>
            <a:ext cx="8229600" cy="542925"/>
          </a:xfrm>
        </p:spPr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zh-CN" altLang="en-US" sz="1800" dirty="0" smtClean="0">
                <a:latin typeface="Courier New" pitchFamily="49" charset="0"/>
                <a:ea typeface="黑体" pitchFamily="2" charset="-122"/>
              </a:rPr>
              <a:t>在</a:t>
            </a:r>
            <a:r>
              <a:rPr lang="zh-CN" altLang="en-US" sz="1800" dirty="0">
                <a:latin typeface="Courier New" pitchFamily="49" charset="0"/>
                <a:ea typeface="黑体" pitchFamily="2" charset="-122"/>
              </a:rPr>
              <a:t>原有直方图上添加曲线</a:t>
            </a:r>
          </a:p>
        </p:txBody>
      </p:sp>
      <p:pic>
        <p:nvPicPr>
          <p:cNvPr id="146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033463"/>
            <a:ext cx="8553450" cy="426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E997-31BD-416B-8DB8-372DD2769694}" type="slidenum">
              <a:rPr lang="en-US" altLang="zh-CN"/>
              <a:pPr/>
              <a:t>44</a:t>
            </a:fld>
            <a:endParaRPr lang="en-US" altLang="zh-CN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write.table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write.csv()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 err="1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save.image</a:t>
            </a: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sink()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 b="1" dirty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unlink</a:t>
            </a:r>
            <a:r>
              <a:rPr lang="en-US" altLang="zh-CN" sz="1800" b="1" dirty="0" smtClean="0">
                <a:solidFill>
                  <a:srgbClr val="FF3300"/>
                </a:solidFill>
                <a:latin typeface="Courier New" pitchFamily="49" charset="0"/>
                <a:ea typeface="黑体" pitchFamily="2" charset="-122"/>
              </a:rPr>
              <a:t>()</a:t>
            </a:r>
            <a:endParaRPr lang="en-US" altLang="zh-CN" sz="1800" b="1" dirty="0">
              <a:solidFill>
                <a:srgbClr val="FF3300"/>
              </a:solidFill>
              <a:latin typeface="Courier New" pitchFamily="49" charset="0"/>
              <a:ea typeface="黑体" pitchFamily="2" charset="-122"/>
            </a:endParaRP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Courier New" pitchFamily="49" charset="0"/>
              </a:rPr>
              <a:t>四 数据</a:t>
            </a:r>
            <a:r>
              <a:rPr lang="zh-CN" altLang="en-US" sz="3200" dirty="0">
                <a:latin typeface="Courier New" pitchFamily="49" charset="0"/>
              </a:rPr>
              <a:t>保存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250D-5147-4A7B-AC38-BF735C6717ED}" type="slidenum">
              <a:rPr lang="en-US" altLang="zh-CN"/>
              <a:pPr/>
              <a:t>45</a:t>
            </a:fld>
            <a:endParaRPr lang="en-US" altLang="zh-CN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Courier New" pitchFamily="49" charset="0"/>
              </a:rPr>
              <a:t>R</a:t>
            </a:r>
            <a:r>
              <a:rPr lang="zh-CN" altLang="en-US" sz="3200">
                <a:latin typeface="Courier New" pitchFamily="49" charset="0"/>
              </a:rPr>
              <a:t>网络资源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76350"/>
            <a:ext cx="8135938" cy="5321300"/>
          </a:xfrm>
        </p:spPr>
        <p:txBody>
          <a:bodyPr/>
          <a:lstStyle/>
          <a:p>
            <a:pPr lvl="1">
              <a:lnSpc>
                <a:spcPct val="150000"/>
              </a:lnSpc>
              <a:buFontTx/>
              <a:buNone/>
            </a:pP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主页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:  </a:t>
            </a:r>
            <a:r>
              <a:rPr lang="en-US" altLang="zh-CN" sz="1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  <a:hlinkClick r:id="rId3"/>
              </a:rPr>
              <a:t>http://www.r-project.org</a:t>
            </a:r>
            <a:endParaRPr lang="en-US" altLang="zh-CN" sz="1800">
              <a:solidFill>
                <a:srgbClr val="0000FF"/>
              </a:solidFill>
              <a:latin typeface="Times New Roman" pitchFamily="18" charset="0"/>
              <a:ea typeface="黑体" pitchFamily="2" charset="-122"/>
            </a:endParaRP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资源列表 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NCEAS</a:t>
            </a:r>
            <a:r>
              <a:rPr lang="en-US" altLang="zh-CN" sz="1800"/>
              <a:t> </a:t>
            </a:r>
            <a:r>
              <a:rPr lang="en-US" altLang="zh-CN" sz="1800">
                <a:latin typeface="Times New Roman" pitchFamily="18" charset="0"/>
                <a:hlinkClick r:id="rId4"/>
              </a:rPr>
              <a:t>http://www.nceas.ucsb.edu/scicomp/software/r</a:t>
            </a:r>
            <a:endParaRPr lang="en-US" altLang="zh-CN" sz="1800">
              <a:solidFill>
                <a:srgbClr val="0000FF"/>
              </a:solidFill>
              <a:latin typeface="Times New Roman" pitchFamily="18" charset="0"/>
              <a:ea typeface="黑体" pitchFamily="2" charset="-122"/>
            </a:endParaRP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altLang="zh-CN" sz="1800">
                <a:latin typeface="Times New Roman" pitchFamily="18" charset="0"/>
              </a:rPr>
              <a:t>R Graphical Manual </a:t>
            </a:r>
            <a:r>
              <a:rPr lang="en-US" altLang="zh-CN" sz="1800">
                <a:latin typeface="Times New Roman" pitchFamily="18" charset="0"/>
                <a:hlinkClick r:id="rId5"/>
              </a:rPr>
              <a:t>http://bm2.genes.nig.ac.jp/RGM2/index.php</a:t>
            </a:r>
            <a:endParaRPr lang="en-US" altLang="zh-CN" sz="1800">
              <a:latin typeface="Times New Roman" pitchFamily="18" charset="0"/>
              <a:ea typeface="黑体" pitchFamily="2" charset="-122"/>
            </a:endParaRPr>
          </a:p>
          <a:p>
            <a:pPr lvl="1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统计之都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:</a:t>
            </a:r>
            <a:r>
              <a:rPr lang="en-US" altLang="zh-CN" sz="1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 </a:t>
            </a:r>
            <a:r>
              <a:rPr lang="en-US" altLang="zh-CN" sz="1800">
                <a:latin typeface="Times New Roman" pitchFamily="18" charset="0"/>
                <a:hlinkClick r:id="rId6"/>
              </a:rPr>
              <a:t>http://cos.name/</a:t>
            </a:r>
            <a:endParaRPr lang="en-US" altLang="zh-CN" sz="1800">
              <a:latin typeface="Times New Roman" pitchFamily="18" charset="0"/>
              <a:ea typeface="黑体" pitchFamily="2" charset="-122"/>
            </a:endParaRP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QuikR </a:t>
            </a:r>
            <a:r>
              <a:rPr lang="en-US" altLang="zh-CN" sz="1800">
                <a:latin typeface="Times New Roman" pitchFamily="18" charset="0"/>
                <a:hlinkClick r:id="rId7"/>
              </a:rPr>
              <a:t>http://www.statmethods.net/</a:t>
            </a:r>
            <a:r>
              <a:rPr lang="en-US" altLang="zh-CN" sz="1800">
                <a:latin typeface="Times New Roman" pitchFamily="18" charset="0"/>
              </a:rPr>
              <a:t> 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</a:rPr>
              <a:t>丁国徽的</a:t>
            </a:r>
            <a:r>
              <a:rPr lang="en-US" altLang="zh-CN" sz="1800">
                <a:latin typeface="Times New Roman" pitchFamily="18" charset="0"/>
              </a:rPr>
              <a:t>R</a:t>
            </a:r>
            <a:r>
              <a:rPr lang="zh-CN" altLang="en-US" sz="1800">
                <a:latin typeface="Times New Roman" pitchFamily="18" charset="0"/>
              </a:rPr>
              <a:t>文档</a:t>
            </a:r>
            <a:r>
              <a:rPr lang="en-US" altLang="zh-CN" sz="1800">
                <a:latin typeface="Times New Roman" pitchFamily="18" charset="0"/>
              </a:rPr>
              <a:t>: </a:t>
            </a:r>
            <a:r>
              <a:rPr lang="en-US" altLang="zh-CN" sz="1800">
                <a:latin typeface="Times New Roman" pitchFamily="18" charset="0"/>
                <a:hlinkClick r:id="rId8"/>
              </a:rPr>
              <a:t>http://www.biosino.org/R/R-doc/</a:t>
            </a:r>
            <a:r>
              <a:rPr lang="en-US" altLang="zh-CN" sz="1800">
                <a:latin typeface="Times New Roman" pitchFamily="18" charset="0"/>
              </a:rPr>
              <a:t> 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altLang="zh-CN" sz="1800">
                <a:latin typeface="Times New Roman" pitchFamily="18" charset="0"/>
              </a:rPr>
              <a:t>R</a:t>
            </a:r>
            <a:r>
              <a:rPr lang="zh-CN" altLang="en-US" sz="1800">
                <a:latin typeface="Times New Roman" pitchFamily="18" charset="0"/>
              </a:rPr>
              <a:t>语言中文论坛 </a:t>
            </a:r>
            <a:r>
              <a:rPr lang="en-US" altLang="zh-CN" sz="1800">
                <a:latin typeface="Times New Roman" pitchFamily="18" charset="0"/>
                <a:hlinkClick r:id="rId9"/>
              </a:rPr>
              <a:t>http://rbbs.biosino.org/Rbbs/forums/list.page</a:t>
            </a:r>
            <a:r>
              <a:rPr lang="en-US" altLang="zh-CN" sz="18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Courier New" pitchFamily="49" charset="0"/>
                <a:ea typeface="黑体" pitchFamily="2" charset="-122"/>
              </a:rPr>
              <a:t>五 用</a:t>
            </a:r>
            <a:r>
              <a:rPr lang="en-US" altLang="zh-CN" dirty="0" smtClean="0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dirty="0" smtClean="0">
                <a:latin typeface="Courier New" pitchFamily="49" charset="0"/>
                <a:ea typeface="黑体" pitchFamily="2" charset="-122"/>
              </a:rPr>
              <a:t>做正态性检验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184576"/>
          </a:xfrm>
        </p:spPr>
        <p:txBody>
          <a:bodyPr/>
          <a:lstStyle/>
          <a:p>
            <a:pPr>
              <a:buNone/>
            </a:pPr>
            <a:r>
              <a:rPr lang="en-US" altLang="zh-CN" b="1" dirty="0" smtClean="0"/>
              <a:t>    </a:t>
            </a:r>
            <a:r>
              <a:rPr lang="en-US" altLang="zh-CN" sz="2000" b="1" i="1" dirty="0" smtClean="0"/>
              <a:t>1</a:t>
            </a:r>
            <a:r>
              <a:rPr lang="zh-CN" altLang="en-US" sz="2000" b="1" i="1" dirty="0" smtClean="0"/>
              <a:t>、</a:t>
            </a:r>
            <a:r>
              <a:rPr lang="en-US" altLang="zh-CN" sz="2000" b="1" i="1" dirty="0" err="1" smtClean="0"/>
              <a:t>ks.test</a:t>
            </a:r>
            <a:r>
              <a:rPr lang="en-US" altLang="zh-CN" sz="2000" b="1" i="1" dirty="0" smtClean="0"/>
              <a:t>()</a:t>
            </a:r>
            <a:r>
              <a:rPr lang="en-US" altLang="zh-CN" sz="2000" i="1" dirty="0" smtClean="0"/>
              <a:t>    </a:t>
            </a:r>
            <a:r>
              <a:rPr lang="zh-CN" altLang="en-US" sz="2000" i="1" dirty="0" smtClean="0"/>
              <a:t/>
            </a:r>
            <a:br>
              <a:rPr lang="zh-CN" altLang="en-US" sz="2000" i="1" dirty="0" smtClean="0"/>
            </a:br>
            <a:r>
              <a:rPr lang="en-US" altLang="zh-CN" sz="2000" b="1" i="1" dirty="0" smtClean="0"/>
              <a:t>2</a:t>
            </a:r>
            <a:r>
              <a:rPr lang="zh-CN" altLang="en-US" sz="2000" b="1" i="1" dirty="0" smtClean="0"/>
              <a:t>、</a:t>
            </a:r>
            <a:r>
              <a:rPr lang="en-US" altLang="zh-CN" sz="2000" b="1" i="1" dirty="0" err="1" smtClean="0"/>
              <a:t>shapiro.test</a:t>
            </a:r>
            <a:r>
              <a:rPr lang="en-US" altLang="zh-CN" sz="2000" b="1" i="1" dirty="0" smtClean="0"/>
              <a:t>()</a:t>
            </a:r>
            <a:br>
              <a:rPr lang="en-US" altLang="zh-CN" sz="2000" b="1" i="1" dirty="0" smtClean="0"/>
            </a:br>
            <a:r>
              <a:rPr lang="en-US" altLang="zh-CN" sz="2000" i="1" dirty="0" smtClean="0"/>
              <a:t>    Shapiro-</a:t>
            </a:r>
            <a:r>
              <a:rPr lang="en-US" altLang="zh-CN" sz="2000" i="1" dirty="0" err="1" smtClean="0"/>
              <a:t>Wilk</a:t>
            </a:r>
            <a:r>
              <a:rPr lang="zh-CN" altLang="en-US" sz="2000" i="1" dirty="0" smtClean="0"/>
              <a:t>检验。</a:t>
            </a:r>
            <a:br>
              <a:rPr lang="zh-CN" altLang="en-US" sz="2000" i="1" dirty="0" smtClean="0"/>
            </a:br>
            <a:r>
              <a:rPr lang="en-US" altLang="zh-CN" sz="2000" b="1" i="1" dirty="0" smtClean="0"/>
              <a:t>3</a:t>
            </a:r>
            <a:r>
              <a:rPr lang="zh-CN" altLang="en-US" sz="2000" b="1" i="1" dirty="0" smtClean="0"/>
              <a:t>、</a:t>
            </a:r>
            <a:r>
              <a:rPr lang="en-US" altLang="zh-CN" sz="2000" b="1" i="1" dirty="0" err="1" smtClean="0"/>
              <a:t>normtest</a:t>
            </a:r>
            <a:r>
              <a:rPr lang="zh-CN" altLang="en-US" sz="2000" b="1" i="1" dirty="0" smtClean="0"/>
              <a:t>包</a:t>
            </a:r>
            <a:br>
              <a:rPr lang="zh-CN" altLang="en-US" sz="2000" b="1" i="1" dirty="0" smtClean="0"/>
            </a:br>
            <a:r>
              <a:rPr lang="zh-CN" altLang="en-US" sz="2000" i="1" dirty="0" smtClean="0"/>
              <a:t>    </a:t>
            </a:r>
            <a:r>
              <a:rPr lang="en-US" altLang="zh-CN" sz="2000" i="1" dirty="0" err="1" smtClean="0"/>
              <a:t>lillie.test</a:t>
            </a:r>
            <a:r>
              <a:rPr lang="en-US" altLang="zh-CN" sz="2000" i="1" dirty="0" smtClean="0"/>
              <a:t>()</a:t>
            </a:r>
            <a:r>
              <a:rPr lang="zh-CN" altLang="en-US" sz="2000" i="1" dirty="0" smtClean="0"/>
              <a:t>可以实行更精</a:t>
            </a:r>
            <a:r>
              <a:rPr lang="zh-CN" altLang="en-US" sz="2000" dirty="0" smtClean="0"/>
              <a:t>确的</a:t>
            </a:r>
            <a:r>
              <a:rPr lang="en-US" altLang="zh-CN" sz="2000" dirty="0" err="1" smtClean="0"/>
              <a:t>Kolmogorov</a:t>
            </a:r>
            <a:r>
              <a:rPr lang="en-US" altLang="zh-CN" sz="2000" dirty="0" smtClean="0"/>
              <a:t>-Smirnov</a:t>
            </a:r>
            <a:r>
              <a:rPr lang="zh-CN" altLang="en-US" sz="2000" dirty="0" smtClean="0"/>
              <a:t>检验。</a:t>
            </a:r>
            <a:br>
              <a:rPr lang="zh-CN" altLang="en-US" sz="2000" dirty="0" smtClean="0"/>
            </a:br>
            <a:r>
              <a:rPr lang="zh-CN" altLang="en-US" sz="2000" dirty="0" smtClean="0"/>
              <a:t>    </a:t>
            </a:r>
            <a:r>
              <a:rPr lang="en-US" altLang="zh-CN" sz="2000" dirty="0" err="1" smtClean="0"/>
              <a:t>ad.test</a:t>
            </a:r>
            <a:r>
              <a:rPr lang="en-US" altLang="zh-CN" sz="2000" dirty="0" smtClean="0"/>
              <a:t>()</a:t>
            </a:r>
            <a:r>
              <a:rPr lang="zh-CN" altLang="en-US" sz="2000" dirty="0" smtClean="0"/>
              <a:t>进行</a:t>
            </a:r>
            <a:r>
              <a:rPr lang="en-US" altLang="zh-CN" sz="2000" dirty="0" smtClean="0"/>
              <a:t>Anderson-Darling</a:t>
            </a:r>
            <a:r>
              <a:rPr lang="zh-CN" altLang="en-US" sz="2000" dirty="0" smtClean="0"/>
              <a:t>正态性检验。</a:t>
            </a:r>
            <a:br>
              <a:rPr lang="zh-CN" altLang="en-US" sz="2000" dirty="0" smtClean="0"/>
            </a:br>
            <a:r>
              <a:rPr lang="zh-CN" altLang="en-US" sz="2000" dirty="0" smtClean="0"/>
              <a:t>    </a:t>
            </a:r>
            <a:r>
              <a:rPr lang="en-US" altLang="zh-CN" sz="2000" dirty="0" err="1" smtClean="0"/>
              <a:t>cvm.test</a:t>
            </a:r>
            <a:r>
              <a:rPr lang="en-US" altLang="zh-CN" sz="2000" dirty="0" smtClean="0"/>
              <a:t>()</a:t>
            </a:r>
            <a:r>
              <a:rPr lang="zh-CN" altLang="en-US" sz="2000" dirty="0" smtClean="0"/>
              <a:t>进行</a:t>
            </a:r>
            <a:r>
              <a:rPr lang="en-US" altLang="zh-CN" sz="2000" dirty="0" smtClean="0"/>
              <a:t>Cramer-von </a:t>
            </a:r>
            <a:r>
              <a:rPr lang="en-US" altLang="zh-CN" sz="2000" dirty="0" err="1" smtClean="0"/>
              <a:t>Mises</a:t>
            </a:r>
            <a:r>
              <a:rPr lang="zh-CN" altLang="en-US" sz="2000" dirty="0" smtClean="0"/>
              <a:t>正态性检验。</a:t>
            </a:r>
            <a:br>
              <a:rPr lang="zh-CN" altLang="en-US" sz="2000" dirty="0" smtClean="0"/>
            </a:br>
            <a:r>
              <a:rPr lang="zh-CN" altLang="en-US" sz="2000" dirty="0" smtClean="0"/>
              <a:t>    </a:t>
            </a:r>
            <a:r>
              <a:rPr lang="en-US" altLang="zh-CN" sz="2000" dirty="0" err="1" smtClean="0"/>
              <a:t>pearson.test</a:t>
            </a:r>
            <a:r>
              <a:rPr lang="en-US" altLang="zh-CN" sz="2000" dirty="0" smtClean="0"/>
              <a:t>()</a:t>
            </a:r>
            <a:r>
              <a:rPr lang="zh-CN" altLang="en-US" sz="2000" dirty="0" smtClean="0"/>
              <a:t>进行</a:t>
            </a:r>
            <a:r>
              <a:rPr lang="en-US" altLang="zh-CN" sz="2000" dirty="0" smtClean="0"/>
              <a:t>Pearson</a:t>
            </a:r>
            <a:r>
              <a:rPr lang="zh-CN" altLang="en-US" sz="2000" dirty="0" smtClean="0"/>
              <a:t>卡方正态性检验。</a:t>
            </a:r>
            <a:br>
              <a:rPr lang="zh-CN" altLang="en-US" sz="2000" dirty="0" smtClean="0"/>
            </a:br>
            <a:r>
              <a:rPr lang="zh-CN" altLang="en-US" sz="2000" dirty="0" smtClean="0"/>
              <a:t>    </a:t>
            </a:r>
            <a:r>
              <a:rPr lang="en-US" altLang="zh-CN" sz="2000" dirty="0" err="1" smtClean="0"/>
              <a:t>sf.test</a:t>
            </a:r>
            <a:r>
              <a:rPr lang="en-US" altLang="zh-CN" sz="2000" dirty="0" smtClean="0"/>
              <a:t>()</a:t>
            </a:r>
            <a:r>
              <a:rPr lang="zh-CN" altLang="en-US" sz="2000" dirty="0" smtClean="0"/>
              <a:t>进行</a:t>
            </a:r>
            <a:r>
              <a:rPr lang="en-US" altLang="zh-CN" sz="2000" dirty="0" smtClean="0"/>
              <a:t>Shapiro-</a:t>
            </a:r>
            <a:r>
              <a:rPr lang="en-US" altLang="zh-CN" sz="2000" dirty="0" err="1" smtClean="0"/>
              <a:t>Francia</a:t>
            </a:r>
            <a:r>
              <a:rPr lang="zh-CN" altLang="en-US" sz="2000" dirty="0" smtClean="0"/>
              <a:t>正态性检验。</a:t>
            </a:r>
            <a:br>
              <a:rPr lang="zh-CN" altLang="en-US" sz="2000" dirty="0" smtClean="0"/>
            </a:br>
            <a:r>
              <a:rPr lang="en-US" altLang="zh-CN" sz="2000" b="1" dirty="0" smtClean="0"/>
              <a:t>4</a:t>
            </a:r>
            <a:r>
              <a:rPr lang="zh-CN" altLang="en-US" sz="2000" b="1" dirty="0" smtClean="0"/>
              <a:t>、</a:t>
            </a:r>
            <a:r>
              <a:rPr lang="en-US" altLang="zh-CN" sz="2000" b="1" dirty="0" err="1" smtClean="0"/>
              <a:t>fBasics</a:t>
            </a:r>
            <a:r>
              <a:rPr lang="zh-CN" altLang="en-US" sz="2000" b="1" dirty="0" smtClean="0"/>
              <a:t>包</a:t>
            </a:r>
            <a:br>
              <a:rPr lang="zh-CN" altLang="en-US" sz="2000" b="1" dirty="0" smtClean="0"/>
            </a:br>
            <a:r>
              <a:rPr lang="zh-CN" altLang="en-US" sz="2000" dirty="0" smtClean="0"/>
              <a:t>    </a:t>
            </a:r>
            <a:r>
              <a:rPr lang="en-US" altLang="zh-CN" sz="2000" dirty="0" err="1" smtClean="0"/>
              <a:t>normalTest</a:t>
            </a:r>
            <a:r>
              <a:rPr lang="en-US" altLang="zh-CN" sz="2000" dirty="0" smtClean="0"/>
              <a:t>()</a:t>
            </a:r>
            <a:r>
              <a:rPr lang="zh-CN" altLang="en-US" sz="2000" dirty="0" smtClean="0"/>
              <a:t>进行</a:t>
            </a:r>
            <a:r>
              <a:rPr lang="en-US" altLang="zh-CN" sz="2000" dirty="0" err="1" smtClean="0"/>
              <a:t>Kolmogorov</a:t>
            </a:r>
            <a:r>
              <a:rPr lang="en-US" altLang="zh-CN" sz="2000" dirty="0" smtClean="0"/>
              <a:t>-Smirnov</a:t>
            </a:r>
            <a:r>
              <a:rPr lang="zh-CN" altLang="en-US" sz="2000" dirty="0" smtClean="0"/>
              <a:t>正态性检验。</a:t>
            </a:r>
            <a:br>
              <a:rPr lang="zh-CN" altLang="en-US" sz="2000" dirty="0" smtClean="0"/>
            </a:br>
            <a:r>
              <a:rPr lang="zh-CN" altLang="en-US" sz="2000" dirty="0" smtClean="0"/>
              <a:t>    </a:t>
            </a:r>
            <a:r>
              <a:rPr lang="en-US" altLang="zh-CN" sz="2000" dirty="0" err="1" smtClean="0"/>
              <a:t>ksnormTest</a:t>
            </a:r>
            <a:r>
              <a:rPr lang="en-US" altLang="zh-CN" sz="2000" dirty="0" smtClean="0"/>
              <a:t>()</a:t>
            </a:r>
            <a:r>
              <a:rPr lang="zh-CN" altLang="en-US" sz="2000" dirty="0" smtClean="0"/>
              <a:t>进行</a:t>
            </a:r>
            <a:r>
              <a:rPr lang="en-US" altLang="zh-CN" sz="2000" dirty="0" err="1" smtClean="0"/>
              <a:t>Kolmogorov</a:t>
            </a:r>
            <a:r>
              <a:rPr lang="en-US" altLang="zh-CN" sz="2000" dirty="0" smtClean="0"/>
              <a:t>-Smirnov</a:t>
            </a:r>
            <a:r>
              <a:rPr lang="zh-CN" altLang="en-US" sz="2000" dirty="0" smtClean="0"/>
              <a:t>正态性检验。</a:t>
            </a:r>
            <a:br>
              <a:rPr lang="zh-CN" altLang="en-US" sz="2000" dirty="0" smtClean="0"/>
            </a:br>
            <a:r>
              <a:rPr lang="zh-CN" altLang="en-US" sz="2000" dirty="0" smtClean="0"/>
              <a:t>    </a:t>
            </a:r>
            <a:r>
              <a:rPr lang="en-US" altLang="zh-CN" sz="2000" dirty="0" err="1" smtClean="0"/>
              <a:t>shapiroTest</a:t>
            </a:r>
            <a:r>
              <a:rPr lang="en-US" altLang="zh-CN" sz="2000" dirty="0" smtClean="0"/>
              <a:t>()</a:t>
            </a:r>
            <a:r>
              <a:rPr lang="zh-CN" altLang="en-US" sz="2000" dirty="0" smtClean="0"/>
              <a:t>进行</a:t>
            </a:r>
            <a:r>
              <a:rPr lang="en-US" altLang="zh-CN" sz="2000" dirty="0" smtClean="0"/>
              <a:t>Shapiro-</a:t>
            </a:r>
            <a:r>
              <a:rPr lang="en-US" altLang="zh-CN" sz="2000" dirty="0" err="1" smtClean="0"/>
              <a:t>Wilk's</a:t>
            </a:r>
            <a:r>
              <a:rPr lang="zh-CN" altLang="en-US" sz="2000" dirty="0" smtClean="0"/>
              <a:t>正态检验。</a:t>
            </a:r>
            <a:br>
              <a:rPr lang="zh-CN" altLang="en-US" sz="2000" dirty="0" smtClean="0"/>
            </a:br>
            <a:r>
              <a:rPr lang="zh-CN" altLang="en-US" sz="2000" dirty="0" smtClean="0"/>
              <a:t>    </a:t>
            </a:r>
            <a:r>
              <a:rPr lang="en-US" altLang="zh-CN" sz="2000" dirty="0" err="1" smtClean="0"/>
              <a:t>jarqueberaTest</a:t>
            </a:r>
            <a:r>
              <a:rPr lang="en-US" altLang="zh-CN" sz="2000" dirty="0" smtClean="0"/>
              <a:t>()</a:t>
            </a:r>
            <a:r>
              <a:rPr lang="zh-CN" altLang="en-US" sz="2000" dirty="0" smtClean="0"/>
              <a:t>进行</a:t>
            </a:r>
            <a:r>
              <a:rPr lang="en-US" altLang="zh-CN" sz="2000" dirty="0" err="1" smtClean="0"/>
              <a:t>jarque-Bera</a:t>
            </a:r>
            <a:r>
              <a:rPr lang="zh-CN" altLang="en-US" sz="2000" dirty="0" smtClean="0"/>
              <a:t>正态性检验。</a:t>
            </a:r>
            <a:br>
              <a:rPr lang="zh-CN" altLang="en-US" sz="2000" dirty="0" smtClean="0"/>
            </a:br>
            <a:r>
              <a:rPr lang="zh-CN" altLang="en-US" sz="2000" dirty="0" smtClean="0"/>
              <a:t>    </a:t>
            </a:r>
            <a:r>
              <a:rPr lang="en-US" altLang="zh-CN" sz="2000" dirty="0" err="1" smtClean="0"/>
              <a:t>dagoTest</a:t>
            </a:r>
            <a:r>
              <a:rPr lang="zh-CN" altLang="en-US" sz="2000" dirty="0" smtClean="0"/>
              <a:t>进行</a:t>
            </a:r>
            <a:r>
              <a:rPr lang="en-US" altLang="zh-CN" sz="2000" dirty="0" err="1" smtClean="0"/>
              <a:t>D'Agostino</a:t>
            </a:r>
            <a:r>
              <a:rPr lang="zh-CN" altLang="en-US" sz="2000" dirty="0" smtClean="0"/>
              <a:t>正态性检验。</a:t>
            </a:r>
            <a:br>
              <a:rPr lang="zh-CN" altLang="en-US" sz="2000" dirty="0" smtClean="0"/>
            </a:br>
            <a:r>
              <a:rPr lang="zh-CN" altLang="en-US" sz="2000" dirty="0" smtClean="0"/>
              <a:t>    </a:t>
            </a:r>
            <a:r>
              <a:rPr lang="en-US" altLang="zh-CN" sz="2000" dirty="0" err="1" smtClean="0"/>
              <a:t>gofnorm</a:t>
            </a:r>
            <a:r>
              <a:rPr lang="zh-CN" altLang="en-US" sz="2000" dirty="0" smtClean="0"/>
              <a:t>采用</a:t>
            </a:r>
            <a:r>
              <a:rPr lang="en-US" altLang="zh-CN" sz="2000" dirty="0" smtClean="0"/>
              <a:t>13</a:t>
            </a:r>
            <a:r>
              <a:rPr lang="zh-CN" altLang="en-US" sz="2000" dirty="0" smtClean="0"/>
              <a:t>种方法进行检验，并输出结果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6334-2537-4D11-A6F2-24F4EFE78283}" type="slidenum">
              <a:rPr lang="en-US" altLang="zh-CN" smtClean="0"/>
              <a:pPr/>
              <a:t>46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Courier New" pitchFamily="49" charset="0"/>
                <a:ea typeface="黑体" pitchFamily="2" charset="-122"/>
              </a:rPr>
              <a:t>五 用</a:t>
            </a:r>
            <a:r>
              <a:rPr lang="en-US" altLang="zh-CN" dirty="0" smtClean="0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dirty="0" smtClean="0">
                <a:latin typeface="Courier New" pitchFamily="49" charset="0"/>
                <a:ea typeface="黑体" pitchFamily="2" charset="-122"/>
              </a:rPr>
              <a:t>做正态性检验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zh-CN" dirty="0" smtClean="0"/>
              <a:t>&gt; k&lt;-c(148 ,154, 158, 160, 161, 162, 166, 170, 182, 195, 236)</a:t>
            </a:r>
          </a:p>
          <a:p>
            <a:pPr marL="457200" indent="-457200">
              <a:buNone/>
            </a:pPr>
            <a:r>
              <a:rPr lang="en-US" altLang="zh-CN" dirty="0" err="1" smtClean="0"/>
              <a:t>shapiro.test</a:t>
            </a:r>
            <a:r>
              <a:rPr lang="en-US" altLang="zh-CN" dirty="0" smtClean="0"/>
              <a:t>(k) </a:t>
            </a:r>
          </a:p>
          <a:p>
            <a:pPr marL="457200" indent="-457200">
              <a:buNone/>
            </a:pPr>
            <a:endParaRPr lang="en-US" altLang="zh-CN" dirty="0" smtClean="0"/>
          </a:p>
          <a:p>
            <a:pPr marL="457200" indent="-457200">
              <a:buNone/>
            </a:pPr>
            <a:r>
              <a:rPr lang="en-US" altLang="zh-CN" dirty="0" smtClean="0"/>
              <a:t>Shapiro-</a:t>
            </a:r>
            <a:r>
              <a:rPr lang="en-US" altLang="zh-CN" dirty="0" err="1" smtClean="0"/>
              <a:t>Wilk</a:t>
            </a:r>
            <a:r>
              <a:rPr lang="en-US" altLang="zh-CN" dirty="0" smtClean="0"/>
              <a:t> normality test</a:t>
            </a:r>
          </a:p>
          <a:p>
            <a:pPr marL="457200" indent="-457200">
              <a:buNone/>
            </a:pPr>
            <a:endParaRPr lang="en-US" altLang="zh-CN" dirty="0" smtClean="0"/>
          </a:p>
          <a:p>
            <a:pPr marL="457200" indent="-457200">
              <a:buNone/>
            </a:pPr>
            <a:r>
              <a:rPr lang="en-US" altLang="zh-CN" dirty="0" smtClean="0"/>
              <a:t>data:  k</a:t>
            </a:r>
          </a:p>
          <a:p>
            <a:pPr marL="457200" indent="-457200">
              <a:buNone/>
            </a:pPr>
            <a:r>
              <a:rPr lang="en-US" altLang="zh-CN" dirty="0" smtClean="0"/>
              <a:t>W = 0.7888, p-value = 0.006704</a:t>
            </a:r>
          </a:p>
          <a:p>
            <a:pPr>
              <a:buFont typeface="Wingdings"/>
              <a:buChar char="Ø"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其</a:t>
            </a:r>
            <a:r>
              <a:rPr lang="en-US" altLang="zh-CN" dirty="0" smtClean="0"/>
              <a:t>p</a:t>
            </a:r>
            <a:r>
              <a:rPr lang="zh-CN" altLang="en-US" dirty="0" smtClean="0"/>
              <a:t>值小于</a:t>
            </a:r>
            <a:r>
              <a:rPr lang="en-US" altLang="zh-CN" dirty="0" smtClean="0"/>
              <a:t>0.05</a:t>
            </a:r>
            <a:r>
              <a:rPr lang="zh-CN" altLang="en-US" dirty="0" smtClean="0"/>
              <a:t>，所以我们可以拒绝原假设，即该数据不符合正态分布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6334-2537-4D11-A6F2-24F4EFE78283}" type="slidenum">
              <a:rPr lang="en-US" altLang="zh-CN" smtClean="0"/>
              <a:pPr/>
              <a:t>47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Courier New" pitchFamily="49" charset="0"/>
                <a:ea typeface="黑体" pitchFamily="2" charset="-122"/>
              </a:rPr>
              <a:t>五 用</a:t>
            </a:r>
            <a:r>
              <a:rPr lang="en-US" altLang="zh-CN" dirty="0" smtClean="0">
                <a:latin typeface="Courier New" pitchFamily="49" charset="0"/>
                <a:ea typeface="黑体" pitchFamily="2" charset="-122"/>
              </a:rPr>
              <a:t>R</a:t>
            </a:r>
            <a:r>
              <a:rPr lang="zh-CN" altLang="en-US" dirty="0" smtClean="0">
                <a:latin typeface="Courier New" pitchFamily="49" charset="0"/>
                <a:ea typeface="黑体" pitchFamily="2" charset="-122"/>
              </a:rPr>
              <a:t>做正态性检验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&gt; </a:t>
            </a:r>
            <a:r>
              <a:rPr lang="en-US" altLang="zh-CN" dirty="0" err="1" smtClean="0"/>
              <a:t>shapiro.test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rnorm</a:t>
            </a:r>
            <a:r>
              <a:rPr lang="en-US" altLang="zh-CN" dirty="0" smtClean="0"/>
              <a:t>(100, mean = 5, </a:t>
            </a:r>
            <a:r>
              <a:rPr lang="en-US" altLang="zh-CN" dirty="0" err="1" smtClean="0"/>
              <a:t>sd</a:t>
            </a:r>
            <a:r>
              <a:rPr lang="en-US" altLang="zh-CN" dirty="0" smtClean="0"/>
              <a:t> = 3))          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Shapiro-</a:t>
            </a:r>
            <a:r>
              <a:rPr lang="en-US" altLang="zh-CN" dirty="0" err="1" smtClean="0"/>
              <a:t>Wilk</a:t>
            </a:r>
            <a:r>
              <a:rPr lang="en-US" altLang="zh-CN" dirty="0" smtClean="0"/>
              <a:t> normality test  </a:t>
            </a:r>
          </a:p>
          <a:p>
            <a:pPr>
              <a:buNone/>
            </a:pPr>
            <a:r>
              <a:rPr lang="en-US" altLang="zh-CN" dirty="0" smtClean="0"/>
              <a:t>data:  </a:t>
            </a:r>
            <a:r>
              <a:rPr lang="en-US" altLang="zh-CN" dirty="0" err="1" smtClean="0"/>
              <a:t>rnorm</a:t>
            </a:r>
            <a:r>
              <a:rPr lang="en-US" altLang="zh-CN" dirty="0" smtClean="0"/>
              <a:t>(100, mean = 5, </a:t>
            </a:r>
            <a:r>
              <a:rPr lang="en-US" altLang="zh-CN" dirty="0" err="1" smtClean="0"/>
              <a:t>sd</a:t>
            </a:r>
            <a:r>
              <a:rPr lang="en-US" altLang="zh-CN" dirty="0" smtClean="0"/>
              <a:t> = 3) W = 0.9926, p-value = 0.863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这个例子中，第一个命令是检验一个随机生产的</a:t>
            </a:r>
            <a:r>
              <a:rPr lang="en-US" altLang="zh-CN" dirty="0" smtClean="0"/>
              <a:t>100</a:t>
            </a:r>
            <a:r>
              <a:rPr lang="zh-CN" altLang="en-US" dirty="0" smtClean="0"/>
              <a:t>个数据，该数据集符合均值为</a:t>
            </a:r>
            <a:r>
              <a:rPr lang="en-US" altLang="zh-CN" dirty="0" smtClean="0"/>
              <a:t>5</a:t>
            </a:r>
            <a:r>
              <a:rPr lang="zh-CN" altLang="en-US" dirty="0" smtClean="0"/>
              <a:t>、标准差为</a:t>
            </a:r>
            <a:r>
              <a:rPr lang="en-US" altLang="zh-CN" dirty="0" smtClean="0"/>
              <a:t>3</a:t>
            </a:r>
            <a:r>
              <a:rPr lang="zh-CN" altLang="en-US" dirty="0" smtClean="0"/>
              <a:t>的正态分布，其</a:t>
            </a:r>
            <a:r>
              <a:rPr lang="en-US" altLang="zh-CN" dirty="0" smtClean="0"/>
              <a:t>W</a:t>
            </a:r>
            <a:r>
              <a:rPr lang="zh-CN" altLang="en-US" dirty="0" smtClean="0"/>
              <a:t>统计量接近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</a:t>
            </a:r>
            <a:r>
              <a:rPr lang="en-US" altLang="zh-CN" dirty="0" smtClean="0"/>
              <a:t>p</a:t>
            </a:r>
            <a:r>
              <a:rPr lang="zh-CN" altLang="en-US" dirty="0" smtClean="0"/>
              <a:t>值显著大于</a:t>
            </a:r>
            <a:r>
              <a:rPr lang="en-US" altLang="zh-CN" dirty="0" smtClean="0"/>
              <a:t>0.05</a:t>
            </a:r>
            <a:r>
              <a:rPr lang="zh-CN" altLang="en-US" dirty="0" smtClean="0"/>
              <a:t>，所以我们没办法拒绝其符合正态分布。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6334-2537-4D11-A6F2-24F4EFE78283}" type="slidenum">
              <a:rPr lang="en-US" altLang="zh-CN" smtClean="0"/>
              <a:pPr/>
              <a:t>48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FB70-82B8-4764-AACF-932FEDDF016D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200"/>
              <a:t>R</a:t>
            </a:r>
            <a:r>
              <a:rPr lang="zh-CN" altLang="en-US" sz="3200"/>
              <a:t>的特点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63" y="1268413"/>
            <a:ext cx="7931150" cy="4895850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ct val="30000"/>
              </a:spcBef>
              <a:buFontTx/>
              <a:buNone/>
            </a:pPr>
            <a:r>
              <a:rPr lang="zh-CN" altLang="en-US" sz="1800">
                <a:solidFill>
                  <a:schemeClr val="accent2"/>
                </a:solidFill>
                <a:latin typeface="Times New Roman" pitchFamily="18" charset="0"/>
                <a:ea typeface="黑体" pitchFamily="2" charset="-122"/>
              </a:rPr>
              <a:t>多领域的统计资源</a:t>
            </a:r>
          </a:p>
          <a:p>
            <a:pPr marL="0" indent="0">
              <a:lnSpc>
                <a:spcPct val="150000"/>
              </a:lnSpc>
              <a:spcBef>
                <a:spcPct val="30000"/>
              </a:spcBef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      目前在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网站上约有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2400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个程序包，涵盖了基础统计学、社会学、经济学、生态学、空间分析、系统发育分析、生物信息学等诸多方面。</a:t>
            </a:r>
          </a:p>
          <a:p>
            <a:pPr marL="0" indent="0">
              <a:lnSpc>
                <a:spcPct val="150000"/>
              </a:lnSpc>
              <a:spcBef>
                <a:spcPct val="30000"/>
              </a:spcBef>
              <a:buFontTx/>
              <a:buNone/>
            </a:pPr>
            <a:r>
              <a:rPr lang="zh-CN" altLang="en-US" sz="1800">
                <a:solidFill>
                  <a:schemeClr val="accent2"/>
                </a:solidFill>
                <a:latin typeface="Times New Roman" pitchFamily="18" charset="0"/>
                <a:ea typeface="黑体" pitchFamily="2" charset="-122"/>
              </a:rPr>
              <a:t>跨平台</a:t>
            </a:r>
          </a:p>
          <a:p>
            <a:pPr marL="0" indent="0">
              <a:lnSpc>
                <a:spcPct val="150000"/>
              </a:lnSpc>
              <a:spcBef>
                <a:spcPct val="30000"/>
              </a:spcBef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      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可在多种操作系统下运行，如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Windows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、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MacOS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、多种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Linux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和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UNIX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等。</a:t>
            </a:r>
          </a:p>
          <a:p>
            <a:pPr marL="0" indent="0">
              <a:lnSpc>
                <a:spcPct val="150000"/>
              </a:lnSpc>
              <a:spcBef>
                <a:spcPct val="30000"/>
              </a:spcBef>
              <a:buFontTx/>
              <a:buNone/>
            </a:pPr>
            <a:r>
              <a:rPr lang="zh-CN" altLang="en-US" sz="1800">
                <a:solidFill>
                  <a:schemeClr val="accent2"/>
                </a:solidFill>
                <a:latin typeface="Times New Roman" pitchFamily="18" charset="0"/>
                <a:ea typeface="黑体" pitchFamily="2" charset="-122"/>
              </a:rPr>
              <a:t>命令行驱动</a:t>
            </a:r>
          </a:p>
          <a:p>
            <a:pPr marL="0" indent="0">
              <a:lnSpc>
                <a:spcPct val="150000"/>
              </a:lnSpc>
              <a:spcBef>
                <a:spcPct val="30000"/>
              </a:spcBef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      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即时解释，输入命令，即可获得相应的结果。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BC4E-175D-4B51-BB15-74BD60893D50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600" dirty="0"/>
              <a:t>CRAN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The Comprehensive R Archive Network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简称</a:t>
            </a:r>
            <a:r>
              <a:rPr lang="en-US" altLang="zh-CN" sz="1800">
                <a:solidFill>
                  <a:srgbClr val="FF3300"/>
                </a:solidFill>
                <a:latin typeface="Times New Roman" pitchFamily="18" charset="0"/>
                <a:ea typeface="黑体" pitchFamily="2" charset="-122"/>
              </a:rPr>
              <a:t>CRAN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，由世界几十个镜像网站组成网络，提供下载安装程序和相应软件包。各镜像更新频率一般为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1-2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天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推荐镜像：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中国的镜像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: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数学所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1800">
                <a:latin typeface="Times New Roman" pitchFamily="18" charset="0"/>
                <a:hlinkClick r:id="rId3"/>
              </a:rPr>
              <a:t>http://ftp.ctex.org/mirrors/CRAN/</a:t>
            </a:r>
            <a:endParaRPr lang="en-US" altLang="zh-CN" sz="1800">
              <a:latin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即时更新的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CRAN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源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1800">
                <a:latin typeface="Times New Roman" pitchFamily="18" charset="0"/>
                <a:hlinkClick r:id="rId4"/>
              </a:rPr>
              <a:t>http://cran.r-project.org/</a:t>
            </a:r>
            <a:endParaRPr lang="en-US" altLang="zh-CN" sz="1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dirty="0" smtClean="0">
                <a:latin typeface="Times New Roman" pitchFamily="18" charset="0"/>
                <a:ea typeface="黑体" pitchFamily="2" charset="-122"/>
              </a:rPr>
              <a:t>登陆界面</a:t>
            </a:r>
            <a:r>
              <a:rPr lang="en-US" altLang="zh-CN" dirty="0" smtClean="0">
                <a:latin typeface="Times New Roman" pitchFamily="18" charset="0"/>
                <a:ea typeface="黑体" pitchFamily="2" charset="-122"/>
              </a:rPr>
              <a:t>(Windows</a:t>
            </a:r>
            <a:r>
              <a:rPr lang="zh-CN" altLang="en-US" dirty="0" smtClean="0">
                <a:latin typeface="Times New Roman" pitchFamily="18" charset="0"/>
                <a:ea typeface="黑体" pitchFamily="2" charset="-122"/>
              </a:rPr>
              <a:t>版</a:t>
            </a:r>
            <a:r>
              <a:rPr lang="en-US" altLang="zh-CN" dirty="0" smtClean="0">
                <a:latin typeface="Times New Roman" pitchFamily="18" charset="0"/>
                <a:ea typeface="黑体" pitchFamily="2" charset="-122"/>
              </a:rPr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6334-2537-4D11-A6F2-24F4EFE78283}" type="slidenum">
              <a:rPr lang="en-US" altLang="zh-CN" smtClean="0"/>
              <a:pPr/>
              <a:t>7</a:t>
            </a:fld>
            <a:endParaRPr lang="en-US" altLang="zh-CN"/>
          </a:p>
        </p:txBody>
      </p:sp>
      <p:pic>
        <p:nvPicPr>
          <p:cNvPr id="5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556792"/>
            <a:ext cx="6448425" cy="5143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C2EA6-512B-4586-A455-079F0F27DB26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200"/>
              <a:t>R</a:t>
            </a:r>
            <a:r>
              <a:rPr lang="zh-CN" altLang="en-US" sz="3200"/>
              <a:t>程序包（</a:t>
            </a:r>
            <a:r>
              <a:rPr lang="en-US" altLang="zh-CN" sz="3200"/>
              <a:t>R Packages</a:t>
            </a:r>
            <a:r>
              <a:rPr lang="zh-CN" altLang="en-US" sz="3200"/>
              <a:t>）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24862" cy="4895850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b="1">
                <a:solidFill>
                  <a:srgbClr val="0066FF"/>
                </a:solidFill>
                <a:latin typeface="Times New Roman" pitchFamily="18" charset="0"/>
                <a:ea typeface="黑体" pitchFamily="2" charset="-122"/>
              </a:rPr>
              <a:t>程序包是什么？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       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程序包是多个函数的集合，具有详细的说明和示例。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       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Window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下的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程序包是经过编译的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zip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包。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每个程序包包含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函数、数据、帮助文件、描述文件等。</a:t>
            </a:r>
            <a:endParaRPr lang="zh-CN" altLang="en-US" sz="1800" b="1">
              <a:solidFill>
                <a:srgbClr val="0066FF"/>
              </a:solidFill>
              <a:latin typeface="Times New Roman" pitchFamily="18" charset="0"/>
              <a:ea typeface="黑体" pitchFamily="2" charset="-122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 b="1">
                <a:solidFill>
                  <a:srgbClr val="0066FF"/>
                </a:solidFill>
                <a:latin typeface="Times New Roman" pitchFamily="18" charset="0"/>
                <a:ea typeface="黑体" pitchFamily="2" charset="-122"/>
              </a:rPr>
              <a:t>为什么要安装程序包？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      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程序包是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R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功能扩展，特定的分析功能，需要用相应的程序包实现。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     例如：系统发育分析，常用到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ape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程序包，群落生态学</a:t>
            </a:r>
            <a:r>
              <a:rPr lang="en-US" altLang="zh-CN" sz="1800">
                <a:latin typeface="Times New Roman" pitchFamily="18" charset="0"/>
                <a:ea typeface="黑体" pitchFamily="2" charset="-122"/>
              </a:rPr>
              <a:t>vegan</a:t>
            </a:r>
            <a:r>
              <a:rPr lang="zh-CN" altLang="en-US" sz="1800">
                <a:latin typeface="Times New Roman" pitchFamily="18" charset="0"/>
                <a:ea typeface="黑体" pitchFamily="2" charset="-122"/>
              </a:rPr>
              <a:t>包等。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AD07-D0F0-4423-A19C-E5409D90D9A2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/>
              <a:t>常用</a:t>
            </a:r>
            <a:r>
              <a:rPr lang="en-US" altLang="zh-CN" sz="3200"/>
              <a:t>R</a:t>
            </a:r>
            <a:r>
              <a:rPr lang="zh-CN" altLang="en-US" sz="3200"/>
              <a:t>程序包</a:t>
            </a:r>
            <a:r>
              <a:rPr lang="en-US" altLang="zh-CN" sz="3200"/>
              <a:t>(I)</a:t>
            </a:r>
          </a:p>
        </p:txBody>
      </p:sp>
      <p:graphicFrame>
        <p:nvGraphicFramePr>
          <p:cNvPr id="289853" name="Group 61"/>
          <p:cNvGraphicFramePr>
            <a:graphicFrameLocks noGrp="1"/>
          </p:cNvGraphicFramePr>
          <p:nvPr>
            <p:ph idx="1"/>
          </p:nvPr>
        </p:nvGraphicFramePr>
        <p:xfrm>
          <a:off x="971550" y="1412875"/>
          <a:ext cx="7726363" cy="4540253"/>
        </p:xfrm>
        <a:graphic>
          <a:graphicData uri="http://schemas.openxmlformats.org/drawingml/2006/table">
            <a:tbl>
              <a:tblPr/>
              <a:tblGrid>
                <a:gridCol w="2232025"/>
                <a:gridCol w="5494338"/>
              </a:tblGrid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ade4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利用欧几里得方法进行生态学数据分析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adephylo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系统进化数据挖掘与比较方法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ape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系统发育与进化分析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apTreeshape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进化树分析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boot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Bootstrap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检验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cluster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聚类分析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ecodist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生态学数据相异性分析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FD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功能多样性分析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geiger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物种形成速率与进化分析</a:t>
                      </a:r>
                      <a:endParaRPr kumimoji="0" lang="zh-CN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黑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5136</TotalTime>
  <Words>2461</Words>
  <Application>Microsoft Office PowerPoint</Application>
  <PresentationFormat>全屏显示(4:3)</PresentationFormat>
  <Paragraphs>481</Paragraphs>
  <Slides>48</Slides>
  <Notes>48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48</vt:i4>
      </vt:variant>
    </vt:vector>
  </HeadingPairs>
  <TitlesOfParts>
    <vt:vector size="49" baseType="lpstr">
      <vt:lpstr>默认设计模板</vt:lpstr>
      <vt:lpstr>R语言初步</vt:lpstr>
      <vt:lpstr>内容</vt:lpstr>
      <vt:lpstr>一 R 简介</vt:lpstr>
      <vt:lpstr>简 史</vt:lpstr>
      <vt:lpstr>R的特点</vt:lpstr>
      <vt:lpstr>CRAN</vt:lpstr>
      <vt:lpstr>R登陆界面(Windows版)</vt:lpstr>
      <vt:lpstr>R程序包（R Packages）</vt:lpstr>
      <vt:lpstr>常用R程序包(I)</vt:lpstr>
      <vt:lpstr>常用R程序包(II)</vt:lpstr>
      <vt:lpstr>常用R程序包(III)</vt:lpstr>
      <vt:lpstr>程序包使用</vt:lpstr>
      <vt:lpstr>查看函数的帮助文件</vt:lpstr>
      <vt:lpstr>PowerPoint 演示文稿</vt:lpstr>
      <vt:lpstr>帮助文件的内容</vt:lpstr>
      <vt:lpstr>二 R的函数</vt:lpstr>
      <vt:lpstr>R的函数</vt:lpstr>
      <vt:lpstr>R有哪些函数?</vt:lpstr>
      <vt:lpstr>R函数调用及其选项</vt:lpstr>
      <vt:lpstr>赋值与注释</vt:lpstr>
      <vt:lpstr>数组，数据框，列表</vt:lpstr>
      <vt:lpstr>运算符</vt:lpstr>
      <vt:lpstr>数据框的组成</vt:lpstr>
      <vt:lpstr>外部数据读取</vt:lpstr>
      <vt:lpstr>向量的创建</vt:lpstr>
      <vt:lpstr>向量的创建</vt:lpstr>
      <vt:lpstr>数据框的创建</vt:lpstr>
      <vt:lpstr>类的判断</vt:lpstr>
      <vt:lpstr>类的转换</vt:lpstr>
      <vt:lpstr>向量内的元素引用</vt:lpstr>
      <vt:lpstr>数据框内元素的引用</vt:lpstr>
      <vt:lpstr>工作空间image</vt:lpstr>
      <vt:lpstr>例-线性回归</vt:lpstr>
      <vt:lpstr>脚本举例</vt:lpstr>
      <vt:lpstr>运行脚本</vt:lpstr>
      <vt:lpstr>三 R绘图</vt:lpstr>
      <vt:lpstr>PowerPoint 演示文稿</vt:lpstr>
      <vt:lpstr>绘制地图</vt:lpstr>
      <vt:lpstr>空间分析绘图</vt:lpstr>
      <vt:lpstr>R绘图功能</vt:lpstr>
      <vt:lpstr>高级绘图函数</vt:lpstr>
      <vt:lpstr>PowerPoint 演示文稿</vt:lpstr>
      <vt:lpstr>PowerPoint 演示文稿</vt:lpstr>
      <vt:lpstr>四 数据保存</vt:lpstr>
      <vt:lpstr>R网络资源</vt:lpstr>
      <vt:lpstr>五 用R做正态性检验</vt:lpstr>
      <vt:lpstr>五 用R做正态性检验</vt:lpstr>
      <vt:lpstr>五 用R做正态性检验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R软件入门</dc:title>
  <dc:creator>微软用户</dc:creator>
  <cp:lastModifiedBy>Administrator</cp:lastModifiedBy>
  <cp:revision>2525</cp:revision>
  <dcterms:created xsi:type="dcterms:W3CDTF">2009-08-16T03:35:48Z</dcterms:created>
  <dcterms:modified xsi:type="dcterms:W3CDTF">2021-05-23T14:59:41Z</dcterms:modified>
</cp:coreProperties>
</file>